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4" r:id="rId5"/>
    <p:sldId id="275" r:id="rId6"/>
    <p:sldId id="276" r:id="rId7"/>
    <p:sldId id="277" r:id="rId8"/>
    <p:sldId id="278" r:id="rId9"/>
    <p:sldId id="279" r:id="rId10"/>
    <p:sldId id="280" r:id="rId11"/>
    <p:sldId id="281" r:id="rId12"/>
    <p:sldId id="282" r:id="rId13"/>
    <p:sldId id="283"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69" d="100"/>
          <a:sy n="69"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2017-11-12-Gifts-Of-the-Spirit-part-7-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11-12-Gifts-Of-the-Spirit-part-7-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1200329"/>
          </a:xfrm>
          <a:prstGeom prst="rect">
            <a:avLst/>
          </a:prstGeom>
          <a:noFill/>
        </p:spPr>
        <p:txBody>
          <a:bodyPr wrap="square" rtlCol="0">
            <a:spAutoFit/>
          </a:bodyPr>
          <a:lstStyle/>
          <a:p>
            <a:pPr algn="ctr"/>
            <a:r>
              <a:rPr lang="en-US" sz="3600" dirty="0" smtClean="0">
                <a:solidFill>
                  <a:srgbClr val="FFC000"/>
                </a:solidFill>
              </a:rPr>
              <a:t>#4, Maintain accurate doctrine. Be open to correction. Stay Teachable.</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Psalm 141:5 </a:t>
            </a:r>
          </a:p>
          <a:p>
            <a:r>
              <a:rPr lang="en-US" sz="3200" i="1" dirty="0" smtClean="0">
                <a:solidFill>
                  <a:schemeClr val="bg1"/>
                </a:solidFill>
              </a:rPr>
              <a:t>Let the </a:t>
            </a:r>
            <a:r>
              <a:rPr lang="en-US" sz="3200" i="1" dirty="0" smtClean="0">
                <a:solidFill>
                  <a:srgbClr val="FFC000"/>
                </a:solidFill>
              </a:rPr>
              <a:t>righteous</a:t>
            </a:r>
            <a:r>
              <a:rPr lang="en-US" sz="3200" i="1" dirty="0" smtClean="0">
                <a:solidFill>
                  <a:schemeClr val="bg1"/>
                </a:solidFill>
              </a:rPr>
              <a:t> </a:t>
            </a:r>
            <a:r>
              <a:rPr lang="en-US" sz="3200" i="1" dirty="0" smtClean="0">
                <a:solidFill>
                  <a:srgbClr val="FFC000"/>
                </a:solidFill>
              </a:rPr>
              <a:t>strike me</a:t>
            </a:r>
            <a:r>
              <a:rPr lang="en-US" sz="3200" i="1" dirty="0" smtClean="0">
                <a:solidFill>
                  <a:schemeClr val="bg1"/>
                </a:solidFill>
              </a:rPr>
              <a:t>; It shall be a </a:t>
            </a:r>
            <a:r>
              <a:rPr lang="en-US" sz="3200" i="1" dirty="0" smtClean="0">
                <a:solidFill>
                  <a:srgbClr val="FFC000"/>
                </a:solidFill>
              </a:rPr>
              <a:t>kindness</a:t>
            </a:r>
            <a:r>
              <a:rPr lang="en-US" sz="3200" i="1" dirty="0" smtClean="0">
                <a:solidFill>
                  <a:schemeClr val="bg1"/>
                </a:solidFill>
              </a:rPr>
              <a:t>. And let him </a:t>
            </a:r>
            <a:r>
              <a:rPr lang="en-US" sz="3200" i="1" dirty="0" smtClean="0">
                <a:solidFill>
                  <a:srgbClr val="FFC000"/>
                </a:solidFill>
              </a:rPr>
              <a:t>rebuke me</a:t>
            </a:r>
            <a:r>
              <a:rPr lang="en-US" sz="3200" i="1" dirty="0" smtClean="0">
                <a:solidFill>
                  <a:schemeClr val="bg1"/>
                </a:solidFill>
              </a:rPr>
              <a:t>; It shall be as </a:t>
            </a:r>
            <a:r>
              <a:rPr lang="en-US" sz="3200" i="1" dirty="0" smtClean="0">
                <a:solidFill>
                  <a:srgbClr val="FFC000"/>
                </a:solidFill>
              </a:rPr>
              <a:t>excellent oil</a:t>
            </a:r>
            <a:r>
              <a:rPr lang="en-US" sz="3200" i="1" dirty="0" smtClean="0">
                <a:solidFill>
                  <a:schemeClr val="bg1"/>
                </a:solidFill>
              </a:rPr>
              <a:t>; Let my head not refuse it. For still my prayer is against the deeds of the wicked.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646331"/>
          </a:xfrm>
          <a:prstGeom prst="rect">
            <a:avLst/>
          </a:prstGeom>
          <a:noFill/>
        </p:spPr>
        <p:txBody>
          <a:bodyPr wrap="square" rtlCol="0">
            <a:spAutoFit/>
          </a:bodyPr>
          <a:lstStyle/>
          <a:p>
            <a:pPr algn="ctr"/>
            <a:r>
              <a:rPr lang="en-US" sz="3600" dirty="0" smtClean="0">
                <a:solidFill>
                  <a:srgbClr val="FFC000"/>
                </a:solidFill>
              </a:rPr>
              <a:t>#5, Develop self-restraint</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Galatians 5:22-23</a:t>
            </a:r>
          </a:p>
          <a:p>
            <a:r>
              <a:rPr lang="en-US" sz="3200" i="1" dirty="0" smtClean="0">
                <a:solidFill>
                  <a:schemeClr val="bg1"/>
                </a:solidFill>
              </a:rPr>
              <a:t>22 But the fruit of the Spirit is love, joy, peace, longsuffering, kindness, goodness, faithfulness, </a:t>
            </a:r>
          </a:p>
          <a:p>
            <a:r>
              <a:rPr lang="en-US" sz="3200" i="1" dirty="0" smtClean="0">
                <a:solidFill>
                  <a:schemeClr val="bg1"/>
                </a:solidFill>
              </a:rPr>
              <a:t>23 gentleness, </a:t>
            </a:r>
            <a:r>
              <a:rPr lang="en-US" sz="3200" i="1" dirty="0" smtClean="0">
                <a:solidFill>
                  <a:srgbClr val="FFC000"/>
                </a:solidFill>
              </a:rPr>
              <a:t>self-control</a:t>
            </a:r>
            <a:r>
              <a:rPr lang="en-US" sz="3200" i="1" dirty="0" smtClean="0">
                <a:solidFill>
                  <a:schemeClr val="bg1"/>
                </a:solidFill>
              </a:rPr>
              <a:t>. Against such there is no law.</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646331"/>
          </a:xfrm>
          <a:prstGeom prst="rect">
            <a:avLst/>
          </a:prstGeom>
          <a:noFill/>
        </p:spPr>
        <p:txBody>
          <a:bodyPr wrap="square" rtlCol="0">
            <a:spAutoFit/>
          </a:bodyPr>
          <a:lstStyle/>
          <a:p>
            <a:pPr algn="ctr"/>
            <a:r>
              <a:rPr lang="en-US" sz="3600" dirty="0" smtClean="0">
                <a:solidFill>
                  <a:srgbClr val="FFC000"/>
                </a:solidFill>
              </a:rPr>
              <a:t>#6, Grow within a good local church community</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Isaiah 65:8  </a:t>
            </a:r>
          </a:p>
          <a:p>
            <a:r>
              <a:rPr lang="en-US" sz="3200" i="1" dirty="0" smtClean="0">
                <a:solidFill>
                  <a:schemeClr val="bg1"/>
                </a:solidFill>
              </a:rPr>
              <a:t>Thus says the LORD: "</a:t>
            </a:r>
            <a:r>
              <a:rPr lang="en-US" sz="3200" i="1" dirty="0" smtClean="0">
                <a:solidFill>
                  <a:srgbClr val="FFC000"/>
                </a:solidFill>
              </a:rPr>
              <a:t>As the new wine is found in the cluster</a:t>
            </a:r>
            <a:r>
              <a:rPr lang="en-US" sz="3200" i="1" dirty="0" smtClean="0">
                <a:solidFill>
                  <a:schemeClr val="bg1"/>
                </a:solidFill>
              </a:rPr>
              <a:t>, And one says, 'Do not destroy it, For a blessing is in it,' So will I do for My servants' sake, That I may not destroy them all.</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646331"/>
          </a:xfrm>
          <a:prstGeom prst="rect">
            <a:avLst/>
          </a:prstGeom>
          <a:noFill/>
        </p:spPr>
        <p:txBody>
          <a:bodyPr wrap="square" rtlCol="0">
            <a:spAutoFit/>
          </a:bodyPr>
          <a:lstStyle/>
          <a:p>
            <a:pPr algn="ctr"/>
            <a:r>
              <a:rPr lang="en-US" sz="3600" dirty="0" smtClean="0">
                <a:solidFill>
                  <a:srgbClr val="FFC000"/>
                </a:solidFill>
              </a:rPr>
              <a:t>#6, Grow within a good local church community</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Hebrews 13:17</a:t>
            </a:r>
          </a:p>
          <a:p>
            <a:r>
              <a:rPr lang="en-US" sz="3200" i="1" dirty="0" smtClean="0">
                <a:solidFill>
                  <a:schemeClr val="bg1"/>
                </a:solidFill>
              </a:rPr>
              <a:t>Obey those who rule over you, and be submissive, for they watch out for your souls, as those who must give account. Let them do so with joy and not with grief, for that would be unprofitable for you.</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2600"/>
            <a:ext cx="9144000" cy="4031873"/>
          </a:xfrm>
          <a:prstGeom prst="rect">
            <a:avLst/>
          </a:prstGeom>
          <a:noFill/>
        </p:spPr>
        <p:txBody>
          <a:bodyPr wrap="square" rtlCol="0">
            <a:spAutoFit/>
          </a:bodyPr>
          <a:lstStyle/>
          <a:p>
            <a:r>
              <a:rPr lang="en-US" sz="3200" dirty="0" smtClean="0">
                <a:solidFill>
                  <a:schemeClr val="bg1"/>
                </a:solidFill>
              </a:rPr>
              <a:t>#1, Operate out of relationship with the Lord, and not based on methods or techniques</a:t>
            </a:r>
          </a:p>
          <a:p>
            <a:r>
              <a:rPr lang="en-US" sz="3200" dirty="0" smtClean="0">
                <a:solidFill>
                  <a:schemeClr val="bg1"/>
                </a:solidFill>
              </a:rPr>
              <a:t>#2, Be established in your identity in God</a:t>
            </a:r>
          </a:p>
          <a:p>
            <a:r>
              <a:rPr lang="en-US" sz="3200" dirty="0" smtClean="0">
                <a:solidFill>
                  <a:schemeClr val="bg1"/>
                </a:solidFill>
              </a:rPr>
              <a:t>#3, Demonstrate Christ-like character</a:t>
            </a:r>
          </a:p>
          <a:p>
            <a:r>
              <a:rPr lang="en-US" sz="3200" dirty="0" smtClean="0">
                <a:solidFill>
                  <a:schemeClr val="bg1"/>
                </a:solidFill>
              </a:rPr>
              <a:t>#4, Maintain accurate doctrine. Be open to correction. Stay Teachable.</a:t>
            </a:r>
          </a:p>
          <a:p>
            <a:r>
              <a:rPr lang="en-US" sz="3200" dirty="0" smtClean="0">
                <a:solidFill>
                  <a:schemeClr val="bg1"/>
                </a:solidFill>
              </a:rPr>
              <a:t>#5, Develop self-restraint</a:t>
            </a:r>
          </a:p>
          <a:p>
            <a:r>
              <a:rPr lang="en-US" sz="3200" dirty="0" smtClean="0">
                <a:solidFill>
                  <a:schemeClr val="bg1"/>
                </a:solidFill>
              </a:rPr>
              <a:t>#6, Grow within a good local church community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7269"/>
            <a:ext cx="9144000" cy="646331"/>
          </a:xfrm>
          <a:prstGeom prst="rect">
            <a:avLst/>
          </a:prstGeom>
          <a:noFill/>
        </p:spPr>
        <p:txBody>
          <a:bodyPr wrap="square" rtlCol="0">
            <a:spAutoFit/>
          </a:bodyPr>
          <a:lstStyle/>
          <a:p>
            <a:pPr algn="ctr"/>
            <a:r>
              <a:rPr lang="en-US" sz="3600" dirty="0" smtClean="0">
                <a:solidFill>
                  <a:srgbClr val="FFC000"/>
                </a:solidFill>
              </a:rPr>
              <a:t>Understanding The Gifts Of The Spirit</a:t>
            </a:r>
            <a:endParaRPr lang="en-US" sz="3600" dirty="0">
              <a:solidFill>
                <a:srgbClr val="FFC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69275" y="2258295"/>
            <a:ext cx="9016046"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1200329"/>
          </a:xfrm>
          <a:prstGeom prst="rect">
            <a:avLst/>
          </a:prstGeom>
          <a:noFill/>
        </p:spPr>
        <p:txBody>
          <a:bodyPr wrap="square" rtlCol="0">
            <a:spAutoFit/>
          </a:bodyPr>
          <a:lstStyle/>
          <a:p>
            <a:pPr algn="ctr"/>
            <a:r>
              <a:rPr lang="en-US" sz="3600" dirty="0" smtClean="0">
                <a:solidFill>
                  <a:srgbClr val="FFC000"/>
                </a:solidFill>
              </a:rPr>
              <a:t>How The Holy Spirit Initiates </a:t>
            </a:r>
          </a:p>
          <a:p>
            <a:pPr algn="ctr"/>
            <a:r>
              <a:rPr lang="en-US" sz="3600" dirty="0" smtClean="0">
                <a:solidFill>
                  <a:srgbClr val="FFC000"/>
                </a:solidFill>
              </a:rPr>
              <a:t>The Release Of The Gifts</a:t>
            </a:r>
            <a:endParaRPr lang="en-US" sz="3600" dirty="0">
              <a:solidFill>
                <a:srgbClr val="FFC000"/>
              </a:solidFill>
            </a:endParaRPr>
          </a:p>
        </p:txBody>
      </p:sp>
      <p:pic>
        <p:nvPicPr>
          <p:cNvPr id="4" name="Picture 3"/>
          <p:cNvPicPr>
            <a:picLocks noChangeAspect="1" noChangeArrowheads="1"/>
          </p:cNvPicPr>
          <p:nvPr/>
        </p:nvPicPr>
        <p:blipFill>
          <a:blip r:embed="rId2" cstate="print"/>
          <a:srcRect/>
          <a:stretch>
            <a:fillRect/>
          </a:stretch>
        </p:blipFill>
        <p:spPr bwMode="auto">
          <a:xfrm>
            <a:off x="1981200" y="2514600"/>
            <a:ext cx="534572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1200329"/>
          </a:xfrm>
          <a:prstGeom prst="rect">
            <a:avLst/>
          </a:prstGeom>
          <a:noFill/>
        </p:spPr>
        <p:txBody>
          <a:bodyPr wrap="square" rtlCol="0">
            <a:spAutoFit/>
          </a:bodyPr>
          <a:lstStyle/>
          <a:p>
            <a:pPr algn="ctr"/>
            <a:r>
              <a:rPr lang="en-US" sz="3600" dirty="0" smtClean="0">
                <a:solidFill>
                  <a:srgbClr val="FFC000"/>
                </a:solidFill>
              </a:rPr>
              <a:t>PROPER FOUNDATION </a:t>
            </a:r>
          </a:p>
          <a:p>
            <a:pPr algn="ctr"/>
            <a:r>
              <a:rPr lang="en-US" sz="3600" dirty="0" smtClean="0">
                <a:solidFill>
                  <a:srgbClr val="FFC000"/>
                </a:solidFill>
              </a:rPr>
              <a:t>FOR RELEASING THE GIFTS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1200329"/>
          </a:xfrm>
          <a:prstGeom prst="rect">
            <a:avLst/>
          </a:prstGeom>
          <a:noFill/>
        </p:spPr>
        <p:txBody>
          <a:bodyPr wrap="square" rtlCol="0">
            <a:spAutoFit/>
          </a:bodyPr>
          <a:lstStyle/>
          <a:p>
            <a:pPr algn="ctr"/>
            <a:r>
              <a:rPr lang="en-US" sz="3600" dirty="0" smtClean="0">
                <a:solidFill>
                  <a:srgbClr val="FFC000"/>
                </a:solidFill>
              </a:rPr>
              <a:t>#1, Operate out of relationship with the Lord, and not based on methods or techniques</a:t>
            </a:r>
            <a:endParaRPr lang="en-US" sz="3600" dirty="0">
              <a:solidFill>
                <a:srgbClr val="FFC000"/>
              </a:solidFill>
            </a:endParaRPr>
          </a:p>
        </p:txBody>
      </p:sp>
      <p:sp>
        <p:nvSpPr>
          <p:cNvPr id="3" name="TextBox 2"/>
          <p:cNvSpPr txBox="1"/>
          <p:nvPr/>
        </p:nvSpPr>
        <p:spPr>
          <a:xfrm>
            <a:off x="0" y="3124200"/>
            <a:ext cx="9144000" cy="3539430"/>
          </a:xfrm>
          <a:prstGeom prst="rect">
            <a:avLst/>
          </a:prstGeom>
          <a:noFill/>
        </p:spPr>
        <p:txBody>
          <a:bodyPr wrap="square" rtlCol="0">
            <a:spAutoFit/>
          </a:bodyPr>
          <a:lstStyle/>
          <a:p>
            <a:r>
              <a:rPr lang="en-US" sz="3200" i="1" dirty="0" smtClean="0">
                <a:solidFill>
                  <a:schemeClr val="bg1"/>
                </a:solidFill>
              </a:rPr>
              <a:t>John 15:4-5</a:t>
            </a:r>
          </a:p>
          <a:p>
            <a:r>
              <a:rPr lang="en-US" sz="3200" i="1" dirty="0" smtClean="0">
                <a:solidFill>
                  <a:schemeClr val="bg1"/>
                </a:solidFill>
              </a:rPr>
              <a:t>4 Abide in Me, and I in you. As the branch cannot bear fruit of itself, unless it abides in the vine, neither can you, unless you abide in Me. </a:t>
            </a:r>
          </a:p>
          <a:p>
            <a:r>
              <a:rPr lang="en-US" sz="3200" i="1" dirty="0" smtClean="0">
                <a:solidFill>
                  <a:schemeClr val="bg1"/>
                </a:solidFill>
              </a:rPr>
              <a:t>5 "I am the vine, you are the branches. He who abides in Me, and I in him, bears much fruit; for without Me you can do nothing.</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646331"/>
          </a:xfrm>
          <a:prstGeom prst="rect">
            <a:avLst/>
          </a:prstGeom>
          <a:noFill/>
        </p:spPr>
        <p:txBody>
          <a:bodyPr wrap="square" rtlCol="0">
            <a:spAutoFit/>
          </a:bodyPr>
          <a:lstStyle/>
          <a:p>
            <a:pPr algn="ctr"/>
            <a:r>
              <a:rPr lang="en-US" sz="3600" dirty="0" smtClean="0">
                <a:solidFill>
                  <a:srgbClr val="FFC000"/>
                </a:solidFill>
              </a:rPr>
              <a:t>#2, Be established in your identity in God</a:t>
            </a:r>
            <a:endParaRPr lang="en-US" sz="3600" dirty="0">
              <a:solidFill>
                <a:srgbClr val="FFC000"/>
              </a:solidFill>
            </a:endParaRPr>
          </a:p>
        </p:txBody>
      </p:sp>
      <p:sp>
        <p:nvSpPr>
          <p:cNvPr id="3" name="TextBox 2"/>
          <p:cNvSpPr txBox="1"/>
          <p:nvPr/>
        </p:nvSpPr>
        <p:spPr>
          <a:xfrm>
            <a:off x="0" y="3124200"/>
            <a:ext cx="9144000" cy="1077218"/>
          </a:xfrm>
          <a:prstGeom prst="rect">
            <a:avLst/>
          </a:prstGeom>
          <a:noFill/>
        </p:spPr>
        <p:txBody>
          <a:bodyPr wrap="square" rtlCol="0">
            <a:spAutoFit/>
          </a:bodyPr>
          <a:lstStyle/>
          <a:p>
            <a:pPr algn="ctr"/>
            <a:r>
              <a:rPr lang="en-US" sz="3200" dirty="0" smtClean="0">
                <a:solidFill>
                  <a:schemeClr val="bg1"/>
                </a:solidFill>
              </a:rPr>
              <a:t>Don’t base your identity </a:t>
            </a:r>
            <a:endParaRPr lang="en-US" sz="3200" dirty="0" smtClean="0">
              <a:solidFill>
                <a:schemeClr val="bg1"/>
              </a:solidFill>
            </a:endParaRPr>
          </a:p>
          <a:p>
            <a:pPr algn="ctr"/>
            <a:r>
              <a:rPr lang="en-US" sz="3200" dirty="0" smtClean="0">
                <a:solidFill>
                  <a:schemeClr val="bg1"/>
                </a:solidFill>
              </a:rPr>
              <a:t>in </a:t>
            </a:r>
            <a:r>
              <a:rPr lang="en-US" sz="3200" dirty="0" smtClean="0">
                <a:solidFill>
                  <a:schemeClr val="bg1"/>
                </a:solidFill>
              </a:rPr>
              <a:t>the gifts or functions you move in.</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646331"/>
          </a:xfrm>
          <a:prstGeom prst="rect">
            <a:avLst/>
          </a:prstGeom>
          <a:noFill/>
        </p:spPr>
        <p:txBody>
          <a:bodyPr wrap="square" rtlCol="0">
            <a:spAutoFit/>
          </a:bodyPr>
          <a:lstStyle/>
          <a:p>
            <a:pPr algn="ctr"/>
            <a:r>
              <a:rPr lang="en-US" sz="3600" dirty="0" smtClean="0">
                <a:solidFill>
                  <a:srgbClr val="FFC000"/>
                </a:solidFill>
              </a:rPr>
              <a:t>#3, Demonstrate Christ-like character</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Ephesians 4:15  </a:t>
            </a:r>
          </a:p>
          <a:p>
            <a:r>
              <a:rPr lang="en-US" sz="3200" i="1" dirty="0" smtClean="0">
                <a:solidFill>
                  <a:schemeClr val="bg1"/>
                </a:solidFill>
              </a:rPr>
              <a:t>but, speaking the truth in love, may grow up in all things into Him who is the head—Christ</a:t>
            </a:r>
            <a:r>
              <a:rPr lang="en-US" sz="3200" i="1" dirty="0" smtClean="0">
                <a:solidFill>
                  <a:schemeClr val="bg1"/>
                </a:solidFill>
              </a:rPr>
              <a:t>—</a:t>
            </a:r>
          </a:p>
          <a:p>
            <a:endParaRPr lang="en-US" sz="3200" i="1" dirty="0" smtClean="0">
              <a:solidFill>
                <a:schemeClr val="bg1"/>
              </a:solidFill>
            </a:endParaRPr>
          </a:p>
          <a:p>
            <a:pPr algn="ctr"/>
            <a:r>
              <a:rPr lang="en-US" sz="3200" dirty="0" smtClean="0">
                <a:solidFill>
                  <a:schemeClr val="bg1"/>
                </a:solidFill>
              </a:rPr>
              <a:t>Serve gifts with fruit.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1200329"/>
          </a:xfrm>
          <a:prstGeom prst="rect">
            <a:avLst/>
          </a:prstGeom>
          <a:noFill/>
        </p:spPr>
        <p:txBody>
          <a:bodyPr wrap="square" rtlCol="0">
            <a:spAutoFit/>
          </a:bodyPr>
          <a:lstStyle/>
          <a:p>
            <a:pPr algn="ctr"/>
            <a:r>
              <a:rPr lang="en-US" sz="3600" dirty="0" smtClean="0">
                <a:solidFill>
                  <a:srgbClr val="FFC000"/>
                </a:solidFill>
              </a:rPr>
              <a:t>#4, Maintain accurate doctrine. Be open to correction. Stay Teachable.</a:t>
            </a:r>
            <a:endParaRPr lang="en-US" sz="3600" dirty="0">
              <a:solidFill>
                <a:srgbClr val="FFC000"/>
              </a:solidFill>
            </a:endParaRPr>
          </a:p>
        </p:txBody>
      </p:sp>
      <p:sp>
        <p:nvSpPr>
          <p:cNvPr id="3" name="TextBox 2"/>
          <p:cNvSpPr txBox="1"/>
          <p:nvPr/>
        </p:nvSpPr>
        <p:spPr>
          <a:xfrm>
            <a:off x="0" y="3124200"/>
            <a:ext cx="9144000" cy="2062103"/>
          </a:xfrm>
          <a:prstGeom prst="rect">
            <a:avLst/>
          </a:prstGeom>
          <a:noFill/>
        </p:spPr>
        <p:txBody>
          <a:bodyPr wrap="square" rtlCol="0">
            <a:spAutoFit/>
          </a:bodyPr>
          <a:lstStyle/>
          <a:p>
            <a:r>
              <a:rPr lang="en-US" sz="3200" i="1" dirty="0" smtClean="0">
                <a:solidFill>
                  <a:schemeClr val="bg1"/>
                </a:solidFill>
              </a:rPr>
              <a:t>1 Timothy 4:16</a:t>
            </a:r>
          </a:p>
          <a:p>
            <a:r>
              <a:rPr lang="en-US" sz="3200" i="1" dirty="0" smtClean="0">
                <a:solidFill>
                  <a:schemeClr val="bg1"/>
                </a:solidFill>
              </a:rPr>
              <a:t>Take heed to yourself </a:t>
            </a:r>
            <a:r>
              <a:rPr lang="en-US" sz="3200" i="1" dirty="0" smtClean="0">
                <a:solidFill>
                  <a:srgbClr val="FFC000"/>
                </a:solidFill>
              </a:rPr>
              <a:t>and to the doctrine</a:t>
            </a:r>
            <a:r>
              <a:rPr lang="en-US" sz="3200" i="1" dirty="0" smtClean="0">
                <a:solidFill>
                  <a:schemeClr val="bg1"/>
                </a:solidFill>
              </a:rPr>
              <a:t>. Continue in them, for in doing this you will save both yourself and those who hear you.</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3469"/>
            <a:ext cx="9144000" cy="1200329"/>
          </a:xfrm>
          <a:prstGeom prst="rect">
            <a:avLst/>
          </a:prstGeom>
          <a:noFill/>
        </p:spPr>
        <p:txBody>
          <a:bodyPr wrap="square" rtlCol="0">
            <a:spAutoFit/>
          </a:bodyPr>
          <a:lstStyle/>
          <a:p>
            <a:pPr algn="ctr"/>
            <a:r>
              <a:rPr lang="en-US" sz="3600" dirty="0" smtClean="0">
                <a:solidFill>
                  <a:srgbClr val="FFC000"/>
                </a:solidFill>
              </a:rPr>
              <a:t>#4, Maintain accurate doctrine. Be open to correction. Stay Teachable.</a:t>
            </a:r>
            <a:endParaRPr lang="en-US" sz="3600" dirty="0">
              <a:solidFill>
                <a:srgbClr val="FFC000"/>
              </a:solidFill>
            </a:endParaRPr>
          </a:p>
        </p:txBody>
      </p:sp>
      <p:sp>
        <p:nvSpPr>
          <p:cNvPr id="3" name="TextBox 2"/>
          <p:cNvSpPr txBox="1"/>
          <p:nvPr/>
        </p:nvSpPr>
        <p:spPr>
          <a:xfrm>
            <a:off x="0" y="3124200"/>
            <a:ext cx="9144000" cy="2554545"/>
          </a:xfrm>
          <a:prstGeom prst="rect">
            <a:avLst/>
          </a:prstGeom>
          <a:noFill/>
        </p:spPr>
        <p:txBody>
          <a:bodyPr wrap="square" rtlCol="0">
            <a:spAutoFit/>
          </a:bodyPr>
          <a:lstStyle/>
          <a:p>
            <a:r>
              <a:rPr lang="en-US" sz="3200" i="1" dirty="0" smtClean="0">
                <a:solidFill>
                  <a:schemeClr val="bg1"/>
                </a:solidFill>
              </a:rPr>
              <a:t>Hebrews 13:9  </a:t>
            </a:r>
          </a:p>
          <a:p>
            <a:r>
              <a:rPr lang="en-US" sz="3200" i="1" dirty="0" smtClean="0">
                <a:solidFill>
                  <a:schemeClr val="bg1"/>
                </a:solidFill>
              </a:rPr>
              <a:t>Do not be carried about with </a:t>
            </a:r>
            <a:r>
              <a:rPr lang="en-US" sz="3200" i="1" dirty="0" smtClean="0">
                <a:solidFill>
                  <a:srgbClr val="FFC000"/>
                </a:solidFill>
              </a:rPr>
              <a:t>various and strange doctrines</a:t>
            </a:r>
            <a:r>
              <a:rPr lang="en-US" sz="3200" i="1" dirty="0" smtClean="0">
                <a:solidFill>
                  <a:schemeClr val="bg1"/>
                </a:solidFill>
              </a:rPr>
              <a:t>. For it is good that the heart be established by grace, not with foods which have not profited those who have been occupied with them.</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556</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205</cp:revision>
  <dcterms:created xsi:type="dcterms:W3CDTF">2006-08-16T00:00:00Z</dcterms:created>
  <dcterms:modified xsi:type="dcterms:W3CDTF">2017-11-11T11:46:06Z</dcterms:modified>
</cp:coreProperties>
</file>