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7-07-02-Emotional-Wholeness-&amp;-Deliverance-Series-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7-07-02-Emotional-Wholeness-&amp;-Deliverance-Series-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05200"/>
            <a:ext cx="9144000" cy="646331"/>
          </a:xfrm>
          <a:prstGeom prst="rect">
            <a:avLst/>
          </a:prstGeom>
          <a:noFill/>
        </p:spPr>
        <p:txBody>
          <a:bodyPr wrap="square" rtlCol="0">
            <a:spAutoFit/>
          </a:bodyPr>
          <a:lstStyle/>
          <a:p>
            <a:pPr algn="ctr"/>
            <a:r>
              <a:rPr lang="en-US" sz="3600" dirty="0" smtClean="0">
                <a:solidFill>
                  <a:srgbClr val="FFFF00"/>
                </a:solidFill>
              </a:rPr>
              <a:t>Difference between the Brain and the Soul</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Sickness of the Soul</a:t>
            </a:r>
            <a:endParaRPr lang="en-US" sz="3600" dirty="0">
              <a:solidFill>
                <a:srgbClr val="FFFF00"/>
              </a:solidFill>
            </a:endParaRPr>
          </a:p>
        </p:txBody>
      </p:sp>
      <p:sp>
        <p:nvSpPr>
          <p:cNvPr id="3" name="TextBox 2"/>
          <p:cNvSpPr txBox="1"/>
          <p:nvPr/>
        </p:nvSpPr>
        <p:spPr>
          <a:xfrm>
            <a:off x="0" y="2667000"/>
            <a:ext cx="9144000" cy="3416320"/>
          </a:xfrm>
          <a:prstGeom prst="rect">
            <a:avLst/>
          </a:prstGeom>
          <a:noFill/>
        </p:spPr>
        <p:txBody>
          <a:bodyPr wrap="square" rtlCol="0">
            <a:spAutoFit/>
          </a:bodyPr>
          <a:lstStyle/>
          <a:p>
            <a:pPr algn="ctr"/>
            <a:r>
              <a:rPr lang="en-US" sz="3600" dirty="0" smtClean="0">
                <a:solidFill>
                  <a:schemeClr val="bg1"/>
                </a:solidFill>
              </a:rPr>
              <a:t>uncontrolled temper (anger), hatred, depression, controlling fears, worry, anxiety, poor self-worth, deep seated rejection, feelings of inadequacy, deep sense of failure, feelings of insecurity, suicidal tendencies, lusts, addictions, and so on.</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Life's Problems Related To Problems In The Soul</a:t>
            </a:r>
            <a:endParaRPr lang="en-US" sz="3600" dirty="0">
              <a:solidFill>
                <a:srgbClr val="FFFF00"/>
              </a:solidFill>
            </a:endParaRPr>
          </a:p>
        </p:txBody>
      </p:sp>
      <p:sp>
        <p:nvSpPr>
          <p:cNvPr id="3" name="TextBox 2"/>
          <p:cNvSpPr txBox="1"/>
          <p:nvPr/>
        </p:nvSpPr>
        <p:spPr>
          <a:xfrm>
            <a:off x="0" y="2667000"/>
            <a:ext cx="9144000" cy="646331"/>
          </a:xfrm>
          <a:prstGeom prst="rect">
            <a:avLst/>
          </a:prstGeom>
          <a:noFill/>
        </p:spPr>
        <p:txBody>
          <a:bodyPr wrap="square" rtlCol="0">
            <a:spAutoFit/>
          </a:bodyPr>
          <a:lstStyle/>
          <a:p>
            <a:pPr algn="ctr"/>
            <a:r>
              <a:rPr lang="en-US" sz="3600" dirty="0" smtClean="0">
                <a:solidFill>
                  <a:srgbClr val="FFC000"/>
                </a:solidFill>
              </a:rPr>
              <a:t>A, Behavior and </a:t>
            </a:r>
            <a:r>
              <a:rPr lang="en-US" sz="3600" dirty="0" smtClean="0">
                <a:solidFill>
                  <a:srgbClr val="FFC000"/>
                </a:solidFill>
              </a:rPr>
              <a:t>choices</a:t>
            </a:r>
            <a:endParaRPr lang="en-US" sz="3200" i="1" dirty="0" smtClean="0">
              <a:solidFill>
                <a:srgbClr val="FFC000"/>
              </a:solidFill>
            </a:endParaRPr>
          </a:p>
        </p:txBody>
      </p:sp>
      <p:sp>
        <p:nvSpPr>
          <p:cNvPr id="4" name="TextBox 3"/>
          <p:cNvSpPr txBox="1"/>
          <p:nvPr/>
        </p:nvSpPr>
        <p:spPr>
          <a:xfrm>
            <a:off x="0" y="3962400"/>
            <a:ext cx="9144000" cy="646331"/>
          </a:xfrm>
          <a:prstGeom prst="rect">
            <a:avLst/>
          </a:prstGeom>
          <a:noFill/>
        </p:spPr>
        <p:txBody>
          <a:bodyPr wrap="square" rtlCol="0">
            <a:spAutoFit/>
          </a:bodyPr>
          <a:lstStyle/>
          <a:p>
            <a:pPr algn="ctr"/>
            <a:r>
              <a:rPr lang="en-US" sz="3600" dirty="0" smtClean="0">
                <a:solidFill>
                  <a:schemeClr val="bg1"/>
                </a:solidFill>
              </a:rPr>
              <a:t>compulsive</a:t>
            </a:r>
            <a:r>
              <a:rPr lang="en-US" sz="3600" dirty="0" smtClean="0">
                <a:solidFill>
                  <a:schemeClr val="bg1"/>
                </a:solidFill>
              </a:rPr>
              <a:t>, addictive, impulsive, repetitive, etc.</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Life's Problems Related To Problems In The Soul</a:t>
            </a:r>
            <a:endParaRPr lang="en-US" sz="3600" dirty="0">
              <a:solidFill>
                <a:srgbClr val="FFFF00"/>
              </a:solidFill>
            </a:endParaRPr>
          </a:p>
        </p:txBody>
      </p:sp>
      <p:sp>
        <p:nvSpPr>
          <p:cNvPr id="3" name="TextBox 2"/>
          <p:cNvSpPr txBox="1"/>
          <p:nvPr/>
        </p:nvSpPr>
        <p:spPr>
          <a:xfrm>
            <a:off x="0" y="2667000"/>
            <a:ext cx="9144000" cy="646331"/>
          </a:xfrm>
          <a:prstGeom prst="rect">
            <a:avLst/>
          </a:prstGeom>
          <a:noFill/>
        </p:spPr>
        <p:txBody>
          <a:bodyPr wrap="square" rtlCol="0">
            <a:spAutoFit/>
          </a:bodyPr>
          <a:lstStyle/>
          <a:p>
            <a:pPr algn="ctr"/>
            <a:r>
              <a:rPr lang="en-US" sz="3600" dirty="0" smtClean="0">
                <a:solidFill>
                  <a:srgbClr val="FFC000"/>
                </a:solidFill>
              </a:rPr>
              <a:t>B, Emotional wellbeing</a:t>
            </a:r>
            <a:endParaRPr lang="en-US" sz="3200" i="1" dirty="0" smtClean="0">
              <a:solidFill>
                <a:srgbClr val="FFC000"/>
              </a:solidFill>
            </a:endParaRPr>
          </a:p>
        </p:txBody>
      </p:sp>
      <p:sp>
        <p:nvSpPr>
          <p:cNvPr id="4" name="TextBox 3"/>
          <p:cNvSpPr txBox="1"/>
          <p:nvPr/>
        </p:nvSpPr>
        <p:spPr>
          <a:xfrm>
            <a:off x="0" y="3962400"/>
            <a:ext cx="9144000" cy="1754326"/>
          </a:xfrm>
          <a:prstGeom prst="rect">
            <a:avLst/>
          </a:prstGeom>
          <a:noFill/>
        </p:spPr>
        <p:txBody>
          <a:bodyPr wrap="square" rtlCol="0">
            <a:spAutoFit/>
          </a:bodyPr>
          <a:lstStyle/>
          <a:p>
            <a:pPr algn="ctr"/>
            <a:r>
              <a:rPr lang="en-US" sz="3600" dirty="0" smtClean="0">
                <a:solidFill>
                  <a:schemeClr val="bg1"/>
                </a:solidFill>
              </a:rPr>
              <a:t>fear, anxiety, depression, hopelessness, rejection, feeling victimized, low self esteem, etc.</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Life's Problems Related To Problems In The Soul</a:t>
            </a:r>
            <a:endParaRPr lang="en-US" sz="3600" dirty="0">
              <a:solidFill>
                <a:srgbClr val="FFFF00"/>
              </a:solidFill>
            </a:endParaRPr>
          </a:p>
        </p:txBody>
      </p:sp>
      <p:sp>
        <p:nvSpPr>
          <p:cNvPr id="3" name="TextBox 2"/>
          <p:cNvSpPr txBox="1"/>
          <p:nvPr/>
        </p:nvSpPr>
        <p:spPr>
          <a:xfrm>
            <a:off x="0" y="2667000"/>
            <a:ext cx="9144000" cy="646331"/>
          </a:xfrm>
          <a:prstGeom prst="rect">
            <a:avLst/>
          </a:prstGeom>
          <a:noFill/>
        </p:spPr>
        <p:txBody>
          <a:bodyPr wrap="square" rtlCol="0">
            <a:spAutoFit/>
          </a:bodyPr>
          <a:lstStyle/>
          <a:p>
            <a:pPr algn="ctr"/>
            <a:r>
              <a:rPr lang="en-US" sz="3600" dirty="0" smtClean="0">
                <a:solidFill>
                  <a:srgbClr val="FFC000"/>
                </a:solidFill>
              </a:rPr>
              <a:t>C, Relational problems</a:t>
            </a:r>
            <a:endParaRPr lang="en-US" sz="3200" i="1" dirty="0" smtClean="0">
              <a:solidFill>
                <a:srgbClr val="FFC000"/>
              </a:solidFill>
            </a:endParaRPr>
          </a:p>
        </p:txBody>
      </p:sp>
      <p:sp>
        <p:nvSpPr>
          <p:cNvPr id="4" name="TextBox 3"/>
          <p:cNvSpPr txBox="1"/>
          <p:nvPr/>
        </p:nvSpPr>
        <p:spPr>
          <a:xfrm>
            <a:off x="0" y="3962400"/>
            <a:ext cx="9144000" cy="1200329"/>
          </a:xfrm>
          <a:prstGeom prst="rect">
            <a:avLst/>
          </a:prstGeom>
          <a:noFill/>
        </p:spPr>
        <p:txBody>
          <a:bodyPr wrap="square" rtlCol="0">
            <a:spAutoFit/>
          </a:bodyPr>
          <a:lstStyle/>
          <a:p>
            <a:pPr algn="ctr"/>
            <a:r>
              <a:rPr lang="en-US" sz="3600" dirty="0" smtClean="0">
                <a:solidFill>
                  <a:schemeClr val="bg1"/>
                </a:solidFill>
              </a:rPr>
              <a:t>withdrawal, anger, dominating, controlling, manipulative, violent, hurtful, etc.</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Life's Problems Related To Problems In The Soul</a:t>
            </a:r>
            <a:endParaRPr lang="en-US" sz="3600" dirty="0">
              <a:solidFill>
                <a:srgbClr val="FFFF00"/>
              </a:solidFill>
            </a:endParaRPr>
          </a:p>
        </p:txBody>
      </p:sp>
      <p:sp>
        <p:nvSpPr>
          <p:cNvPr id="3" name="TextBox 2"/>
          <p:cNvSpPr txBox="1"/>
          <p:nvPr/>
        </p:nvSpPr>
        <p:spPr>
          <a:xfrm>
            <a:off x="0" y="2667000"/>
            <a:ext cx="9144000" cy="646331"/>
          </a:xfrm>
          <a:prstGeom prst="rect">
            <a:avLst/>
          </a:prstGeom>
          <a:noFill/>
        </p:spPr>
        <p:txBody>
          <a:bodyPr wrap="square" rtlCol="0">
            <a:spAutoFit/>
          </a:bodyPr>
          <a:lstStyle/>
          <a:p>
            <a:pPr algn="ctr"/>
            <a:r>
              <a:rPr lang="en-US" sz="3600" dirty="0" smtClean="0">
                <a:solidFill>
                  <a:srgbClr val="FFC000"/>
                </a:solidFill>
              </a:rPr>
              <a:t>D, Life experiences</a:t>
            </a:r>
            <a:endParaRPr lang="en-US" sz="3200" i="1" dirty="0" smtClean="0">
              <a:solidFill>
                <a:srgbClr val="FFC000"/>
              </a:solidFill>
            </a:endParaRPr>
          </a:p>
        </p:txBody>
      </p:sp>
      <p:sp>
        <p:nvSpPr>
          <p:cNvPr id="4" name="TextBox 3"/>
          <p:cNvSpPr txBox="1"/>
          <p:nvPr/>
        </p:nvSpPr>
        <p:spPr>
          <a:xfrm>
            <a:off x="0" y="3962400"/>
            <a:ext cx="9144000" cy="646331"/>
          </a:xfrm>
          <a:prstGeom prst="rect">
            <a:avLst/>
          </a:prstGeom>
          <a:noFill/>
        </p:spPr>
        <p:txBody>
          <a:bodyPr wrap="square" rtlCol="0">
            <a:spAutoFit/>
          </a:bodyPr>
          <a:lstStyle/>
          <a:p>
            <a:pPr algn="ctr"/>
            <a:r>
              <a:rPr lang="en-US" sz="3600" dirty="0" smtClean="0">
                <a:solidFill>
                  <a:schemeClr val="bg1"/>
                </a:solidFill>
              </a:rPr>
              <a:t>failure, debt, infidelity, divorce, etc.</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Life's Problems Related To Problems In The Soul</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E, Physical health</a:t>
            </a:r>
            <a:endParaRPr lang="en-US" sz="3200" i="1" dirty="0" smtClean="0">
              <a:solidFill>
                <a:srgbClr val="FFC000"/>
              </a:solidFill>
            </a:endParaRPr>
          </a:p>
        </p:txBody>
      </p:sp>
      <p:sp>
        <p:nvSpPr>
          <p:cNvPr id="4" name="TextBox 3"/>
          <p:cNvSpPr txBox="1"/>
          <p:nvPr/>
        </p:nvSpPr>
        <p:spPr>
          <a:xfrm>
            <a:off x="0" y="3657600"/>
            <a:ext cx="9144000" cy="2616101"/>
          </a:xfrm>
          <a:prstGeom prst="rect">
            <a:avLst/>
          </a:prstGeom>
          <a:noFill/>
        </p:spPr>
        <p:txBody>
          <a:bodyPr wrap="square" rtlCol="0">
            <a:spAutoFit/>
          </a:bodyPr>
          <a:lstStyle/>
          <a:p>
            <a:pPr algn="ctr"/>
            <a:r>
              <a:rPr lang="en-US" sz="3600" dirty="0" smtClean="0">
                <a:solidFill>
                  <a:schemeClr val="bg1"/>
                </a:solidFill>
              </a:rPr>
              <a:t>mind affects your body.</a:t>
            </a:r>
          </a:p>
          <a:p>
            <a:endParaRPr lang="en-US" sz="3200" i="1" dirty="0" smtClean="0">
              <a:solidFill>
                <a:schemeClr val="bg1"/>
              </a:solidFill>
            </a:endParaRPr>
          </a:p>
          <a:p>
            <a:r>
              <a:rPr lang="en-US" sz="3200" i="1" dirty="0" smtClean="0">
                <a:solidFill>
                  <a:schemeClr val="bg1"/>
                </a:solidFill>
              </a:rPr>
              <a:t>Proverbs 15:13  </a:t>
            </a:r>
          </a:p>
          <a:p>
            <a:r>
              <a:rPr lang="en-US" sz="3200" i="1" dirty="0" smtClean="0">
                <a:solidFill>
                  <a:schemeClr val="bg1"/>
                </a:solidFill>
              </a:rPr>
              <a:t>A merry heart makes a cheerful countenance, But by sorrow of the heart the spirit is broken.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Life's Problems Related To Problems In The Soul</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E, Physical health</a:t>
            </a:r>
            <a:endParaRPr lang="en-US" sz="3200" i="1" dirty="0" smtClean="0">
              <a:solidFill>
                <a:srgbClr val="FFC000"/>
              </a:solidFill>
            </a:endParaRPr>
          </a:p>
        </p:txBody>
      </p:sp>
      <p:sp>
        <p:nvSpPr>
          <p:cNvPr id="4" name="TextBox 3"/>
          <p:cNvSpPr txBox="1"/>
          <p:nvPr/>
        </p:nvSpPr>
        <p:spPr>
          <a:xfrm>
            <a:off x="0" y="3657600"/>
            <a:ext cx="9144000" cy="2616101"/>
          </a:xfrm>
          <a:prstGeom prst="rect">
            <a:avLst/>
          </a:prstGeom>
          <a:noFill/>
        </p:spPr>
        <p:txBody>
          <a:bodyPr wrap="square" rtlCol="0">
            <a:spAutoFit/>
          </a:bodyPr>
          <a:lstStyle/>
          <a:p>
            <a:pPr algn="ctr"/>
            <a:r>
              <a:rPr lang="en-US" sz="3600" dirty="0" smtClean="0">
                <a:solidFill>
                  <a:schemeClr val="bg1"/>
                </a:solidFill>
              </a:rPr>
              <a:t>mind affects your body.</a:t>
            </a:r>
          </a:p>
          <a:p>
            <a:endParaRPr lang="en-US" sz="3200" i="1" dirty="0" smtClean="0">
              <a:solidFill>
                <a:schemeClr val="bg1"/>
              </a:solidFill>
            </a:endParaRPr>
          </a:p>
          <a:p>
            <a:r>
              <a:rPr lang="en-US" sz="3200" i="1" dirty="0" smtClean="0">
                <a:solidFill>
                  <a:schemeClr val="bg1"/>
                </a:solidFill>
              </a:rPr>
              <a:t>Proverbs </a:t>
            </a:r>
            <a:r>
              <a:rPr lang="en-US" sz="3200" i="1" dirty="0" smtClean="0">
                <a:solidFill>
                  <a:schemeClr val="bg1"/>
                </a:solidFill>
              </a:rPr>
              <a:t>17:22  </a:t>
            </a:r>
          </a:p>
          <a:p>
            <a:r>
              <a:rPr lang="en-US" sz="3200" i="1" dirty="0" smtClean="0">
                <a:solidFill>
                  <a:schemeClr val="bg1"/>
                </a:solidFill>
              </a:rPr>
              <a:t>A merry heart </a:t>
            </a:r>
            <a:r>
              <a:rPr lang="en-US" sz="3200" i="1" dirty="0" smtClean="0">
                <a:solidFill>
                  <a:schemeClr val="bg1"/>
                </a:solidFill>
              </a:rPr>
              <a:t>does </a:t>
            </a:r>
            <a:r>
              <a:rPr lang="en-US" sz="3200" i="1" dirty="0" smtClean="0">
                <a:solidFill>
                  <a:schemeClr val="bg1"/>
                </a:solidFill>
              </a:rPr>
              <a:t>good, like medicine, But a broken spirit </a:t>
            </a:r>
            <a:r>
              <a:rPr lang="en-US" sz="3200" i="1" dirty="0" smtClean="0">
                <a:solidFill>
                  <a:schemeClr val="bg1"/>
                </a:solidFill>
              </a:rPr>
              <a:t>dries </a:t>
            </a:r>
            <a:r>
              <a:rPr lang="en-US" sz="3200" i="1" dirty="0" smtClean="0">
                <a:solidFill>
                  <a:schemeClr val="bg1"/>
                </a:solidFill>
              </a:rPr>
              <a:t>the bones.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4" name="TextBox 3"/>
          <p:cNvSpPr txBox="1"/>
          <p:nvPr/>
        </p:nvSpPr>
        <p:spPr>
          <a:xfrm>
            <a:off x="0" y="2895600"/>
            <a:ext cx="9144000" cy="1754326"/>
          </a:xfrm>
          <a:prstGeom prst="rect">
            <a:avLst/>
          </a:prstGeom>
          <a:noFill/>
        </p:spPr>
        <p:txBody>
          <a:bodyPr wrap="square" rtlCol="0">
            <a:spAutoFit/>
          </a:bodyPr>
          <a:lstStyle/>
          <a:p>
            <a:pPr algn="ctr"/>
            <a:r>
              <a:rPr lang="en-US" sz="3600" dirty="0" smtClean="0">
                <a:solidFill>
                  <a:schemeClr val="bg1"/>
                </a:solidFill>
              </a:rPr>
              <a:t>What causes problems we face in our soul? </a:t>
            </a:r>
          </a:p>
          <a:p>
            <a:pPr algn="ctr"/>
            <a:endParaRPr lang="en-US" sz="3600" dirty="0" smtClean="0">
              <a:solidFill>
                <a:schemeClr val="bg1"/>
              </a:solidFill>
            </a:endParaRPr>
          </a:p>
          <a:p>
            <a:pPr algn="ct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1200329"/>
          </a:xfrm>
          <a:prstGeom prst="rect">
            <a:avLst/>
          </a:prstGeom>
          <a:noFill/>
        </p:spPr>
        <p:txBody>
          <a:bodyPr wrap="square" rtlCol="0">
            <a:spAutoFit/>
          </a:bodyPr>
          <a:lstStyle/>
          <a:p>
            <a:pPr algn="ctr"/>
            <a:r>
              <a:rPr lang="en-US" sz="3600" dirty="0" smtClean="0">
                <a:solidFill>
                  <a:srgbClr val="FFC000"/>
                </a:solidFill>
              </a:rPr>
              <a:t>#1, Wrong Thinking, Wrong Mindsets, Wrong Believing</a:t>
            </a:r>
            <a:endParaRPr lang="en-US" sz="3200" i="1" dirty="0" smtClean="0">
              <a:solidFill>
                <a:srgbClr val="FFC000"/>
              </a:solidFill>
            </a:endParaRPr>
          </a:p>
        </p:txBody>
      </p:sp>
      <p:sp>
        <p:nvSpPr>
          <p:cNvPr id="4" name="TextBox 3"/>
          <p:cNvSpPr txBox="1"/>
          <p:nvPr/>
        </p:nvSpPr>
        <p:spPr>
          <a:xfrm>
            <a:off x="0" y="4036874"/>
            <a:ext cx="9144000" cy="1754326"/>
          </a:xfrm>
          <a:prstGeom prst="rect">
            <a:avLst/>
          </a:prstGeom>
          <a:noFill/>
        </p:spPr>
        <p:txBody>
          <a:bodyPr wrap="square" rtlCol="0">
            <a:spAutoFit/>
          </a:bodyPr>
          <a:lstStyle/>
          <a:p>
            <a:pPr algn="ctr"/>
            <a:r>
              <a:rPr lang="en-US" sz="3600" dirty="0" smtClean="0">
                <a:solidFill>
                  <a:schemeClr val="bg1"/>
                </a:solidFill>
              </a:rPr>
              <a:t>Deceptions (lies), accusations, temptations and intimidation are </a:t>
            </a:r>
            <a:r>
              <a:rPr lang="en-US" sz="3600" dirty="0" err="1" smtClean="0">
                <a:solidFill>
                  <a:schemeClr val="bg1"/>
                </a:solidFill>
              </a:rPr>
              <a:t>satan's</a:t>
            </a:r>
            <a:r>
              <a:rPr lang="en-US" sz="3600" dirty="0" smtClean="0">
                <a:solidFill>
                  <a:schemeClr val="bg1"/>
                </a:solidFill>
              </a:rPr>
              <a:t> choice weapons against the believer</a:t>
            </a:r>
            <a:r>
              <a:rPr lang="en-US" sz="3600" dirty="0" smtClean="0">
                <a:solidFill>
                  <a:schemeClr val="bg1"/>
                </a:solidFill>
              </a:rPr>
              <a: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Man A Tri-Part Being</a:t>
            </a:r>
            <a:endParaRPr lang="en-US" sz="3600" dirty="0">
              <a:solidFill>
                <a:srgbClr val="FFFF00"/>
              </a:solidFill>
            </a:endParaRPr>
          </a:p>
        </p:txBody>
      </p:sp>
      <p:sp>
        <p:nvSpPr>
          <p:cNvPr id="3" name="TextBox 2"/>
          <p:cNvSpPr txBox="1"/>
          <p:nvPr/>
        </p:nvSpPr>
        <p:spPr>
          <a:xfrm>
            <a:off x="0" y="3276600"/>
            <a:ext cx="9144000" cy="2062103"/>
          </a:xfrm>
          <a:prstGeom prst="rect">
            <a:avLst/>
          </a:prstGeom>
          <a:noFill/>
        </p:spPr>
        <p:txBody>
          <a:bodyPr wrap="square" rtlCol="0">
            <a:spAutoFit/>
          </a:bodyPr>
          <a:lstStyle/>
          <a:p>
            <a:r>
              <a:rPr lang="en-US" sz="3200" i="1" dirty="0" smtClean="0">
                <a:solidFill>
                  <a:schemeClr val="bg1"/>
                </a:solidFill>
              </a:rPr>
              <a:t>Genesis 2:7  </a:t>
            </a:r>
          </a:p>
          <a:p>
            <a:r>
              <a:rPr lang="en-US" sz="3200" i="1" dirty="0" smtClean="0">
                <a:solidFill>
                  <a:schemeClr val="bg1"/>
                </a:solidFill>
              </a:rPr>
              <a:t>And the LORD God formed man of the dust of the ground, and breathed into his nostrils the breath of life; and man became a living being.</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1200329"/>
          </a:xfrm>
          <a:prstGeom prst="rect">
            <a:avLst/>
          </a:prstGeom>
          <a:noFill/>
        </p:spPr>
        <p:txBody>
          <a:bodyPr wrap="square" rtlCol="0">
            <a:spAutoFit/>
          </a:bodyPr>
          <a:lstStyle/>
          <a:p>
            <a:pPr algn="ctr"/>
            <a:r>
              <a:rPr lang="en-US" sz="3600" dirty="0" smtClean="0">
                <a:solidFill>
                  <a:srgbClr val="FFC000"/>
                </a:solidFill>
              </a:rPr>
              <a:t>#1, Wrong Thinking, Wrong Mindsets, Wrong Believing</a:t>
            </a:r>
            <a:endParaRPr lang="en-US" sz="3200" i="1" dirty="0" smtClean="0">
              <a:solidFill>
                <a:srgbClr val="FFC000"/>
              </a:solidFill>
            </a:endParaRPr>
          </a:p>
        </p:txBody>
      </p:sp>
      <p:sp>
        <p:nvSpPr>
          <p:cNvPr id="4" name="TextBox 3"/>
          <p:cNvSpPr txBox="1"/>
          <p:nvPr/>
        </p:nvSpPr>
        <p:spPr>
          <a:xfrm>
            <a:off x="0" y="4036874"/>
            <a:ext cx="9144000" cy="1200329"/>
          </a:xfrm>
          <a:prstGeom prst="rect">
            <a:avLst/>
          </a:prstGeom>
          <a:noFill/>
        </p:spPr>
        <p:txBody>
          <a:bodyPr wrap="square" rtlCol="0">
            <a:spAutoFit/>
          </a:bodyPr>
          <a:lstStyle/>
          <a:p>
            <a:pPr algn="ctr"/>
            <a:r>
              <a:rPr lang="en-US" sz="3600" dirty="0" smtClean="0">
                <a:solidFill>
                  <a:schemeClr val="bg1"/>
                </a:solidFill>
              </a:rPr>
              <a:t>The lies, accusations and intimidations we believe cripple us.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#2, Wrong Speaking, Wrong Words</a:t>
            </a:r>
            <a:endParaRPr lang="en-US" sz="3200" i="1" dirty="0" smtClean="0">
              <a:solidFill>
                <a:srgbClr val="FFC000"/>
              </a:solidFill>
            </a:endParaRPr>
          </a:p>
        </p:txBody>
      </p:sp>
      <p:sp>
        <p:nvSpPr>
          <p:cNvPr id="4" name="TextBox 3"/>
          <p:cNvSpPr txBox="1"/>
          <p:nvPr/>
        </p:nvSpPr>
        <p:spPr>
          <a:xfrm>
            <a:off x="0" y="3733800"/>
            <a:ext cx="9144000" cy="1200329"/>
          </a:xfrm>
          <a:prstGeom prst="rect">
            <a:avLst/>
          </a:prstGeom>
          <a:noFill/>
        </p:spPr>
        <p:txBody>
          <a:bodyPr wrap="square" rtlCol="0">
            <a:spAutoFit/>
          </a:bodyPr>
          <a:lstStyle/>
          <a:p>
            <a:pPr algn="ctr"/>
            <a:r>
              <a:rPr lang="en-US" sz="3600" dirty="0" smtClean="0">
                <a:solidFill>
                  <a:schemeClr val="bg1"/>
                </a:solidFill>
              </a:rPr>
              <a:t>Wrong words we have spoken over ourselves, and wrong words others have spoken over us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#2, Wrong Speaking, Wrong Words</a:t>
            </a:r>
            <a:endParaRPr lang="en-US" sz="3200" i="1" dirty="0" smtClean="0">
              <a:solidFill>
                <a:srgbClr val="FFC000"/>
              </a:solidFill>
            </a:endParaRPr>
          </a:p>
        </p:txBody>
      </p:sp>
      <p:sp>
        <p:nvSpPr>
          <p:cNvPr id="4" name="TextBox 3"/>
          <p:cNvSpPr txBox="1"/>
          <p:nvPr/>
        </p:nvSpPr>
        <p:spPr>
          <a:xfrm>
            <a:off x="0" y="3733800"/>
            <a:ext cx="9144000" cy="1569660"/>
          </a:xfrm>
          <a:prstGeom prst="rect">
            <a:avLst/>
          </a:prstGeom>
          <a:noFill/>
        </p:spPr>
        <p:txBody>
          <a:bodyPr wrap="square" rtlCol="0">
            <a:spAutoFit/>
          </a:bodyPr>
          <a:lstStyle/>
          <a:p>
            <a:r>
              <a:rPr lang="en-US" sz="3200" i="1" dirty="0" smtClean="0">
                <a:solidFill>
                  <a:schemeClr val="bg1"/>
                </a:solidFill>
              </a:rPr>
              <a:t>Psalm 64:3</a:t>
            </a:r>
          </a:p>
          <a:p>
            <a:r>
              <a:rPr lang="en-US" sz="3200" i="1" dirty="0" smtClean="0">
                <a:solidFill>
                  <a:schemeClr val="bg1"/>
                </a:solidFill>
              </a:rPr>
              <a:t>Who sharpen their tongue like a sword, And bend their bows to shoot their arrows—bitter words</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#2, Wrong Speaking, Wrong Words</a:t>
            </a:r>
            <a:endParaRPr lang="en-US" sz="3200" i="1" dirty="0" smtClean="0">
              <a:solidFill>
                <a:srgbClr val="FFC000"/>
              </a:solidFill>
            </a:endParaRPr>
          </a:p>
        </p:txBody>
      </p:sp>
      <p:sp>
        <p:nvSpPr>
          <p:cNvPr id="4" name="TextBox 3"/>
          <p:cNvSpPr txBox="1"/>
          <p:nvPr/>
        </p:nvSpPr>
        <p:spPr>
          <a:xfrm>
            <a:off x="0" y="3318570"/>
            <a:ext cx="9144000" cy="3539430"/>
          </a:xfrm>
          <a:prstGeom prst="rect">
            <a:avLst/>
          </a:prstGeom>
          <a:noFill/>
        </p:spPr>
        <p:txBody>
          <a:bodyPr wrap="square" rtlCol="0">
            <a:spAutoFit/>
          </a:bodyPr>
          <a:lstStyle/>
          <a:p>
            <a:r>
              <a:rPr lang="en-US" sz="3200" i="1" dirty="0" smtClean="0">
                <a:solidFill>
                  <a:schemeClr val="bg1"/>
                </a:solidFill>
              </a:rPr>
              <a:t>Proverbs </a:t>
            </a:r>
            <a:r>
              <a:rPr lang="en-US" sz="3200" i="1" dirty="0" smtClean="0">
                <a:solidFill>
                  <a:schemeClr val="bg1"/>
                </a:solidFill>
              </a:rPr>
              <a:t>12:18</a:t>
            </a:r>
          </a:p>
          <a:p>
            <a:r>
              <a:rPr lang="en-US" sz="3200" i="1" dirty="0" smtClean="0">
                <a:solidFill>
                  <a:schemeClr val="bg1"/>
                </a:solidFill>
              </a:rPr>
              <a:t>There is one who speaks like the piercings of a sword, But the tongue of the wise promotes health.</a:t>
            </a:r>
          </a:p>
          <a:p>
            <a:endParaRPr lang="en-US" sz="3200" i="1" dirty="0" smtClean="0">
              <a:solidFill>
                <a:schemeClr val="bg1"/>
              </a:solidFill>
            </a:endParaRPr>
          </a:p>
          <a:p>
            <a:r>
              <a:rPr lang="en-US" sz="3200" i="1" dirty="0" smtClean="0">
                <a:solidFill>
                  <a:schemeClr val="bg1"/>
                </a:solidFill>
              </a:rPr>
              <a:t>Proverbs 16:24</a:t>
            </a:r>
          </a:p>
          <a:p>
            <a:r>
              <a:rPr lang="en-US" sz="3200" i="1" dirty="0" smtClean="0">
                <a:solidFill>
                  <a:schemeClr val="bg1"/>
                </a:solidFill>
              </a:rPr>
              <a:t>Pleasant words are like a honeycomb, Sweetness to the soul and health to the bones.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#3, Continual Deep Seated Sin</a:t>
            </a:r>
            <a:endParaRPr lang="en-US" sz="3200" i="1" dirty="0" smtClean="0">
              <a:solidFill>
                <a:srgbClr val="FFC000"/>
              </a:solidFill>
            </a:endParaRPr>
          </a:p>
        </p:txBody>
      </p:sp>
      <p:sp>
        <p:nvSpPr>
          <p:cNvPr id="4" name="TextBox 3"/>
          <p:cNvSpPr txBox="1"/>
          <p:nvPr/>
        </p:nvSpPr>
        <p:spPr>
          <a:xfrm>
            <a:off x="0" y="3733800"/>
            <a:ext cx="9144000" cy="1569660"/>
          </a:xfrm>
          <a:prstGeom prst="rect">
            <a:avLst/>
          </a:prstGeom>
          <a:noFill/>
        </p:spPr>
        <p:txBody>
          <a:bodyPr wrap="square" rtlCol="0">
            <a:spAutoFit/>
          </a:bodyPr>
          <a:lstStyle/>
          <a:p>
            <a:r>
              <a:rPr lang="en-US" sz="3200" i="1" dirty="0" smtClean="0">
                <a:solidFill>
                  <a:schemeClr val="bg1"/>
                </a:solidFill>
              </a:rPr>
              <a:t>1 Peter 2:11  </a:t>
            </a:r>
          </a:p>
          <a:p>
            <a:r>
              <a:rPr lang="en-US" sz="3200" i="1" dirty="0" smtClean="0">
                <a:solidFill>
                  <a:schemeClr val="bg1"/>
                </a:solidFill>
              </a:rPr>
              <a:t>Beloved, I beg you as sojourners and pilgrims, abstain from fleshly lusts which war against the soul,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#3, Continual Deep Seated Sin</a:t>
            </a:r>
            <a:endParaRPr lang="en-US" sz="3200" i="1" dirty="0" smtClean="0">
              <a:solidFill>
                <a:srgbClr val="FFC000"/>
              </a:solidFill>
            </a:endParaRPr>
          </a:p>
        </p:txBody>
      </p:sp>
      <p:sp>
        <p:nvSpPr>
          <p:cNvPr id="4" name="TextBox 3"/>
          <p:cNvSpPr txBox="1"/>
          <p:nvPr/>
        </p:nvSpPr>
        <p:spPr>
          <a:xfrm>
            <a:off x="0" y="3733800"/>
            <a:ext cx="9144000" cy="2062103"/>
          </a:xfrm>
          <a:prstGeom prst="rect">
            <a:avLst/>
          </a:prstGeom>
          <a:noFill/>
        </p:spPr>
        <p:txBody>
          <a:bodyPr wrap="square" rtlCol="0">
            <a:spAutoFit/>
          </a:bodyPr>
          <a:lstStyle/>
          <a:p>
            <a:r>
              <a:rPr lang="en-US" sz="3200" i="1" dirty="0" smtClean="0">
                <a:solidFill>
                  <a:schemeClr val="bg1"/>
                </a:solidFill>
              </a:rPr>
              <a:t>Ephesians 4:26-27</a:t>
            </a:r>
          </a:p>
          <a:p>
            <a:r>
              <a:rPr lang="en-US" sz="3200" i="1" dirty="0" smtClean="0">
                <a:solidFill>
                  <a:schemeClr val="bg1"/>
                </a:solidFill>
              </a:rPr>
              <a:t>26 "BE ANGRY, AND DO NOT SIN": do not let the sun go down on your wrath, </a:t>
            </a:r>
          </a:p>
          <a:p>
            <a:r>
              <a:rPr lang="en-US" sz="3200" i="1" dirty="0" smtClean="0">
                <a:solidFill>
                  <a:schemeClr val="bg1"/>
                </a:solidFill>
              </a:rPr>
              <a:t>27 nor give place to the devil.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#4, Trauma And Adverse Experiences</a:t>
            </a:r>
            <a:endParaRPr lang="en-US" sz="3200" i="1" dirty="0" smtClean="0">
              <a:solidFill>
                <a:srgbClr val="FFC000"/>
              </a:solidFill>
            </a:endParaRPr>
          </a:p>
        </p:txBody>
      </p:sp>
      <p:sp>
        <p:nvSpPr>
          <p:cNvPr id="4" name="TextBox 3"/>
          <p:cNvSpPr txBox="1"/>
          <p:nvPr/>
        </p:nvSpPr>
        <p:spPr>
          <a:xfrm>
            <a:off x="0" y="3733800"/>
            <a:ext cx="9144000" cy="584775"/>
          </a:xfrm>
          <a:prstGeom prst="rect">
            <a:avLst/>
          </a:prstGeom>
          <a:noFill/>
        </p:spPr>
        <p:txBody>
          <a:bodyPr wrap="square" rtlCol="0">
            <a:spAutoFit/>
          </a:bodyPr>
          <a:lstStyle/>
          <a:p>
            <a:pPr algn="ctr"/>
            <a:r>
              <a:rPr lang="en-US" sz="3200" dirty="0" smtClean="0">
                <a:solidFill>
                  <a:schemeClr val="bg1"/>
                </a:solidFill>
              </a:rPr>
              <a:t>Example: Strife at home</a:t>
            </a: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#4, Trauma And Adverse Experiences</a:t>
            </a:r>
            <a:endParaRPr lang="en-US" sz="3200" i="1" dirty="0" smtClean="0">
              <a:solidFill>
                <a:srgbClr val="FFC000"/>
              </a:solidFill>
            </a:endParaRPr>
          </a:p>
        </p:txBody>
      </p:sp>
      <p:sp>
        <p:nvSpPr>
          <p:cNvPr id="4" name="TextBox 3"/>
          <p:cNvSpPr txBox="1"/>
          <p:nvPr/>
        </p:nvSpPr>
        <p:spPr>
          <a:xfrm>
            <a:off x="0" y="3733800"/>
            <a:ext cx="9144000" cy="1754326"/>
          </a:xfrm>
          <a:prstGeom prst="rect">
            <a:avLst/>
          </a:prstGeom>
          <a:noFill/>
        </p:spPr>
        <p:txBody>
          <a:bodyPr wrap="square" rtlCol="0">
            <a:spAutoFit/>
          </a:bodyPr>
          <a:lstStyle/>
          <a:p>
            <a:pPr algn="ctr"/>
            <a:r>
              <a:rPr lang="en-US" sz="3600" dirty="0" smtClean="0">
                <a:solidFill>
                  <a:schemeClr val="bg1"/>
                </a:solidFill>
              </a:rPr>
              <a:t>carrying emotional hurts and wounds are sins and hence can become entry points for demonic influence in our </a:t>
            </a:r>
            <a:r>
              <a:rPr lang="en-US" sz="3600" dirty="0" smtClean="0">
                <a:solidFill>
                  <a:schemeClr val="bg1"/>
                </a:solidFill>
              </a:rPr>
              <a:t>lives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#5, Involvement In Occult And False Religions</a:t>
            </a:r>
            <a:endParaRPr lang="en-US" sz="3200" i="1" dirty="0" smtClean="0">
              <a:solidFill>
                <a:srgbClr val="FFC000"/>
              </a:solidFill>
            </a:endParaRPr>
          </a:p>
        </p:txBody>
      </p:sp>
      <p:sp>
        <p:nvSpPr>
          <p:cNvPr id="4" name="TextBox 3"/>
          <p:cNvSpPr txBox="1"/>
          <p:nvPr/>
        </p:nvSpPr>
        <p:spPr>
          <a:xfrm>
            <a:off x="0" y="3733800"/>
            <a:ext cx="9144000" cy="2554545"/>
          </a:xfrm>
          <a:prstGeom prst="rect">
            <a:avLst/>
          </a:prstGeom>
          <a:noFill/>
        </p:spPr>
        <p:txBody>
          <a:bodyPr wrap="square" rtlCol="0">
            <a:spAutoFit/>
          </a:bodyPr>
          <a:lstStyle/>
          <a:p>
            <a:r>
              <a:rPr lang="en-US" sz="3200" i="1" dirty="0" smtClean="0">
                <a:solidFill>
                  <a:schemeClr val="bg1"/>
                </a:solidFill>
              </a:rPr>
              <a:t>Deuteronomy 7:25-26</a:t>
            </a:r>
          </a:p>
          <a:p>
            <a:r>
              <a:rPr lang="en-US" sz="3200" i="1" dirty="0" smtClean="0">
                <a:solidFill>
                  <a:schemeClr val="bg1"/>
                </a:solidFill>
              </a:rPr>
              <a:t>25 You shall burn the carved images of their gods with fire; you shall not covet the silver or gold that is on them, nor take it for yourselves, lest you be snared by it; for it is an abomination to the LORD your God.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#5, Involvement In Occult And False Religions</a:t>
            </a:r>
            <a:endParaRPr lang="en-US" sz="3200" i="1" dirty="0" smtClean="0">
              <a:solidFill>
                <a:srgbClr val="FFC000"/>
              </a:solidFill>
            </a:endParaRPr>
          </a:p>
        </p:txBody>
      </p:sp>
      <p:sp>
        <p:nvSpPr>
          <p:cNvPr id="4" name="TextBox 3"/>
          <p:cNvSpPr txBox="1"/>
          <p:nvPr/>
        </p:nvSpPr>
        <p:spPr>
          <a:xfrm>
            <a:off x="0" y="3733800"/>
            <a:ext cx="9144000" cy="2554545"/>
          </a:xfrm>
          <a:prstGeom prst="rect">
            <a:avLst/>
          </a:prstGeom>
          <a:noFill/>
        </p:spPr>
        <p:txBody>
          <a:bodyPr wrap="square" rtlCol="0">
            <a:spAutoFit/>
          </a:bodyPr>
          <a:lstStyle/>
          <a:p>
            <a:r>
              <a:rPr lang="en-US" sz="3200" i="1" dirty="0" smtClean="0">
                <a:solidFill>
                  <a:schemeClr val="bg1"/>
                </a:solidFill>
              </a:rPr>
              <a:t>Deuteronomy 7:25-26</a:t>
            </a:r>
          </a:p>
          <a:p>
            <a:r>
              <a:rPr lang="en-US" sz="3200" i="1" dirty="0" smtClean="0">
                <a:solidFill>
                  <a:schemeClr val="bg1"/>
                </a:solidFill>
              </a:rPr>
              <a:t>26 </a:t>
            </a:r>
            <a:r>
              <a:rPr lang="en-US" sz="3200" i="1" dirty="0" smtClean="0">
                <a:solidFill>
                  <a:schemeClr val="bg1"/>
                </a:solidFill>
              </a:rPr>
              <a:t>Nor shall you bring an abomination into your house, lest you be doomed to destruction like it. You shall utterly detest it and utterly abhor it, for it is an accursed thing.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Man A Tri-Part Being</a:t>
            </a:r>
            <a:endParaRPr lang="en-US" sz="3600" dirty="0">
              <a:solidFill>
                <a:srgbClr val="FFFF00"/>
              </a:solidFill>
            </a:endParaRPr>
          </a:p>
        </p:txBody>
      </p:sp>
      <p:sp>
        <p:nvSpPr>
          <p:cNvPr id="3" name="TextBox 2"/>
          <p:cNvSpPr txBox="1"/>
          <p:nvPr/>
        </p:nvSpPr>
        <p:spPr>
          <a:xfrm>
            <a:off x="0" y="2667000"/>
            <a:ext cx="9144000" cy="3046988"/>
          </a:xfrm>
          <a:prstGeom prst="rect">
            <a:avLst/>
          </a:prstGeom>
          <a:noFill/>
        </p:spPr>
        <p:txBody>
          <a:bodyPr wrap="square" rtlCol="0">
            <a:spAutoFit/>
          </a:bodyPr>
          <a:lstStyle/>
          <a:p>
            <a:r>
              <a:rPr lang="en-US" sz="3200" i="1" dirty="0" smtClean="0">
                <a:solidFill>
                  <a:schemeClr val="bg1"/>
                </a:solidFill>
              </a:rPr>
              <a:t>1 Thessalonians 5:23</a:t>
            </a:r>
          </a:p>
          <a:p>
            <a:r>
              <a:rPr lang="en-US" sz="3200" i="1" dirty="0" smtClean="0">
                <a:solidFill>
                  <a:schemeClr val="bg1"/>
                </a:solidFill>
              </a:rPr>
              <a:t>Now may the God of peace Himself sanctify you completely; and may your whole </a:t>
            </a:r>
            <a:r>
              <a:rPr lang="en-US" sz="3200" i="1" dirty="0" smtClean="0">
                <a:solidFill>
                  <a:srgbClr val="FFFF00"/>
                </a:solidFill>
              </a:rPr>
              <a:t>spirit</a:t>
            </a:r>
            <a:r>
              <a:rPr lang="en-US" sz="3200" i="1" dirty="0" smtClean="0">
                <a:solidFill>
                  <a:schemeClr val="bg1"/>
                </a:solidFill>
              </a:rPr>
              <a:t> (Greek ‘</a:t>
            </a:r>
            <a:r>
              <a:rPr lang="en-US" sz="3200" i="1" dirty="0" err="1" smtClean="0">
                <a:solidFill>
                  <a:schemeClr val="bg1"/>
                </a:solidFill>
              </a:rPr>
              <a:t>pneuma</a:t>
            </a:r>
            <a:r>
              <a:rPr lang="en-US" sz="3200" i="1" dirty="0" smtClean="0">
                <a:solidFill>
                  <a:schemeClr val="bg1"/>
                </a:solidFill>
              </a:rPr>
              <a:t>’), </a:t>
            </a:r>
            <a:r>
              <a:rPr lang="en-US" sz="3200" i="1" dirty="0" smtClean="0">
                <a:solidFill>
                  <a:srgbClr val="FFFF00"/>
                </a:solidFill>
              </a:rPr>
              <a:t>soul </a:t>
            </a:r>
            <a:r>
              <a:rPr lang="en-US" sz="3200" i="1" dirty="0" smtClean="0">
                <a:solidFill>
                  <a:schemeClr val="bg1"/>
                </a:solidFill>
              </a:rPr>
              <a:t>(Greek ‘</a:t>
            </a:r>
            <a:r>
              <a:rPr lang="en-US" sz="3200" i="1" dirty="0" err="1" smtClean="0">
                <a:solidFill>
                  <a:schemeClr val="bg1"/>
                </a:solidFill>
              </a:rPr>
              <a:t>psuche</a:t>
            </a:r>
            <a:r>
              <a:rPr lang="en-US" sz="3200" i="1" dirty="0" smtClean="0">
                <a:solidFill>
                  <a:schemeClr val="bg1"/>
                </a:solidFill>
              </a:rPr>
              <a:t>’), and </a:t>
            </a:r>
            <a:r>
              <a:rPr lang="en-US" sz="3200" i="1" dirty="0" smtClean="0">
                <a:solidFill>
                  <a:srgbClr val="FFFF00"/>
                </a:solidFill>
              </a:rPr>
              <a:t>body</a:t>
            </a:r>
            <a:r>
              <a:rPr lang="en-US" sz="3200" i="1" dirty="0" smtClean="0">
                <a:solidFill>
                  <a:schemeClr val="bg1"/>
                </a:solidFill>
              </a:rPr>
              <a:t> be preserved blameless at the coming of our Lord Jesus Christ.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#5, Involvement In Occult And False Religions</a:t>
            </a:r>
            <a:endParaRPr lang="en-US" sz="3200" i="1" dirty="0" smtClean="0">
              <a:solidFill>
                <a:srgbClr val="FFC000"/>
              </a:solidFill>
            </a:endParaRPr>
          </a:p>
        </p:txBody>
      </p:sp>
      <p:sp>
        <p:nvSpPr>
          <p:cNvPr id="4" name="TextBox 3"/>
          <p:cNvSpPr txBox="1"/>
          <p:nvPr/>
        </p:nvSpPr>
        <p:spPr>
          <a:xfrm>
            <a:off x="0" y="3352800"/>
            <a:ext cx="9144000" cy="2062103"/>
          </a:xfrm>
          <a:prstGeom prst="rect">
            <a:avLst/>
          </a:prstGeom>
          <a:noFill/>
        </p:spPr>
        <p:txBody>
          <a:bodyPr wrap="square" rtlCol="0">
            <a:spAutoFit/>
          </a:bodyPr>
          <a:lstStyle/>
          <a:p>
            <a:r>
              <a:rPr lang="en-US" sz="3200" i="1" dirty="0" smtClean="0">
                <a:solidFill>
                  <a:schemeClr val="bg1"/>
                </a:solidFill>
              </a:rPr>
              <a:t>Deuteronomy 18:9-15</a:t>
            </a:r>
          </a:p>
          <a:p>
            <a:r>
              <a:rPr lang="en-US" sz="3200" i="1" dirty="0" smtClean="0">
                <a:solidFill>
                  <a:schemeClr val="bg1"/>
                </a:solidFill>
              </a:rPr>
              <a:t>9 "When you come into the land which the LORD your God is giving you, you shall not learn to follow the abominations of those nations.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#5, Involvement In Occult And False Religions</a:t>
            </a:r>
            <a:endParaRPr lang="en-US" sz="3200" i="1" dirty="0" smtClean="0">
              <a:solidFill>
                <a:srgbClr val="FFC000"/>
              </a:solidFill>
            </a:endParaRPr>
          </a:p>
        </p:txBody>
      </p:sp>
      <p:sp>
        <p:nvSpPr>
          <p:cNvPr id="4" name="TextBox 3"/>
          <p:cNvSpPr txBox="1"/>
          <p:nvPr/>
        </p:nvSpPr>
        <p:spPr>
          <a:xfrm>
            <a:off x="0" y="3352800"/>
            <a:ext cx="9144000" cy="3539430"/>
          </a:xfrm>
          <a:prstGeom prst="rect">
            <a:avLst/>
          </a:prstGeom>
          <a:noFill/>
        </p:spPr>
        <p:txBody>
          <a:bodyPr wrap="square" rtlCol="0">
            <a:spAutoFit/>
          </a:bodyPr>
          <a:lstStyle/>
          <a:p>
            <a:r>
              <a:rPr lang="en-US" sz="3200" i="1" dirty="0" smtClean="0">
                <a:solidFill>
                  <a:schemeClr val="bg1"/>
                </a:solidFill>
              </a:rPr>
              <a:t>Deuteronomy 18:9-15</a:t>
            </a:r>
          </a:p>
          <a:p>
            <a:r>
              <a:rPr lang="en-US" sz="3200" i="1" dirty="0" smtClean="0">
                <a:solidFill>
                  <a:schemeClr val="bg1"/>
                </a:solidFill>
              </a:rPr>
              <a:t>10 </a:t>
            </a:r>
            <a:r>
              <a:rPr lang="en-US" sz="3200" i="1" dirty="0" smtClean="0">
                <a:solidFill>
                  <a:schemeClr val="bg1"/>
                </a:solidFill>
              </a:rPr>
              <a:t>There shall not be found among you anyone who makes his son or his daughter pass through the fire, or one who practices witchcraft, or a soothsayer, or one who interprets omens, or a sorcerer, </a:t>
            </a:r>
          </a:p>
          <a:p>
            <a:r>
              <a:rPr lang="en-US" sz="3200" i="1" dirty="0" smtClean="0">
                <a:solidFill>
                  <a:schemeClr val="bg1"/>
                </a:solidFill>
              </a:rPr>
              <a:t>11 or one who conjures spells, or a medium, or a </a:t>
            </a:r>
            <a:r>
              <a:rPr lang="en-US" sz="3200" i="1" dirty="0" err="1" smtClean="0">
                <a:solidFill>
                  <a:schemeClr val="bg1"/>
                </a:solidFill>
              </a:rPr>
              <a:t>spiritist</a:t>
            </a:r>
            <a:r>
              <a:rPr lang="en-US" sz="3200" i="1" dirty="0" smtClean="0">
                <a:solidFill>
                  <a:schemeClr val="bg1"/>
                </a:solidFill>
              </a:rPr>
              <a:t>, or one who calls up the dead.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#5, Involvement In Occult And False Religions</a:t>
            </a:r>
            <a:endParaRPr lang="en-US" sz="3200" i="1" dirty="0" smtClean="0">
              <a:solidFill>
                <a:srgbClr val="FFC000"/>
              </a:solidFill>
            </a:endParaRPr>
          </a:p>
        </p:txBody>
      </p:sp>
      <p:sp>
        <p:nvSpPr>
          <p:cNvPr id="4" name="TextBox 3"/>
          <p:cNvSpPr txBox="1"/>
          <p:nvPr/>
        </p:nvSpPr>
        <p:spPr>
          <a:xfrm>
            <a:off x="0" y="3352800"/>
            <a:ext cx="9144000" cy="2554545"/>
          </a:xfrm>
          <a:prstGeom prst="rect">
            <a:avLst/>
          </a:prstGeom>
          <a:noFill/>
        </p:spPr>
        <p:txBody>
          <a:bodyPr wrap="square" rtlCol="0">
            <a:spAutoFit/>
          </a:bodyPr>
          <a:lstStyle/>
          <a:p>
            <a:r>
              <a:rPr lang="en-US" sz="3200" i="1" dirty="0" smtClean="0">
                <a:solidFill>
                  <a:schemeClr val="bg1"/>
                </a:solidFill>
              </a:rPr>
              <a:t>Deuteronomy 18:9-15</a:t>
            </a:r>
          </a:p>
          <a:p>
            <a:r>
              <a:rPr lang="en-US" sz="3200" i="1" dirty="0" smtClean="0">
                <a:solidFill>
                  <a:schemeClr val="bg1"/>
                </a:solidFill>
              </a:rPr>
              <a:t>12 </a:t>
            </a:r>
            <a:r>
              <a:rPr lang="en-US" sz="3200" i="1" dirty="0" smtClean="0">
                <a:solidFill>
                  <a:schemeClr val="bg1"/>
                </a:solidFill>
              </a:rPr>
              <a:t>For all who do these things are an abomination to the LORD, and because of these abominations the LORD your God drives them out from before you. </a:t>
            </a:r>
          </a:p>
          <a:p>
            <a:r>
              <a:rPr lang="en-US" sz="3200" i="1" dirty="0" smtClean="0">
                <a:solidFill>
                  <a:schemeClr val="bg1"/>
                </a:solidFill>
              </a:rPr>
              <a:t>13 You shall be blameless before the LORD your God.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#5, Involvement In Occult And False Religions</a:t>
            </a:r>
            <a:endParaRPr lang="en-US" sz="3200" i="1" dirty="0" smtClean="0">
              <a:solidFill>
                <a:srgbClr val="FFC000"/>
              </a:solidFill>
            </a:endParaRPr>
          </a:p>
        </p:txBody>
      </p:sp>
      <p:sp>
        <p:nvSpPr>
          <p:cNvPr id="4" name="TextBox 3"/>
          <p:cNvSpPr txBox="1"/>
          <p:nvPr/>
        </p:nvSpPr>
        <p:spPr>
          <a:xfrm>
            <a:off x="0" y="3352800"/>
            <a:ext cx="9144000" cy="3539430"/>
          </a:xfrm>
          <a:prstGeom prst="rect">
            <a:avLst/>
          </a:prstGeom>
          <a:noFill/>
        </p:spPr>
        <p:txBody>
          <a:bodyPr wrap="square" rtlCol="0">
            <a:spAutoFit/>
          </a:bodyPr>
          <a:lstStyle/>
          <a:p>
            <a:r>
              <a:rPr lang="en-US" sz="3200" i="1" dirty="0" smtClean="0">
                <a:solidFill>
                  <a:schemeClr val="bg1"/>
                </a:solidFill>
              </a:rPr>
              <a:t>Deuteronomy 18:9-15</a:t>
            </a:r>
          </a:p>
          <a:p>
            <a:r>
              <a:rPr lang="en-US" sz="3200" i="1" dirty="0" smtClean="0">
                <a:solidFill>
                  <a:schemeClr val="bg1"/>
                </a:solidFill>
              </a:rPr>
              <a:t>14 </a:t>
            </a:r>
            <a:r>
              <a:rPr lang="en-US" sz="3200" i="1" dirty="0" smtClean="0">
                <a:solidFill>
                  <a:schemeClr val="bg1"/>
                </a:solidFill>
              </a:rPr>
              <a:t>For these nations which you will dispossess listened to soothsayers and diviners; but as for you, the LORD your God has not appointed such for you. </a:t>
            </a:r>
          </a:p>
          <a:p>
            <a:r>
              <a:rPr lang="en-US" sz="3200" i="1" dirty="0" smtClean="0">
                <a:solidFill>
                  <a:schemeClr val="bg1"/>
                </a:solidFill>
              </a:rPr>
              <a:t>15 "The LORD your God will raise up for you a Prophet like me from your midst, from your brethren. Him you shall hear,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#6, Ancestral Commitments And Practices</a:t>
            </a:r>
            <a:endParaRPr lang="en-US" sz="3200" i="1" dirty="0" smtClean="0">
              <a:solidFill>
                <a:srgbClr val="FFC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Evil spirits Causing Problems</a:t>
            </a:r>
            <a:endParaRPr lang="en-US" sz="3200" i="1" dirty="0" smtClean="0">
              <a:solidFill>
                <a:srgbClr val="FFC000"/>
              </a:solidFill>
            </a:endParaRPr>
          </a:p>
        </p:txBody>
      </p:sp>
      <p:sp>
        <p:nvSpPr>
          <p:cNvPr id="4" name="TextBox 3"/>
          <p:cNvSpPr txBox="1"/>
          <p:nvPr/>
        </p:nvSpPr>
        <p:spPr>
          <a:xfrm>
            <a:off x="0" y="3276600"/>
            <a:ext cx="9144000" cy="3416320"/>
          </a:xfrm>
          <a:prstGeom prst="rect">
            <a:avLst/>
          </a:prstGeom>
          <a:noFill/>
        </p:spPr>
        <p:txBody>
          <a:bodyPr wrap="square" rtlCol="0">
            <a:spAutoFit/>
          </a:bodyPr>
          <a:lstStyle/>
          <a:p>
            <a:pPr algn="ctr"/>
            <a:r>
              <a:rPr lang="en-US" sz="3600" dirty="0" smtClean="0">
                <a:solidFill>
                  <a:schemeClr val="bg1"/>
                </a:solidFill>
              </a:rPr>
              <a:t>There are all kinds of evil spirits, </a:t>
            </a:r>
            <a:endParaRPr lang="en-US" sz="3600" dirty="0" smtClean="0">
              <a:solidFill>
                <a:schemeClr val="bg1"/>
              </a:solidFill>
            </a:endParaRPr>
          </a:p>
          <a:p>
            <a:pPr algn="ctr"/>
            <a:r>
              <a:rPr lang="en-US" sz="3600" dirty="0" smtClean="0">
                <a:solidFill>
                  <a:schemeClr val="bg1"/>
                </a:solidFill>
              </a:rPr>
              <a:t>each </a:t>
            </a:r>
            <a:r>
              <a:rPr lang="en-US" sz="3600" dirty="0" smtClean="0">
                <a:solidFill>
                  <a:schemeClr val="bg1"/>
                </a:solidFill>
              </a:rPr>
              <a:t>usually identified </a:t>
            </a:r>
            <a:r>
              <a:rPr lang="en-US" sz="3600" dirty="0" smtClean="0">
                <a:solidFill>
                  <a:schemeClr val="bg1"/>
                </a:solidFill>
              </a:rPr>
              <a:t>with: </a:t>
            </a:r>
            <a:endParaRPr lang="en-US" sz="3600" dirty="0" smtClean="0">
              <a:solidFill>
                <a:schemeClr val="bg1"/>
              </a:solidFill>
            </a:endParaRPr>
          </a:p>
          <a:p>
            <a:pPr lvl="2">
              <a:buFont typeface="Wingdings" pitchFamily="2" charset="2"/>
              <a:buChar char="Ø"/>
            </a:pPr>
            <a:r>
              <a:rPr lang="en-US" sz="3600" dirty="0" smtClean="0">
                <a:solidFill>
                  <a:schemeClr val="bg1"/>
                </a:solidFill>
              </a:rPr>
              <a:t> the </a:t>
            </a:r>
            <a:r>
              <a:rPr lang="en-US" sz="3600" dirty="0" smtClean="0">
                <a:solidFill>
                  <a:schemeClr val="bg1"/>
                </a:solidFill>
              </a:rPr>
              <a:t>negative emotion they promote </a:t>
            </a:r>
          </a:p>
          <a:p>
            <a:pPr lvl="2">
              <a:buFont typeface="Wingdings" pitchFamily="2" charset="2"/>
              <a:buChar char="Ø"/>
            </a:pPr>
            <a:r>
              <a:rPr lang="en-US" sz="3600" dirty="0" smtClean="0">
                <a:solidFill>
                  <a:schemeClr val="bg1"/>
                </a:solidFill>
              </a:rPr>
              <a:t> the </a:t>
            </a:r>
            <a:r>
              <a:rPr lang="en-US" sz="3600" dirty="0" smtClean="0">
                <a:solidFill>
                  <a:schemeClr val="bg1"/>
                </a:solidFill>
              </a:rPr>
              <a:t>evil deeds they empower  </a:t>
            </a:r>
          </a:p>
          <a:p>
            <a:pPr lvl="2">
              <a:buFont typeface="Wingdings" pitchFamily="2" charset="2"/>
              <a:buChar char="Ø"/>
            </a:pPr>
            <a:r>
              <a:rPr lang="en-US" sz="3600" dirty="0" smtClean="0">
                <a:solidFill>
                  <a:schemeClr val="bg1"/>
                </a:solidFill>
              </a:rPr>
              <a:t> the </a:t>
            </a:r>
            <a:r>
              <a:rPr lang="en-US" sz="3600" dirty="0" smtClean="0">
                <a:solidFill>
                  <a:schemeClr val="bg1"/>
                </a:solidFill>
              </a:rPr>
              <a:t>physical conditions they cause</a:t>
            </a:r>
          </a:p>
          <a:p>
            <a:pPr lvl="2">
              <a:buFont typeface="Wingdings" pitchFamily="2" charset="2"/>
              <a:buChar char="Ø"/>
            </a:pPr>
            <a:r>
              <a:rPr lang="en-US" sz="3600" dirty="0" smtClean="0">
                <a:solidFill>
                  <a:schemeClr val="bg1"/>
                </a:solidFill>
              </a:rPr>
              <a:t> the </a:t>
            </a:r>
            <a:r>
              <a:rPr lang="en-US" sz="3600" dirty="0" smtClean="0">
                <a:solidFill>
                  <a:schemeClr val="bg1"/>
                </a:solidFill>
              </a:rPr>
              <a:t>situations they orchestrate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Evil spirits Causing Problems</a:t>
            </a:r>
            <a:endParaRPr lang="en-US" sz="3200" i="1" dirty="0" smtClean="0">
              <a:solidFill>
                <a:srgbClr val="FFC000"/>
              </a:solidFill>
            </a:endParaRPr>
          </a:p>
        </p:txBody>
      </p:sp>
      <p:sp>
        <p:nvSpPr>
          <p:cNvPr id="4" name="TextBox 3"/>
          <p:cNvSpPr txBox="1"/>
          <p:nvPr/>
        </p:nvSpPr>
        <p:spPr>
          <a:xfrm>
            <a:off x="0" y="3276600"/>
            <a:ext cx="9144000" cy="1200329"/>
          </a:xfrm>
          <a:prstGeom prst="rect">
            <a:avLst/>
          </a:prstGeom>
          <a:noFill/>
        </p:spPr>
        <p:txBody>
          <a:bodyPr wrap="square" rtlCol="0">
            <a:spAutoFit/>
          </a:bodyPr>
          <a:lstStyle/>
          <a:p>
            <a:pPr algn="ctr"/>
            <a:r>
              <a:rPr lang="en-US" sz="3600" dirty="0" smtClean="0">
                <a:solidFill>
                  <a:schemeClr val="bg1"/>
                </a:solidFill>
              </a:rPr>
              <a:t>Understand the difference between </a:t>
            </a:r>
          </a:p>
          <a:p>
            <a:pPr algn="ctr"/>
            <a:r>
              <a:rPr lang="en-US" sz="3600" dirty="0" smtClean="0">
                <a:solidFill>
                  <a:schemeClr val="bg1"/>
                </a:solidFill>
              </a:rPr>
              <a:t>Possession and </a:t>
            </a:r>
            <a:r>
              <a:rPr lang="en-US" sz="3600" dirty="0" smtClean="0">
                <a:solidFill>
                  <a:schemeClr val="bg1"/>
                </a:solidFill>
              </a:rPr>
              <a:t>Oppression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Satan And his Demons Prefer Darkness</a:t>
            </a:r>
            <a:endParaRPr lang="en-US" sz="3200" i="1" dirty="0" smtClean="0">
              <a:solidFill>
                <a:srgbClr val="FFC000"/>
              </a:solidFill>
            </a:endParaRPr>
          </a:p>
        </p:txBody>
      </p:sp>
      <p:sp>
        <p:nvSpPr>
          <p:cNvPr id="4" name="TextBox 3"/>
          <p:cNvSpPr txBox="1"/>
          <p:nvPr/>
        </p:nvSpPr>
        <p:spPr>
          <a:xfrm>
            <a:off x="0" y="3276600"/>
            <a:ext cx="9144000" cy="2308324"/>
          </a:xfrm>
          <a:prstGeom prst="rect">
            <a:avLst/>
          </a:prstGeom>
          <a:noFill/>
        </p:spPr>
        <p:txBody>
          <a:bodyPr wrap="square" rtlCol="0">
            <a:spAutoFit/>
          </a:bodyPr>
          <a:lstStyle/>
          <a:p>
            <a:pPr algn="ctr"/>
            <a:r>
              <a:rPr lang="en-US" sz="3600" dirty="0" smtClean="0">
                <a:solidFill>
                  <a:schemeClr val="bg1"/>
                </a:solidFill>
              </a:rPr>
              <a:t>Demons hide and don't like to be uncovered.</a:t>
            </a:r>
          </a:p>
          <a:p>
            <a:pPr algn="ctr"/>
            <a:endParaRPr lang="en-US" sz="3600" dirty="0" smtClean="0">
              <a:solidFill>
                <a:schemeClr val="bg1"/>
              </a:solidFill>
            </a:endParaRPr>
          </a:p>
          <a:p>
            <a:pPr algn="ctr"/>
            <a:r>
              <a:rPr lang="en-US" sz="3600" dirty="0" smtClean="0">
                <a:solidFill>
                  <a:schemeClr val="bg1"/>
                </a:solidFill>
              </a:rPr>
              <a:t>They don't like it when we preach and teach the truth and expose </a:t>
            </a:r>
            <a:r>
              <a:rPr lang="en-US" sz="3600" dirty="0" smtClean="0">
                <a:solidFill>
                  <a:schemeClr val="bg1"/>
                </a:solidFill>
              </a:rPr>
              <a:t>them</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Satan And his Demons Prefer Darkness</a:t>
            </a:r>
            <a:endParaRPr lang="en-US" sz="3200" i="1" dirty="0" smtClean="0">
              <a:solidFill>
                <a:srgbClr val="FFC000"/>
              </a:solidFill>
            </a:endParaRPr>
          </a:p>
        </p:txBody>
      </p:sp>
      <p:sp>
        <p:nvSpPr>
          <p:cNvPr id="4" name="TextBox 3"/>
          <p:cNvSpPr txBox="1"/>
          <p:nvPr/>
        </p:nvSpPr>
        <p:spPr>
          <a:xfrm>
            <a:off x="0" y="3276600"/>
            <a:ext cx="9144000" cy="2308324"/>
          </a:xfrm>
          <a:prstGeom prst="rect">
            <a:avLst/>
          </a:prstGeom>
          <a:noFill/>
        </p:spPr>
        <p:txBody>
          <a:bodyPr wrap="square" rtlCol="0">
            <a:spAutoFit/>
          </a:bodyPr>
          <a:lstStyle/>
          <a:p>
            <a:pPr algn="ctr"/>
            <a:endParaRPr lang="en-US" sz="3600" dirty="0" smtClean="0">
              <a:solidFill>
                <a:schemeClr val="bg1"/>
              </a:solidFill>
            </a:endParaRPr>
          </a:p>
          <a:p>
            <a:pPr algn="ctr"/>
            <a:r>
              <a:rPr lang="en-US" sz="3600" dirty="0" smtClean="0">
                <a:solidFill>
                  <a:schemeClr val="bg1"/>
                </a:solidFill>
              </a:rPr>
              <a:t>The worst thing they hate is for believers to know their authority in Christ and walk in that authority.</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Causes of Problems</a:t>
            </a:r>
            <a:endParaRPr lang="en-US" sz="3600" dirty="0">
              <a:solidFill>
                <a:srgbClr val="FFFF00"/>
              </a:solidFill>
            </a:endParaRPr>
          </a:p>
        </p:txBody>
      </p:sp>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Some Pitfalls To Avoid</a:t>
            </a:r>
            <a:endParaRPr lang="en-US" sz="3200" i="1" dirty="0" smtClean="0">
              <a:solidFill>
                <a:srgbClr val="FFC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Man A Tri-Part Being</a:t>
            </a:r>
            <a:endParaRPr lang="en-US" sz="3600" dirty="0">
              <a:solidFill>
                <a:srgbClr val="FFFF00"/>
              </a:solidFill>
            </a:endParaRPr>
          </a:p>
        </p:txBody>
      </p:sp>
      <p:sp>
        <p:nvSpPr>
          <p:cNvPr id="3" name="TextBox 2"/>
          <p:cNvSpPr txBox="1"/>
          <p:nvPr/>
        </p:nvSpPr>
        <p:spPr>
          <a:xfrm>
            <a:off x="0" y="2667000"/>
            <a:ext cx="9144000" cy="2554545"/>
          </a:xfrm>
          <a:prstGeom prst="rect">
            <a:avLst/>
          </a:prstGeom>
          <a:noFill/>
        </p:spPr>
        <p:txBody>
          <a:bodyPr wrap="square" rtlCol="0">
            <a:spAutoFit/>
          </a:bodyPr>
          <a:lstStyle/>
          <a:p>
            <a:r>
              <a:rPr lang="en-US" sz="3200" i="1" dirty="0" smtClean="0">
                <a:solidFill>
                  <a:schemeClr val="bg1"/>
                </a:solidFill>
              </a:rPr>
              <a:t>1 Thessalonians 5:23 (Message)  </a:t>
            </a:r>
          </a:p>
          <a:p>
            <a:r>
              <a:rPr lang="en-US" sz="3200" i="1" dirty="0" smtClean="0">
                <a:solidFill>
                  <a:schemeClr val="bg1"/>
                </a:solidFill>
              </a:rPr>
              <a:t>May God himself, the God who makes everything holy and whole, </a:t>
            </a:r>
            <a:r>
              <a:rPr lang="en-US" sz="3200" i="1" dirty="0" smtClean="0">
                <a:solidFill>
                  <a:srgbClr val="FFFF00"/>
                </a:solidFill>
              </a:rPr>
              <a:t>make you holy and whole</a:t>
            </a:r>
            <a:r>
              <a:rPr lang="en-US" sz="3200" i="1" dirty="0" smtClean="0">
                <a:solidFill>
                  <a:schemeClr val="bg1"/>
                </a:solidFill>
              </a:rPr>
              <a:t>, put you together—</a:t>
            </a:r>
            <a:r>
              <a:rPr lang="en-US" sz="3200" i="1" dirty="0" smtClean="0">
                <a:solidFill>
                  <a:srgbClr val="FFFF00"/>
                </a:solidFill>
              </a:rPr>
              <a:t>spirit, soul, and body</a:t>
            </a:r>
            <a:r>
              <a:rPr lang="en-US" sz="3200" i="1" dirty="0" smtClean="0">
                <a:solidFill>
                  <a:schemeClr val="bg1"/>
                </a:solidFill>
              </a:rPr>
              <a:t>—and keep you fit for the coming of our Master, Jesus Christ.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362200"/>
            <a:ext cx="9144000" cy="646331"/>
          </a:xfrm>
          <a:prstGeom prst="rect">
            <a:avLst/>
          </a:prstGeom>
          <a:noFill/>
        </p:spPr>
        <p:txBody>
          <a:bodyPr wrap="square" rtlCol="0">
            <a:spAutoFit/>
          </a:bodyPr>
          <a:lstStyle/>
          <a:p>
            <a:pPr algn="ctr"/>
            <a:r>
              <a:rPr lang="en-US" sz="3600" dirty="0" smtClean="0">
                <a:solidFill>
                  <a:srgbClr val="FFC000"/>
                </a:solidFill>
              </a:rPr>
              <a:t>NEXT SUNDAY</a:t>
            </a:r>
            <a:endParaRPr lang="en-US" sz="3200" i="1" dirty="0" smtClean="0">
              <a:solidFill>
                <a:srgbClr val="FFC000"/>
              </a:solidFill>
            </a:endParaRPr>
          </a:p>
        </p:txBody>
      </p:sp>
      <p:sp>
        <p:nvSpPr>
          <p:cNvPr id="4" name="TextBox 3"/>
          <p:cNvSpPr txBox="1"/>
          <p:nvPr/>
        </p:nvSpPr>
        <p:spPr>
          <a:xfrm>
            <a:off x="0" y="3276600"/>
            <a:ext cx="9144000" cy="1200329"/>
          </a:xfrm>
          <a:prstGeom prst="rect">
            <a:avLst/>
          </a:prstGeom>
          <a:noFill/>
        </p:spPr>
        <p:txBody>
          <a:bodyPr wrap="square" rtlCol="0">
            <a:spAutoFit/>
          </a:bodyPr>
          <a:lstStyle/>
          <a:p>
            <a:pPr algn="ctr"/>
            <a:r>
              <a:rPr lang="en-US" sz="3600" dirty="0" smtClean="0">
                <a:solidFill>
                  <a:schemeClr val="bg1"/>
                </a:solidFill>
              </a:rPr>
              <a:t>Emotional Wholeness &amp; Deliverance Series</a:t>
            </a:r>
          </a:p>
          <a:p>
            <a:pPr algn="ctr"/>
            <a:r>
              <a:rPr lang="en-US" sz="3600" dirty="0" smtClean="0">
                <a:solidFill>
                  <a:schemeClr val="bg1"/>
                </a:solidFill>
              </a:rPr>
              <a:t>Part 2 : Receiving Healing And Deliverance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Man A Tri-Part Being</a:t>
            </a:r>
            <a:endParaRPr lang="en-US" sz="3600" dirty="0">
              <a:solidFill>
                <a:srgbClr val="FFFF00"/>
              </a:solidFill>
            </a:endParaRPr>
          </a:p>
        </p:txBody>
      </p:sp>
      <p:sp>
        <p:nvSpPr>
          <p:cNvPr id="3" name="TextBox 2"/>
          <p:cNvSpPr txBox="1"/>
          <p:nvPr/>
        </p:nvSpPr>
        <p:spPr>
          <a:xfrm>
            <a:off x="0" y="2667000"/>
            <a:ext cx="9144000" cy="2062103"/>
          </a:xfrm>
          <a:prstGeom prst="rect">
            <a:avLst/>
          </a:prstGeom>
          <a:noFill/>
        </p:spPr>
        <p:txBody>
          <a:bodyPr wrap="square" rtlCol="0">
            <a:spAutoFit/>
          </a:bodyPr>
          <a:lstStyle/>
          <a:p>
            <a:r>
              <a:rPr lang="en-US" sz="3200" i="1" dirty="0" smtClean="0">
                <a:solidFill>
                  <a:schemeClr val="bg1"/>
                </a:solidFill>
              </a:rPr>
              <a:t>3 John 1:2  </a:t>
            </a:r>
          </a:p>
          <a:p>
            <a:r>
              <a:rPr lang="en-US" sz="3200" i="1" dirty="0" smtClean="0">
                <a:solidFill>
                  <a:schemeClr val="bg1"/>
                </a:solidFill>
              </a:rPr>
              <a:t>Beloved, I pray that you may </a:t>
            </a:r>
            <a:r>
              <a:rPr lang="en-US" sz="3200" i="1" dirty="0" smtClean="0">
                <a:solidFill>
                  <a:srgbClr val="FFFF00"/>
                </a:solidFill>
              </a:rPr>
              <a:t>prosper in all things</a:t>
            </a:r>
            <a:r>
              <a:rPr lang="en-US" sz="3200" i="1" dirty="0" smtClean="0">
                <a:solidFill>
                  <a:schemeClr val="bg1"/>
                </a:solidFill>
              </a:rPr>
              <a:t> and </a:t>
            </a:r>
            <a:r>
              <a:rPr lang="en-US" sz="3200" i="1" dirty="0" smtClean="0">
                <a:solidFill>
                  <a:srgbClr val="FFFF00"/>
                </a:solidFill>
              </a:rPr>
              <a:t>be in health</a:t>
            </a:r>
            <a:r>
              <a:rPr lang="en-US" sz="3200" i="1" dirty="0" smtClean="0">
                <a:solidFill>
                  <a:schemeClr val="bg1"/>
                </a:solidFill>
              </a:rPr>
              <a:t>, just as your </a:t>
            </a:r>
            <a:r>
              <a:rPr lang="en-US" sz="3200" i="1" dirty="0" smtClean="0">
                <a:solidFill>
                  <a:srgbClr val="FFFF00"/>
                </a:solidFill>
              </a:rPr>
              <a:t>soul</a:t>
            </a:r>
            <a:r>
              <a:rPr lang="en-US" sz="3200" i="1" dirty="0" smtClean="0">
                <a:solidFill>
                  <a:schemeClr val="bg1"/>
                </a:solidFill>
              </a:rPr>
              <a:t> (Greek ‘</a:t>
            </a:r>
            <a:r>
              <a:rPr lang="en-US" sz="3200" i="1" dirty="0" err="1" smtClean="0">
                <a:solidFill>
                  <a:schemeClr val="bg1"/>
                </a:solidFill>
              </a:rPr>
              <a:t>psuche</a:t>
            </a:r>
            <a:r>
              <a:rPr lang="en-US" sz="3200" i="1" dirty="0" smtClean="0">
                <a:solidFill>
                  <a:schemeClr val="bg1"/>
                </a:solidFill>
              </a:rPr>
              <a:t>’) prospers.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The Soul</a:t>
            </a:r>
            <a:endParaRPr lang="en-US" sz="3600" dirty="0">
              <a:solidFill>
                <a:srgbClr val="FFFF00"/>
              </a:solidFill>
            </a:endParaRPr>
          </a:p>
        </p:txBody>
      </p:sp>
      <p:sp>
        <p:nvSpPr>
          <p:cNvPr id="3" name="TextBox 2"/>
          <p:cNvSpPr txBox="1"/>
          <p:nvPr/>
        </p:nvSpPr>
        <p:spPr>
          <a:xfrm>
            <a:off x="0" y="2667000"/>
            <a:ext cx="9144000" cy="2308324"/>
          </a:xfrm>
          <a:prstGeom prst="rect">
            <a:avLst/>
          </a:prstGeom>
          <a:noFill/>
        </p:spPr>
        <p:txBody>
          <a:bodyPr wrap="square" rtlCol="0">
            <a:spAutoFit/>
          </a:bodyPr>
          <a:lstStyle/>
          <a:p>
            <a:pPr algn="ctr"/>
            <a:r>
              <a:rPr lang="en-US" sz="3600" dirty="0" smtClean="0">
                <a:solidFill>
                  <a:schemeClr val="bg1"/>
                </a:solidFill>
              </a:rPr>
              <a:t>mind, will and emotions</a:t>
            </a:r>
          </a:p>
          <a:p>
            <a:pPr algn="ctr"/>
            <a:endParaRPr lang="en-US" sz="3600" dirty="0" smtClean="0">
              <a:solidFill>
                <a:schemeClr val="bg1"/>
              </a:solidFill>
            </a:endParaRPr>
          </a:p>
          <a:p>
            <a:pPr algn="ctr"/>
            <a:r>
              <a:rPr lang="en-US" sz="3600" dirty="0" smtClean="0">
                <a:solidFill>
                  <a:schemeClr val="bg1"/>
                </a:solidFill>
              </a:rPr>
              <a:t>includes </a:t>
            </a:r>
            <a:r>
              <a:rPr lang="en-US" sz="3600" dirty="0" smtClean="0">
                <a:solidFill>
                  <a:schemeClr val="bg1"/>
                </a:solidFill>
              </a:rPr>
              <a:t>our thoughts, reason, imaginations, memories, and thinking patterns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The Soul</a:t>
            </a:r>
            <a:endParaRPr lang="en-US" sz="3600" dirty="0">
              <a:solidFill>
                <a:srgbClr val="FFFF00"/>
              </a:solidFill>
            </a:endParaRPr>
          </a:p>
        </p:txBody>
      </p:sp>
      <p:sp>
        <p:nvSpPr>
          <p:cNvPr id="3" name="TextBox 2"/>
          <p:cNvSpPr txBox="1"/>
          <p:nvPr/>
        </p:nvSpPr>
        <p:spPr>
          <a:xfrm>
            <a:off x="0" y="2667000"/>
            <a:ext cx="9144000" cy="1754326"/>
          </a:xfrm>
          <a:prstGeom prst="rect">
            <a:avLst/>
          </a:prstGeom>
          <a:noFill/>
        </p:spPr>
        <p:txBody>
          <a:bodyPr wrap="square" rtlCol="0">
            <a:spAutoFit/>
          </a:bodyPr>
          <a:lstStyle/>
          <a:p>
            <a:pPr algn="ctr"/>
            <a:r>
              <a:rPr lang="en-US" sz="3600" dirty="0" smtClean="0">
                <a:solidFill>
                  <a:schemeClr val="bg1"/>
                </a:solidFill>
              </a:rPr>
              <a:t>When we speak of the </a:t>
            </a:r>
            <a:endParaRPr lang="en-US" sz="3600" dirty="0" smtClean="0">
              <a:solidFill>
                <a:schemeClr val="bg1"/>
              </a:solidFill>
            </a:endParaRPr>
          </a:p>
          <a:p>
            <a:pPr algn="ctr"/>
            <a:r>
              <a:rPr lang="en-US" sz="3600" dirty="0" smtClean="0">
                <a:solidFill>
                  <a:srgbClr val="FFFF00"/>
                </a:solidFill>
              </a:rPr>
              <a:t>inner-person</a:t>
            </a:r>
            <a:r>
              <a:rPr lang="en-US" sz="3600" dirty="0" smtClean="0">
                <a:solidFill>
                  <a:schemeClr val="bg1"/>
                </a:solidFill>
              </a:rPr>
              <a:t> </a:t>
            </a:r>
            <a:r>
              <a:rPr lang="en-US" sz="3600" dirty="0" smtClean="0">
                <a:solidFill>
                  <a:schemeClr val="bg1"/>
                </a:solidFill>
              </a:rPr>
              <a:t>or </a:t>
            </a:r>
            <a:r>
              <a:rPr lang="en-US" sz="3600" dirty="0" smtClean="0">
                <a:solidFill>
                  <a:srgbClr val="FFFF00"/>
                </a:solidFill>
              </a:rPr>
              <a:t>inner-man</a:t>
            </a:r>
            <a:r>
              <a:rPr lang="en-US" sz="3600" dirty="0" smtClean="0">
                <a:solidFill>
                  <a:schemeClr val="bg1"/>
                </a:solidFill>
              </a:rPr>
              <a:t> </a:t>
            </a:r>
            <a:endParaRPr lang="en-US" sz="3600" dirty="0" smtClean="0">
              <a:solidFill>
                <a:schemeClr val="bg1"/>
              </a:solidFill>
            </a:endParaRPr>
          </a:p>
          <a:p>
            <a:pPr algn="ctr"/>
            <a:r>
              <a:rPr lang="en-US" sz="3600" dirty="0" smtClean="0">
                <a:solidFill>
                  <a:schemeClr val="bg1"/>
                </a:solidFill>
              </a:rPr>
              <a:t>we </a:t>
            </a:r>
            <a:r>
              <a:rPr lang="en-US" sz="3600" dirty="0" smtClean="0">
                <a:solidFill>
                  <a:schemeClr val="bg1"/>
                </a:solidFill>
              </a:rPr>
              <a:t>are referring to the </a:t>
            </a:r>
            <a:r>
              <a:rPr lang="en-US" sz="3600" dirty="0" smtClean="0">
                <a:solidFill>
                  <a:srgbClr val="FFFF00"/>
                </a:solidFill>
              </a:rPr>
              <a:t>spirit and soul</a:t>
            </a:r>
            <a:r>
              <a:rPr lang="en-US" sz="3600" dirty="0" smtClean="0">
                <a:solidFill>
                  <a:schemeClr val="bg1"/>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The Soul</a:t>
            </a:r>
            <a:endParaRPr lang="en-US" sz="3600" dirty="0">
              <a:solidFill>
                <a:srgbClr val="FFFF00"/>
              </a:solidFill>
            </a:endParaRPr>
          </a:p>
        </p:txBody>
      </p:sp>
      <p:sp>
        <p:nvSpPr>
          <p:cNvPr id="3" name="TextBox 2"/>
          <p:cNvSpPr txBox="1"/>
          <p:nvPr/>
        </p:nvSpPr>
        <p:spPr>
          <a:xfrm>
            <a:off x="0" y="2667000"/>
            <a:ext cx="9144000" cy="2062103"/>
          </a:xfrm>
          <a:prstGeom prst="rect">
            <a:avLst/>
          </a:prstGeom>
          <a:noFill/>
        </p:spPr>
        <p:txBody>
          <a:bodyPr wrap="square" rtlCol="0">
            <a:spAutoFit/>
          </a:bodyPr>
          <a:lstStyle/>
          <a:p>
            <a:r>
              <a:rPr lang="en-US" sz="3200" i="1" dirty="0" smtClean="0">
                <a:solidFill>
                  <a:schemeClr val="bg1"/>
                </a:solidFill>
              </a:rPr>
              <a:t>Genesis 6:5</a:t>
            </a:r>
          </a:p>
          <a:p>
            <a:r>
              <a:rPr lang="en-US" sz="3200" i="1" dirty="0" smtClean="0">
                <a:solidFill>
                  <a:schemeClr val="bg1"/>
                </a:solidFill>
              </a:rPr>
              <a:t>"And God saw that the wickedness of man was great in the earth, and that every imagination of the thoughts of his heart </a:t>
            </a:r>
            <a:r>
              <a:rPr lang="en-US" sz="3200" i="1" dirty="0" smtClean="0">
                <a:solidFill>
                  <a:schemeClr val="bg1"/>
                </a:solidFill>
              </a:rPr>
              <a:t>was </a:t>
            </a:r>
            <a:r>
              <a:rPr lang="en-US" sz="3200" i="1" dirty="0" smtClean="0">
                <a:solidFill>
                  <a:schemeClr val="bg1"/>
                </a:solidFill>
              </a:rPr>
              <a:t>only evil continually."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The Soul</a:t>
            </a:r>
            <a:endParaRPr lang="en-US" sz="3600" dirty="0">
              <a:solidFill>
                <a:srgbClr val="FFFF00"/>
              </a:solidFill>
            </a:endParaRPr>
          </a:p>
        </p:txBody>
      </p:sp>
      <p:sp>
        <p:nvSpPr>
          <p:cNvPr id="3" name="TextBox 2"/>
          <p:cNvSpPr txBox="1"/>
          <p:nvPr/>
        </p:nvSpPr>
        <p:spPr>
          <a:xfrm>
            <a:off x="0" y="2667000"/>
            <a:ext cx="9144000" cy="2616101"/>
          </a:xfrm>
          <a:prstGeom prst="rect">
            <a:avLst/>
          </a:prstGeom>
          <a:noFill/>
        </p:spPr>
        <p:txBody>
          <a:bodyPr wrap="square" rtlCol="0">
            <a:spAutoFit/>
          </a:bodyPr>
          <a:lstStyle/>
          <a:p>
            <a:pPr algn="ctr"/>
            <a:r>
              <a:rPr lang="en-US" sz="3600" dirty="0" smtClean="0">
                <a:solidFill>
                  <a:schemeClr val="bg1"/>
                </a:solidFill>
              </a:rPr>
              <a:t>Your inner person, is the real you.</a:t>
            </a:r>
          </a:p>
          <a:p>
            <a:endParaRPr lang="en-US" sz="3200" i="1" dirty="0" smtClean="0">
              <a:solidFill>
                <a:schemeClr val="bg1"/>
              </a:solidFill>
            </a:endParaRPr>
          </a:p>
          <a:p>
            <a:r>
              <a:rPr lang="en-US" sz="3200" i="1" dirty="0" smtClean="0">
                <a:solidFill>
                  <a:schemeClr val="bg1"/>
                </a:solidFill>
              </a:rPr>
              <a:t>Proverbs 27:19  </a:t>
            </a:r>
          </a:p>
          <a:p>
            <a:r>
              <a:rPr lang="en-US" sz="3200" i="1" dirty="0" smtClean="0">
                <a:solidFill>
                  <a:schemeClr val="bg1"/>
                </a:solidFill>
              </a:rPr>
              <a:t>As in water face reflects face, So a man's heart reveals the man</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1314</Words>
  <Application>Microsoft Office PowerPoint</Application>
  <PresentationFormat>On-screen Show (4:3)</PresentationFormat>
  <Paragraphs>147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66</cp:revision>
  <dcterms:created xsi:type="dcterms:W3CDTF">2006-08-16T00:00:00Z</dcterms:created>
  <dcterms:modified xsi:type="dcterms:W3CDTF">2017-07-01T14:06:11Z</dcterms:modified>
</cp:coreProperties>
</file>