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7-05-21-2Timothy-Chapter-3-Ppt-Header.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7-05-21-2Timothy-Chapter-3-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Men of corrupt minds (</a:t>
            </a:r>
            <a:r>
              <a:rPr lang="en-US" sz="3600" dirty="0" err="1" smtClean="0">
                <a:solidFill>
                  <a:srgbClr val="FFFF00"/>
                </a:solidFill>
              </a:rPr>
              <a:t>vs</a:t>
            </a:r>
            <a:r>
              <a:rPr lang="en-US" sz="3600" dirty="0" smtClean="0">
                <a:solidFill>
                  <a:srgbClr val="FFFF00"/>
                </a:solidFill>
              </a:rPr>
              <a:t> 8-9)</a:t>
            </a:r>
            <a:endParaRPr lang="en-US" sz="3600" dirty="0">
              <a:solidFill>
                <a:srgbClr val="FFFF00"/>
              </a:solidFill>
            </a:endParaRPr>
          </a:p>
        </p:txBody>
      </p:sp>
      <p:sp>
        <p:nvSpPr>
          <p:cNvPr id="3" name="TextBox 2"/>
          <p:cNvSpPr txBox="1"/>
          <p:nvPr/>
        </p:nvSpPr>
        <p:spPr>
          <a:xfrm>
            <a:off x="0" y="2286000"/>
            <a:ext cx="9144000" cy="3416320"/>
          </a:xfrm>
          <a:prstGeom prst="rect">
            <a:avLst/>
          </a:prstGeom>
          <a:noFill/>
        </p:spPr>
        <p:txBody>
          <a:bodyPr wrap="square" rtlCol="0">
            <a:spAutoFit/>
          </a:bodyPr>
          <a:lstStyle/>
          <a:p>
            <a:pPr algn="ctr"/>
            <a:r>
              <a:rPr lang="en-US" sz="3600" dirty="0" smtClean="0">
                <a:solidFill>
                  <a:schemeClr val="bg1"/>
                </a:solidFill>
              </a:rPr>
              <a:t>We must press in </a:t>
            </a:r>
            <a:endParaRPr lang="en-US" sz="3600" dirty="0" smtClean="0">
              <a:solidFill>
                <a:schemeClr val="bg1"/>
              </a:solidFill>
            </a:endParaRPr>
          </a:p>
          <a:p>
            <a:pPr algn="ctr"/>
            <a:r>
              <a:rPr lang="en-US" sz="3600" dirty="0" smtClean="0">
                <a:solidFill>
                  <a:schemeClr val="bg1"/>
                </a:solidFill>
              </a:rPr>
              <a:t>for </a:t>
            </a:r>
            <a:r>
              <a:rPr lang="en-US" sz="3600" dirty="0" smtClean="0">
                <a:solidFill>
                  <a:schemeClr val="bg1"/>
                </a:solidFill>
              </a:rPr>
              <a:t>more </a:t>
            </a:r>
            <a:endParaRPr lang="en-US" sz="3600" dirty="0" smtClean="0">
              <a:solidFill>
                <a:schemeClr val="bg1"/>
              </a:solidFill>
            </a:endParaRPr>
          </a:p>
          <a:p>
            <a:pPr algn="ctr"/>
            <a:r>
              <a:rPr lang="en-US" sz="3600" dirty="0" smtClean="0">
                <a:solidFill>
                  <a:schemeClr val="bg1"/>
                </a:solidFill>
              </a:rPr>
              <a:t>of </a:t>
            </a:r>
            <a:r>
              <a:rPr lang="en-US" sz="3600" dirty="0" smtClean="0">
                <a:solidFill>
                  <a:schemeClr val="bg1"/>
                </a:solidFill>
              </a:rPr>
              <a:t>the supernatural power of God, </a:t>
            </a:r>
            <a:endParaRPr lang="en-US" sz="3600" dirty="0" smtClean="0">
              <a:solidFill>
                <a:schemeClr val="bg1"/>
              </a:solidFill>
            </a:endParaRPr>
          </a:p>
          <a:p>
            <a:pPr algn="ctr"/>
            <a:r>
              <a:rPr lang="en-US" sz="3600" dirty="0" smtClean="0">
                <a:solidFill>
                  <a:schemeClr val="bg1"/>
                </a:solidFill>
              </a:rPr>
              <a:t>and </a:t>
            </a:r>
            <a:r>
              <a:rPr lang="en-US" sz="3600" dirty="0" smtClean="0">
                <a:solidFill>
                  <a:schemeClr val="bg1"/>
                </a:solidFill>
              </a:rPr>
              <a:t>not back away from it, </a:t>
            </a:r>
            <a:endParaRPr lang="en-US" sz="3600" dirty="0" smtClean="0">
              <a:solidFill>
                <a:schemeClr val="bg1"/>
              </a:solidFill>
            </a:endParaRPr>
          </a:p>
          <a:p>
            <a:pPr algn="ctr"/>
            <a:r>
              <a:rPr lang="en-US" sz="3600" dirty="0" smtClean="0">
                <a:solidFill>
                  <a:schemeClr val="bg1"/>
                </a:solidFill>
              </a:rPr>
              <a:t>given </a:t>
            </a:r>
            <a:r>
              <a:rPr lang="en-US" sz="3600" dirty="0" smtClean="0">
                <a:solidFill>
                  <a:schemeClr val="bg1"/>
                </a:solidFill>
              </a:rPr>
              <a:t>what will happen </a:t>
            </a:r>
            <a:endParaRPr lang="en-US" sz="3600" dirty="0" smtClean="0">
              <a:solidFill>
                <a:schemeClr val="bg1"/>
              </a:solidFill>
            </a:endParaRPr>
          </a:p>
          <a:p>
            <a:pPr algn="ctr"/>
            <a:r>
              <a:rPr lang="en-US" sz="3600" dirty="0" smtClean="0">
                <a:solidFill>
                  <a:schemeClr val="bg1"/>
                </a:solidFill>
              </a:rPr>
              <a:t>in </a:t>
            </a:r>
            <a:r>
              <a:rPr lang="en-US" sz="3600" dirty="0" smtClean="0">
                <a:solidFill>
                  <a:schemeClr val="bg1"/>
                </a:solidFill>
              </a:rPr>
              <a:t>the last days</a:t>
            </a:r>
            <a:endParaRPr lang="en-US" sz="3600" dirty="0" smtClean="0">
              <a:solidFill>
                <a:srgbClr val="FFC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Men of corrupt minds (</a:t>
            </a:r>
            <a:r>
              <a:rPr lang="en-US" sz="3600" dirty="0" err="1" smtClean="0">
                <a:solidFill>
                  <a:srgbClr val="FFFF00"/>
                </a:solidFill>
              </a:rPr>
              <a:t>vs</a:t>
            </a:r>
            <a:r>
              <a:rPr lang="en-US" sz="3600" dirty="0" smtClean="0">
                <a:solidFill>
                  <a:srgbClr val="FFFF00"/>
                </a:solidFill>
              </a:rPr>
              <a:t> 8-9)</a:t>
            </a:r>
            <a:endParaRPr lang="en-US" sz="3600" dirty="0">
              <a:solidFill>
                <a:srgbClr val="FFFF00"/>
              </a:solidFill>
            </a:endParaRPr>
          </a:p>
        </p:txBody>
      </p:sp>
      <p:sp>
        <p:nvSpPr>
          <p:cNvPr id="3" name="TextBox 2"/>
          <p:cNvSpPr txBox="1"/>
          <p:nvPr/>
        </p:nvSpPr>
        <p:spPr>
          <a:xfrm>
            <a:off x="0" y="2286000"/>
            <a:ext cx="9144000" cy="3416320"/>
          </a:xfrm>
          <a:prstGeom prst="rect">
            <a:avLst/>
          </a:prstGeom>
          <a:noFill/>
        </p:spPr>
        <p:txBody>
          <a:bodyPr wrap="square" rtlCol="0">
            <a:spAutoFit/>
          </a:bodyPr>
          <a:lstStyle/>
          <a:p>
            <a:pPr algn="ctr"/>
            <a:r>
              <a:rPr lang="en-US" sz="3600" dirty="0" smtClean="0">
                <a:solidFill>
                  <a:schemeClr val="bg1"/>
                </a:solidFill>
              </a:rPr>
              <a:t>We must stand firm </a:t>
            </a:r>
            <a:endParaRPr lang="en-US" sz="3600" dirty="0" smtClean="0">
              <a:solidFill>
                <a:schemeClr val="bg1"/>
              </a:solidFill>
            </a:endParaRPr>
          </a:p>
          <a:p>
            <a:pPr algn="ctr"/>
            <a:r>
              <a:rPr lang="en-US" sz="3600" dirty="0" smtClean="0">
                <a:solidFill>
                  <a:schemeClr val="bg1"/>
                </a:solidFill>
              </a:rPr>
              <a:t>in </a:t>
            </a:r>
            <a:r>
              <a:rPr lang="en-US" sz="3600" dirty="0" smtClean="0">
                <a:solidFill>
                  <a:schemeClr val="bg1"/>
                </a:solidFill>
              </a:rPr>
              <a:t>our faith </a:t>
            </a:r>
            <a:endParaRPr lang="en-US" sz="3600" dirty="0" smtClean="0">
              <a:solidFill>
                <a:schemeClr val="bg1"/>
              </a:solidFill>
            </a:endParaRPr>
          </a:p>
          <a:p>
            <a:pPr algn="ctr"/>
            <a:r>
              <a:rPr lang="en-US" sz="3600" dirty="0" smtClean="0">
                <a:solidFill>
                  <a:schemeClr val="bg1"/>
                </a:solidFill>
              </a:rPr>
              <a:t>demonstrating </a:t>
            </a:r>
            <a:r>
              <a:rPr lang="en-US" sz="3600" dirty="0" smtClean="0">
                <a:solidFill>
                  <a:schemeClr val="bg1"/>
                </a:solidFill>
              </a:rPr>
              <a:t>greater measures </a:t>
            </a:r>
            <a:endParaRPr lang="en-US" sz="3600" dirty="0" smtClean="0">
              <a:solidFill>
                <a:schemeClr val="bg1"/>
              </a:solidFill>
            </a:endParaRPr>
          </a:p>
          <a:p>
            <a:pPr algn="ctr"/>
            <a:r>
              <a:rPr lang="en-US" sz="3600" dirty="0" smtClean="0">
                <a:solidFill>
                  <a:schemeClr val="bg1"/>
                </a:solidFill>
              </a:rPr>
              <a:t>of </a:t>
            </a:r>
            <a:r>
              <a:rPr lang="en-US" sz="3600" dirty="0" smtClean="0">
                <a:solidFill>
                  <a:schemeClr val="bg1"/>
                </a:solidFill>
              </a:rPr>
              <a:t>God's power, </a:t>
            </a:r>
            <a:endParaRPr lang="en-US" sz="3600" dirty="0" smtClean="0">
              <a:solidFill>
                <a:schemeClr val="bg1"/>
              </a:solidFill>
            </a:endParaRPr>
          </a:p>
          <a:p>
            <a:pPr algn="ctr"/>
            <a:r>
              <a:rPr lang="en-US" sz="3600" dirty="0" smtClean="0">
                <a:solidFill>
                  <a:schemeClr val="bg1"/>
                </a:solidFill>
              </a:rPr>
              <a:t>until </a:t>
            </a:r>
            <a:r>
              <a:rPr lang="en-US" sz="3600" dirty="0" smtClean="0">
                <a:solidFill>
                  <a:schemeClr val="bg1"/>
                </a:solidFill>
              </a:rPr>
              <a:t>the foolishness and worthlessness </a:t>
            </a:r>
            <a:endParaRPr lang="en-US" sz="3600" dirty="0" smtClean="0">
              <a:solidFill>
                <a:schemeClr val="bg1"/>
              </a:solidFill>
            </a:endParaRPr>
          </a:p>
          <a:p>
            <a:pPr algn="ctr"/>
            <a:r>
              <a:rPr lang="en-US" sz="3600" dirty="0" smtClean="0">
                <a:solidFill>
                  <a:schemeClr val="bg1"/>
                </a:solidFill>
              </a:rPr>
              <a:t>of </a:t>
            </a:r>
            <a:r>
              <a:rPr lang="en-US" sz="3600" dirty="0" smtClean="0">
                <a:solidFill>
                  <a:schemeClr val="bg1"/>
                </a:solidFill>
              </a:rPr>
              <a:t>those who oppose the truth are exposed.</a:t>
            </a:r>
            <a:endParaRPr lang="en-US" sz="3600" dirty="0" smtClean="0">
              <a:solidFill>
                <a:srgbClr val="FFC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Men of corrupt minds (</a:t>
            </a:r>
            <a:r>
              <a:rPr lang="en-US" sz="3600" dirty="0" err="1" smtClean="0">
                <a:solidFill>
                  <a:srgbClr val="FFFF00"/>
                </a:solidFill>
              </a:rPr>
              <a:t>vs</a:t>
            </a:r>
            <a:r>
              <a:rPr lang="en-US" sz="3600" dirty="0" smtClean="0">
                <a:solidFill>
                  <a:srgbClr val="FFFF00"/>
                </a:solidFill>
              </a:rPr>
              <a:t> 8-9)</a:t>
            </a:r>
            <a:endParaRPr lang="en-US" sz="3600" dirty="0">
              <a:solidFill>
                <a:srgbClr val="FFFF00"/>
              </a:solidFill>
            </a:endParaRPr>
          </a:p>
        </p:txBody>
      </p:sp>
      <p:sp>
        <p:nvSpPr>
          <p:cNvPr id="3" name="TextBox 2"/>
          <p:cNvSpPr txBox="1"/>
          <p:nvPr/>
        </p:nvSpPr>
        <p:spPr>
          <a:xfrm>
            <a:off x="0" y="2286000"/>
            <a:ext cx="9144000" cy="1754326"/>
          </a:xfrm>
          <a:prstGeom prst="rect">
            <a:avLst/>
          </a:prstGeom>
          <a:noFill/>
        </p:spPr>
        <p:txBody>
          <a:bodyPr wrap="square" rtlCol="0">
            <a:spAutoFit/>
          </a:bodyPr>
          <a:lstStyle/>
          <a:p>
            <a:pPr algn="ctr"/>
            <a:r>
              <a:rPr lang="en-US" sz="3600" dirty="0" smtClean="0">
                <a:solidFill>
                  <a:schemeClr val="bg1"/>
                </a:solidFill>
              </a:rPr>
              <a:t>Let's keep pressing in </a:t>
            </a:r>
            <a:endParaRPr lang="en-US" sz="3600" dirty="0" smtClean="0">
              <a:solidFill>
                <a:schemeClr val="bg1"/>
              </a:solidFill>
            </a:endParaRPr>
          </a:p>
          <a:p>
            <a:pPr algn="ctr"/>
            <a:r>
              <a:rPr lang="en-US" sz="3600" dirty="0" smtClean="0">
                <a:solidFill>
                  <a:schemeClr val="bg1"/>
                </a:solidFill>
              </a:rPr>
              <a:t>for </a:t>
            </a:r>
            <a:r>
              <a:rPr lang="en-US" sz="3600" dirty="0" smtClean="0">
                <a:solidFill>
                  <a:schemeClr val="bg1"/>
                </a:solidFill>
              </a:rPr>
              <a:t>more of the manifestation </a:t>
            </a:r>
            <a:endParaRPr lang="en-US" sz="3600" dirty="0" smtClean="0">
              <a:solidFill>
                <a:schemeClr val="bg1"/>
              </a:solidFill>
            </a:endParaRPr>
          </a:p>
          <a:p>
            <a:pPr algn="ctr"/>
            <a:r>
              <a:rPr lang="en-US" sz="3600" dirty="0" smtClean="0">
                <a:solidFill>
                  <a:schemeClr val="bg1"/>
                </a:solidFill>
              </a:rPr>
              <a:t>of </a:t>
            </a:r>
            <a:r>
              <a:rPr lang="en-US" sz="3600" dirty="0" smtClean="0">
                <a:solidFill>
                  <a:schemeClr val="bg1"/>
                </a:solidFill>
              </a:rPr>
              <a:t>God's power!</a:t>
            </a:r>
            <a:endParaRPr lang="en-US" sz="3600" dirty="0" smtClean="0">
              <a:solidFill>
                <a:srgbClr val="FFC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Timothy's Training By Association (</a:t>
            </a:r>
            <a:r>
              <a:rPr lang="en-US" sz="3600" dirty="0" err="1" smtClean="0">
                <a:solidFill>
                  <a:srgbClr val="FFFF00"/>
                </a:solidFill>
              </a:rPr>
              <a:t>vs</a:t>
            </a:r>
            <a:r>
              <a:rPr lang="en-US" sz="3600" dirty="0" smtClean="0">
                <a:solidFill>
                  <a:srgbClr val="FFFF00"/>
                </a:solidFill>
              </a:rPr>
              <a:t> 10-11)</a:t>
            </a:r>
            <a:endParaRPr lang="en-US" sz="3600" dirty="0">
              <a:solidFill>
                <a:srgbClr val="FFFF00"/>
              </a:solidFill>
            </a:endParaRPr>
          </a:p>
        </p:txBody>
      </p:sp>
      <p:sp>
        <p:nvSpPr>
          <p:cNvPr id="3" name="TextBox 2"/>
          <p:cNvSpPr txBox="1"/>
          <p:nvPr/>
        </p:nvSpPr>
        <p:spPr>
          <a:xfrm>
            <a:off x="0" y="3200400"/>
            <a:ext cx="9144000" cy="646331"/>
          </a:xfrm>
          <a:prstGeom prst="rect">
            <a:avLst/>
          </a:prstGeom>
          <a:noFill/>
        </p:spPr>
        <p:txBody>
          <a:bodyPr wrap="square" rtlCol="0">
            <a:spAutoFit/>
          </a:bodyPr>
          <a:lstStyle/>
          <a:p>
            <a:pPr algn="ctr"/>
            <a:r>
              <a:rPr lang="en-US" sz="3600" dirty="0" smtClean="0">
                <a:solidFill>
                  <a:schemeClr val="bg1"/>
                </a:solidFill>
              </a:rPr>
              <a:t>This is how we raise up the next generation</a:t>
            </a:r>
            <a:endParaRPr lang="en-US" sz="3600" dirty="0" smtClean="0">
              <a:solidFill>
                <a:srgbClr val="FFC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No exemption from persecution! (</a:t>
            </a:r>
            <a:r>
              <a:rPr lang="en-US" sz="3600" dirty="0" err="1" smtClean="0">
                <a:solidFill>
                  <a:srgbClr val="FFFF00"/>
                </a:solidFill>
              </a:rPr>
              <a:t>vs</a:t>
            </a:r>
            <a:r>
              <a:rPr lang="en-US" sz="3600" dirty="0" smtClean="0">
                <a:solidFill>
                  <a:srgbClr val="FFFF00"/>
                </a:solidFill>
              </a:rPr>
              <a:t> 12)</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Wizards! </a:t>
            </a:r>
            <a:r>
              <a:rPr lang="en-US" sz="3600" dirty="0" smtClean="0">
                <a:solidFill>
                  <a:srgbClr val="FFFF00"/>
                </a:solidFill>
              </a:rPr>
              <a:t>(</a:t>
            </a:r>
            <a:r>
              <a:rPr lang="en-US" sz="3600" dirty="0" err="1" smtClean="0">
                <a:solidFill>
                  <a:srgbClr val="FFFF00"/>
                </a:solidFill>
              </a:rPr>
              <a:t>vs</a:t>
            </a:r>
            <a:r>
              <a:rPr lang="en-US" sz="3600" dirty="0" smtClean="0">
                <a:solidFill>
                  <a:srgbClr val="FFFF00"/>
                </a:solidFill>
              </a:rPr>
              <a:t> </a:t>
            </a:r>
            <a:r>
              <a:rPr lang="en-US" sz="3600" dirty="0" smtClean="0">
                <a:solidFill>
                  <a:srgbClr val="FFFF00"/>
                </a:solidFill>
              </a:rPr>
              <a:t>13)</a:t>
            </a:r>
            <a:endParaRPr lang="en-US" sz="3600" dirty="0">
              <a:solidFill>
                <a:srgbClr val="FFFF00"/>
              </a:solidFill>
            </a:endParaRPr>
          </a:p>
        </p:txBody>
      </p:sp>
      <p:sp>
        <p:nvSpPr>
          <p:cNvPr id="3" name="TextBox 2"/>
          <p:cNvSpPr txBox="1"/>
          <p:nvPr/>
        </p:nvSpPr>
        <p:spPr>
          <a:xfrm>
            <a:off x="1" y="2590800"/>
            <a:ext cx="9144000" cy="3416320"/>
          </a:xfrm>
          <a:prstGeom prst="rect">
            <a:avLst/>
          </a:prstGeom>
          <a:noFill/>
        </p:spPr>
        <p:txBody>
          <a:bodyPr wrap="square" rtlCol="0">
            <a:spAutoFit/>
          </a:bodyPr>
          <a:lstStyle/>
          <a:p>
            <a:pPr algn="ctr"/>
            <a:r>
              <a:rPr lang="en-US" sz="3600" dirty="0" smtClean="0">
                <a:solidFill>
                  <a:schemeClr val="bg1"/>
                </a:solidFill>
              </a:rPr>
              <a:t>"imposters" Greek = "wizards", "someone who mutters spells"</a:t>
            </a:r>
          </a:p>
          <a:p>
            <a:pPr algn="ctr"/>
            <a:endParaRPr lang="en-US" sz="3600" dirty="0" smtClean="0">
              <a:solidFill>
                <a:schemeClr val="bg1"/>
              </a:solidFill>
            </a:endParaRPr>
          </a:p>
          <a:p>
            <a:pPr algn="ctr"/>
            <a:r>
              <a:rPr lang="en-US" sz="3600" dirty="0" smtClean="0">
                <a:solidFill>
                  <a:schemeClr val="bg1"/>
                </a:solidFill>
              </a:rPr>
              <a:t>The </a:t>
            </a:r>
            <a:r>
              <a:rPr lang="en-US" sz="3600" dirty="0" smtClean="0">
                <a:solidFill>
                  <a:schemeClr val="bg1"/>
                </a:solidFill>
              </a:rPr>
              <a:t>Church must grow stronger and stronger in the truth, in holiness, purity and power to counteract what will </a:t>
            </a:r>
            <a:r>
              <a:rPr lang="en-US" sz="3600" dirty="0" smtClean="0">
                <a:solidFill>
                  <a:schemeClr val="bg1"/>
                </a:solidFill>
              </a:rPr>
              <a:t>happen</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Continue in what you have learned (</a:t>
            </a:r>
            <a:r>
              <a:rPr lang="en-US" sz="3600" dirty="0" err="1" smtClean="0">
                <a:solidFill>
                  <a:srgbClr val="FFFF00"/>
                </a:solidFill>
              </a:rPr>
              <a:t>vs</a:t>
            </a:r>
            <a:r>
              <a:rPr lang="en-US" sz="3600" dirty="0" smtClean="0">
                <a:solidFill>
                  <a:srgbClr val="FFFF00"/>
                </a:solidFill>
              </a:rPr>
              <a:t> 14-15)</a:t>
            </a:r>
            <a:endParaRPr lang="en-US" sz="3600" dirty="0">
              <a:solidFill>
                <a:srgbClr val="FFFF00"/>
              </a:solidFill>
            </a:endParaRPr>
          </a:p>
        </p:txBody>
      </p:sp>
      <p:sp>
        <p:nvSpPr>
          <p:cNvPr id="3" name="TextBox 2"/>
          <p:cNvSpPr txBox="1"/>
          <p:nvPr/>
        </p:nvSpPr>
        <p:spPr>
          <a:xfrm>
            <a:off x="1" y="2590800"/>
            <a:ext cx="9144000" cy="2308324"/>
          </a:xfrm>
          <a:prstGeom prst="rect">
            <a:avLst/>
          </a:prstGeom>
          <a:noFill/>
        </p:spPr>
        <p:txBody>
          <a:bodyPr wrap="square" rtlCol="0">
            <a:spAutoFit/>
          </a:bodyPr>
          <a:lstStyle/>
          <a:p>
            <a:r>
              <a:rPr lang="en-US" sz="3600" dirty="0" smtClean="0">
                <a:solidFill>
                  <a:schemeClr val="bg1"/>
                </a:solidFill>
              </a:rPr>
              <a:t>Continue in the truth, because you know :</a:t>
            </a:r>
          </a:p>
          <a:p>
            <a:pPr lvl="1">
              <a:buFont typeface="Wingdings" pitchFamily="2" charset="2"/>
              <a:buChar char="Ø"/>
            </a:pPr>
            <a:r>
              <a:rPr lang="en-US" sz="3600" dirty="0" smtClean="0">
                <a:solidFill>
                  <a:schemeClr val="bg1"/>
                </a:solidFill>
              </a:rPr>
              <a:t> from </a:t>
            </a:r>
            <a:r>
              <a:rPr lang="en-US" sz="3600" dirty="0" smtClean="0">
                <a:solidFill>
                  <a:srgbClr val="FFC000"/>
                </a:solidFill>
              </a:rPr>
              <a:t>whom</a:t>
            </a:r>
            <a:r>
              <a:rPr lang="en-US" sz="3600" dirty="0" smtClean="0">
                <a:solidFill>
                  <a:schemeClr val="bg1"/>
                </a:solidFill>
              </a:rPr>
              <a:t> you have learned them</a:t>
            </a:r>
          </a:p>
          <a:p>
            <a:pPr lvl="1">
              <a:buFont typeface="Wingdings" pitchFamily="2" charset="2"/>
              <a:buChar char="Ø"/>
            </a:pPr>
            <a:r>
              <a:rPr lang="en-US" sz="3600" dirty="0" smtClean="0">
                <a:solidFill>
                  <a:schemeClr val="bg1"/>
                </a:solidFill>
              </a:rPr>
              <a:t> from </a:t>
            </a:r>
            <a:r>
              <a:rPr lang="en-US" sz="3600" dirty="0" smtClean="0">
                <a:solidFill>
                  <a:srgbClr val="FFC000"/>
                </a:solidFill>
              </a:rPr>
              <a:t>where</a:t>
            </a:r>
            <a:r>
              <a:rPr lang="en-US" sz="3600" dirty="0" smtClean="0">
                <a:solidFill>
                  <a:schemeClr val="bg1"/>
                </a:solidFill>
              </a:rPr>
              <a:t> (the Holy Scriptures) you have learned them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1200329"/>
          </a:xfrm>
          <a:prstGeom prst="rect">
            <a:avLst/>
          </a:prstGeom>
          <a:noFill/>
        </p:spPr>
        <p:txBody>
          <a:bodyPr wrap="square" rtlCol="0">
            <a:spAutoFit/>
          </a:bodyPr>
          <a:lstStyle/>
          <a:p>
            <a:pPr algn="ctr"/>
            <a:r>
              <a:rPr lang="en-US" sz="3600" dirty="0" smtClean="0">
                <a:solidFill>
                  <a:srgbClr val="FFFF00"/>
                </a:solidFill>
              </a:rPr>
              <a:t>All Scripture - Our Equipping for life and ministry (</a:t>
            </a:r>
            <a:r>
              <a:rPr lang="en-US" sz="3600" dirty="0" err="1" smtClean="0">
                <a:solidFill>
                  <a:srgbClr val="FFFF00"/>
                </a:solidFill>
              </a:rPr>
              <a:t>vs</a:t>
            </a:r>
            <a:r>
              <a:rPr lang="en-US" sz="3600" dirty="0" smtClean="0">
                <a:solidFill>
                  <a:srgbClr val="FFFF00"/>
                </a:solidFill>
              </a:rPr>
              <a:t> 16-17)</a:t>
            </a:r>
            <a:endParaRPr lang="en-US" sz="3600" dirty="0">
              <a:solidFill>
                <a:srgbClr val="FFFF00"/>
              </a:solidFill>
            </a:endParaRPr>
          </a:p>
        </p:txBody>
      </p:sp>
      <p:sp>
        <p:nvSpPr>
          <p:cNvPr id="3" name="TextBox 2"/>
          <p:cNvSpPr txBox="1"/>
          <p:nvPr/>
        </p:nvSpPr>
        <p:spPr>
          <a:xfrm>
            <a:off x="1" y="2896612"/>
            <a:ext cx="9144000" cy="3046988"/>
          </a:xfrm>
          <a:prstGeom prst="rect">
            <a:avLst/>
          </a:prstGeom>
          <a:noFill/>
        </p:spPr>
        <p:txBody>
          <a:bodyPr wrap="square" rtlCol="0">
            <a:spAutoFit/>
          </a:bodyPr>
          <a:lstStyle/>
          <a:p>
            <a:r>
              <a:rPr lang="en-US" sz="3200" i="1" dirty="0" smtClean="0">
                <a:solidFill>
                  <a:schemeClr val="bg1"/>
                </a:solidFill>
              </a:rPr>
              <a:t>2 Peter 1:20-21</a:t>
            </a:r>
          </a:p>
          <a:p>
            <a:r>
              <a:rPr lang="en-US" sz="3200" i="1" dirty="0" smtClean="0">
                <a:solidFill>
                  <a:schemeClr val="bg1"/>
                </a:solidFill>
              </a:rPr>
              <a:t>20 knowing this first, that no prophecy of Scripture is of any private interpretation, </a:t>
            </a:r>
          </a:p>
          <a:p>
            <a:r>
              <a:rPr lang="en-US" sz="3200" i="1" dirty="0" smtClean="0">
                <a:solidFill>
                  <a:schemeClr val="bg1"/>
                </a:solidFill>
              </a:rPr>
              <a:t>21 for prophecy never came by the will of man, but holy men of God spoke as they were moved by the Holy Spirit.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1200329"/>
          </a:xfrm>
          <a:prstGeom prst="rect">
            <a:avLst/>
          </a:prstGeom>
          <a:noFill/>
        </p:spPr>
        <p:txBody>
          <a:bodyPr wrap="square" rtlCol="0">
            <a:spAutoFit/>
          </a:bodyPr>
          <a:lstStyle/>
          <a:p>
            <a:pPr algn="ctr"/>
            <a:r>
              <a:rPr lang="en-US" sz="3600" dirty="0" smtClean="0">
                <a:solidFill>
                  <a:srgbClr val="FFFF00"/>
                </a:solidFill>
              </a:rPr>
              <a:t>All Scripture - Our Equipping for life and ministry (</a:t>
            </a:r>
            <a:r>
              <a:rPr lang="en-US" sz="3600" dirty="0" err="1" smtClean="0">
                <a:solidFill>
                  <a:srgbClr val="FFFF00"/>
                </a:solidFill>
              </a:rPr>
              <a:t>vs</a:t>
            </a:r>
            <a:r>
              <a:rPr lang="en-US" sz="3600" dirty="0" smtClean="0">
                <a:solidFill>
                  <a:srgbClr val="FFFF00"/>
                </a:solidFill>
              </a:rPr>
              <a:t> 16-17)</a:t>
            </a:r>
            <a:endParaRPr lang="en-US" sz="3600" dirty="0">
              <a:solidFill>
                <a:srgbClr val="FFFF00"/>
              </a:solidFill>
            </a:endParaRPr>
          </a:p>
        </p:txBody>
      </p:sp>
      <p:sp>
        <p:nvSpPr>
          <p:cNvPr id="3" name="TextBox 2"/>
          <p:cNvSpPr txBox="1"/>
          <p:nvPr/>
        </p:nvSpPr>
        <p:spPr>
          <a:xfrm>
            <a:off x="1" y="2896612"/>
            <a:ext cx="9144000" cy="3416320"/>
          </a:xfrm>
          <a:prstGeom prst="rect">
            <a:avLst/>
          </a:prstGeom>
          <a:noFill/>
        </p:spPr>
        <p:txBody>
          <a:bodyPr wrap="square" rtlCol="0">
            <a:spAutoFit/>
          </a:bodyPr>
          <a:lstStyle/>
          <a:p>
            <a:r>
              <a:rPr lang="en-US" sz="3600" dirty="0" smtClean="0">
                <a:solidFill>
                  <a:srgbClr val="FFC000"/>
                </a:solidFill>
              </a:rPr>
              <a:t>doctrine</a:t>
            </a:r>
            <a:r>
              <a:rPr lang="en-US" sz="3600" dirty="0" smtClean="0">
                <a:solidFill>
                  <a:schemeClr val="bg1"/>
                </a:solidFill>
              </a:rPr>
              <a:t> = teaching, learning</a:t>
            </a:r>
          </a:p>
          <a:p>
            <a:r>
              <a:rPr lang="en-US" sz="3600" dirty="0" smtClean="0">
                <a:solidFill>
                  <a:srgbClr val="FFC000"/>
                </a:solidFill>
              </a:rPr>
              <a:t>reproof</a:t>
            </a:r>
            <a:r>
              <a:rPr lang="en-US" sz="3600" dirty="0" smtClean="0">
                <a:solidFill>
                  <a:schemeClr val="bg1"/>
                </a:solidFill>
              </a:rPr>
              <a:t> = produce proof, evidence, conviction</a:t>
            </a:r>
          </a:p>
          <a:p>
            <a:r>
              <a:rPr lang="en-US" sz="3600" dirty="0" smtClean="0">
                <a:solidFill>
                  <a:srgbClr val="FFC000"/>
                </a:solidFill>
              </a:rPr>
              <a:t>correction</a:t>
            </a:r>
            <a:r>
              <a:rPr lang="en-US" sz="3600" dirty="0" smtClean="0">
                <a:solidFill>
                  <a:schemeClr val="bg1"/>
                </a:solidFill>
              </a:rPr>
              <a:t> = straightening up, rectification, reformation</a:t>
            </a:r>
          </a:p>
          <a:p>
            <a:r>
              <a:rPr lang="en-US" sz="3600" dirty="0" smtClean="0">
                <a:solidFill>
                  <a:srgbClr val="FFC000"/>
                </a:solidFill>
              </a:rPr>
              <a:t>instruction</a:t>
            </a:r>
            <a:r>
              <a:rPr lang="en-US" sz="3600" dirty="0" smtClean="0">
                <a:solidFill>
                  <a:schemeClr val="bg1"/>
                </a:solidFill>
              </a:rPr>
              <a:t> = education, training, nurture, correction, chastising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1200329"/>
          </a:xfrm>
          <a:prstGeom prst="rect">
            <a:avLst/>
          </a:prstGeom>
          <a:noFill/>
        </p:spPr>
        <p:txBody>
          <a:bodyPr wrap="square" rtlCol="0">
            <a:spAutoFit/>
          </a:bodyPr>
          <a:lstStyle/>
          <a:p>
            <a:pPr algn="ctr"/>
            <a:r>
              <a:rPr lang="en-US" sz="3600" dirty="0" smtClean="0">
                <a:solidFill>
                  <a:srgbClr val="FFFF00"/>
                </a:solidFill>
              </a:rPr>
              <a:t>All Scripture - Our Equipping for life and ministry (</a:t>
            </a:r>
            <a:r>
              <a:rPr lang="en-US" sz="3600" dirty="0" err="1" smtClean="0">
                <a:solidFill>
                  <a:srgbClr val="FFFF00"/>
                </a:solidFill>
              </a:rPr>
              <a:t>vs</a:t>
            </a:r>
            <a:r>
              <a:rPr lang="en-US" sz="3600" dirty="0" smtClean="0">
                <a:solidFill>
                  <a:srgbClr val="FFFF00"/>
                </a:solidFill>
              </a:rPr>
              <a:t> 16-17)</a:t>
            </a:r>
            <a:endParaRPr lang="en-US" sz="3600" dirty="0">
              <a:solidFill>
                <a:srgbClr val="FFFF00"/>
              </a:solidFill>
            </a:endParaRPr>
          </a:p>
        </p:txBody>
      </p:sp>
      <p:sp>
        <p:nvSpPr>
          <p:cNvPr id="3" name="TextBox 2"/>
          <p:cNvSpPr txBox="1"/>
          <p:nvPr/>
        </p:nvSpPr>
        <p:spPr>
          <a:xfrm>
            <a:off x="1" y="2896612"/>
            <a:ext cx="9144000" cy="1200329"/>
          </a:xfrm>
          <a:prstGeom prst="rect">
            <a:avLst/>
          </a:prstGeom>
          <a:noFill/>
        </p:spPr>
        <p:txBody>
          <a:bodyPr wrap="square" rtlCol="0">
            <a:spAutoFit/>
          </a:bodyPr>
          <a:lstStyle/>
          <a:p>
            <a:r>
              <a:rPr lang="en-US" sz="3600" dirty="0" smtClean="0">
                <a:solidFill>
                  <a:srgbClr val="FFC000"/>
                </a:solidFill>
              </a:rPr>
              <a:t>complete </a:t>
            </a:r>
            <a:r>
              <a:rPr lang="en-US" sz="3600" dirty="0" smtClean="0">
                <a:solidFill>
                  <a:schemeClr val="bg1"/>
                </a:solidFill>
              </a:rPr>
              <a:t>= perfect</a:t>
            </a:r>
          </a:p>
          <a:p>
            <a:r>
              <a:rPr lang="en-US" sz="3600" dirty="0" smtClean="0">
                <a:solidFill>
                  <a:srgbClr val="FFC000"/>
                </a:solidFill>
              </a:rPr>
              <a:t>equipped </a:t>
            </a:r>
            <a:r>
              <a:rPr lang="en-US" sz="3600" dirty="0" smtClean="0">
                <a:solidFill>
                  <a:schemeClr val="bg1"/>
                </a:solidFill>
              </a:rPr>
              <a:t>= fully equipped, ready, well prepared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514600"/>
            <a:ext cx="9144000" cy="646331"/>
          </a:xfrm>
          <a:prstGeom prst="rect">
            <a:avLst/>
          </a:prstGeom>
          <a:noFill/>
        </p:spPr>
        <p:txBody>
          <a:bodyPr wrap="square" rtlCol="0">
            <a:spAutoFit/>
          </a:bodyPr>
          <a:lstStyle/>
          <a:p>
            <a:pPr algn="ctr"/>
            <a:r>
              <a:rPr lang="en-US" sz="3600" dirty="0" smtClean="0">
                <a:solidFill>
                  <a:srgbClr val="FFFF00"/>
                </a:solidFill>
              </a:rPr>
              <a:t>2 Timothy Chapter 3</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Key Takeaway</a:t>
            </a:r>
            <a:endParaRPr lang="en-US" sz="3600" dirty="0">
              <a:solidFill>
                <a:srgbClr val="FFFF00"/>
              </a:solidFill>
            </a:endParaRPr>
          </a:p>
        </p:txBody>
      </p:sp>
      <p:sp>
        <p:nvSpPr>
          <p:cNvPr id="3" name="TextBox 2"/>
          <p:cNvSpPr txBox="1"/>
          <p:nvPr/>
        </p:nvSpPr>
        <p:spPr>
          <a:xfrm>
            <a:off x="0" y="2514600"/>
            <a:ext cx="9144000" cy="3539430"/>
          </a:xfrm>
          <a:prstGeom prst="rect">
            <a:avLst/>
          </a:prstGeom>
          <a:noFill/>
        </p:spPr>
        <p:txBody>
          <a:bodyPr wrap="square" rtlCol="0">
            <a:spAutoFit/>
          </a:bodyPr>
          <a:lstStyle/>
          <a:p>
            <a:r>
              <a:rPr lang="en-US" sz="3200" i="1" dirty="0" smtClean="0">
                <a:solidFill>
                  <a:schemeClr val="bg1"/>
                </a:solidFill>
              </a:rPr>
              <a:t>2 Timothy 3</a:t>
            </a:r>
          </a:p>
          <a:p>
            <a:r>
              <a:rPr lang="en-US" sz="3200" i="1" dirty="0" smtClean="0">
                <a:solidFill>
                  <a:schemeClr val="bg1"/>
                </a:solidFill>
              </a:rPr>
              <a:t>14 But you must </a:t>
            </a:r>
            <a:r>
              <a:rPr lang="en-US" sz="3200" i="1" dirty="0" smtClean="0">
                <a:solidFill>
                  <a:srgbClr val="FFFF00"/>
                </a:solidFill>
              </a:rPr>
              <a:t>continue in the things which you have learned</a:t>
            </a:r>
            <a:r>
              <a:rPr lang="en-US" sz="3200" i="1" dirty="0" smtClean="0">
                <a:solidFill>
                  <a:schemeClr val="bg1"/>
                </a:solidFill>
              </a:rPr>
              <a:t> and been assured of, knowing from whom you have learned them, </a:t>
            </a:r>
          </a:p>
          <a:p>
            <a:r>
              <a:rPr lang="en-US" sz="3200" i="1" dirty="0" smtClean="0">
                <a:solidFill>
                  <a:schemeClr val="bg1"/>
                </a:solidFill>
              </a:rPr>
              <a:t>15 and that from childhood you have known the Holy Scriptures, which are able to make you wise for salvation through faith which is in Christ Jesus.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Prophecy about the End Times (</a:t>
            </a:r>
            <a:r>
              <a:rPr lang="en-US" sz="3600" dirty="0" err="1" smtClean="0">
                <a:solidFill>
                  <a:srgbClr val="FFFF00"/>
                </a:solidFill>
              </a:rPr>
              <a:t>vs</a:t>
            </a:r>
            <a:r>
              <a:rPr lang="en-US" sz="3600" dirty="0" smtClean="0">
                <a:solidFill>
                  <a:srgbClr val="FFFF00"/>
                </a:solidFill>
              </a:rPr>
              <a:t> 1-5)</a:t>
            </a:r>
            <a:endParaRPr lang="en-US" sz="3600" dirty="0">
              <a:solidFill>
                <a:srgbClr val="FFFF00"/>
              </a:solidFill>
            </a:endParaRPr>
          </a:p>
        </p:txBody>
      </p:sp>
      <p:sp>
        <p:nvSpPr>
          <p:cNvPr id="3" name="TextBox 2"/>
          <p:cNvSpPr txBox="1"/>
          <p:nvPr/>
        </p:nvSpPr>
        <p:spPr>
          <a:xfrm>
            <a:off x="0" y="2209800"/>
            <a:ext cx="9144000" cy="1569660"/>
          </a:xfrm>
          <a:prstGeom prst="rect">
            <a:avLst/>
          </a:prstGeom>
          <a:noFill/>
        </p:spPr>
        <p:txBody>
          <a:bodyPr wrap="square" rtlCol="0">
            <a:spAutoFit/>
          </a:bodyPr>
          <a:lstStyle/>
          <a:p>
            <a:r>
              <a:rPr lang="en-US" sz="3200" i="1" dirty="0" smtClean="0">
                <a:solidFill>
                  <a:schemeClr val="bg1"/>
                </a:solidFill>
              </a:rPr>
              <a:t>2 Timothy 3:5  </a:t>
            </a:r>
          </a:p>
          <a:p>
            <a:r>
              <a:rPr lang="en-US" sz="3200" i="1" dirty="0" smtClean="0">
                <a:solidFill>
                  <a:schemeClr val="bg1"/>
                </a:solidFill>
              </a:rPr>
              <a:t>having a form of godliness but denying its power. And from such people turn away!</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Sneaky Men, Gullible Women </a:t>
            </a:r>
            <a:r>
              <a:rPr lang="en-US" sz="3600" dirty="0" smtClean="0">
                <a:solidFill>
                  <a:srgbClr val="FFFF00"/>
                </a:solidFill>
              </a:rPr>
              <a:t>(</a:t>
            </a:r>
            <a:r>
              <a:rPr lang="en-US" sz="3600" dirty="0" err="1" smtClean="0">
                <a:solidFill>
                  <a:srgbClr val="FFFF00"/>
                </a:solidFill>
              </a:rPr>
              <a:t>vs</a:t>
            </a:r>
            <a:r>
              <a:rPr lang="en-US" sz="3600" dirty="0" smtClean="0">
                <a:solidFill>
                  <a:srgbClr val="FFFF00"/>
                </a:solidFill>
              </a:rPr>
              <a:t> </a:t>
            </a:r>
            <a:r>
              <a:rPr lang="en-US" sz="3600" dirty="0" smtClean="0">
                <a:solidFill>
                  <a:srgbClr val="FFFF00"/>
                </a:solidFill>
              </a:rPr>
              <a:t>6-7)</a:t>
            </a:r>
            <a:endParaRPr lang="en-US" sz="3600" dirty="0">
              <a:solidFill>
                <a:srgbClr val="FFFF00"/>
              </a:solidFill>
            </a:endParaRPr>
          </a:p>
        </p:txBody>
      </p:sp>
      <p:sp>
        <p:nvSpPr>
          <p:cNvPr id="3" name="TextBox 2"/>
          <p:cNvSpPr txBox="1"/>
          <p:nvPr/>
        </p:nvSpPr>
        <p:spPr>
          <a:xfrm>
            <a:off x="0" y="2286000"/>
            <a:ext cx="9144000" cy="2308324"/>
          </a:xfrm>
          <a:prstGeom prst="rect">
            <a:avLst/>
          </a:prstGeom>
          <a:noFill/>
        </p:spPr>
        <p:txBody>
          <a:bodyPr wrap="square" rtlCol="0">
            <a:spAutoFit/>
          </a:bodyPr>
          <a:lstStyle/>
          <a:p>
            <a:pPr algn="ctr"/>
            <a:r>
              <a:rPr lang="en-US" sz="3600" dirty="0" smtClean="0">
                <a:solidFill>
                  <a:schemeClr val="bg1"/>
                </a:solidFill>
              </a:rPr>
              <a:t>they just like to talk, </a:t>
            </a:r>
            <a:endParaRPr lang="en-US" sz="3600" dirty="0" smtClean="0">
              <a:solidFill>
                <a:schemeClr val="bg1"/>
              </a:solidFill>
            </a:endParaRPr>
          </a:p>
          <a:p>
            <a:pPr algn="ctr"/>
            <a:r>
              <a:rPr lang="en-US" sz="3600" dirty="0" smtClean="0">
                <a:solidFill>
                  <a:schemeClr val="bg1"/>
                </a:solidFill>
              </a:rPr>
              <a:t>listen </a:t>
            </a:r>
            <a:r>
              <a:rPr lang="en-US" sz="3600" dirty="0" smtClean="0">
                <a:solidFill>
                  <a:schemeClr val="bg1"/>
                </a:solidFill>
              </a:rPr>
              <a:t>and discuss "new truth</a:t>
            </a:r>
            <a:r>
              <a:rPr lang="en-US" sz="3600" dirty="0" smtClean="0">
                <a:solidFill>
                  <a:schemeClr val="bg1"/>
                </a:solidFill>
              </a:rPr>
              <a:t>"...</a:t>
            </a:r>
          </a:p>
          <a:p>
            <a:pPr algn="ctr"/>
            <a:r>
              <a:rPr lang="en-US" sz="3600" dirty="0" smtClean="0">
                <a:solidFill>
                  <a:schemeClr val="bg1"/>
                </a:solidFill>
              </a:rPr>
              <a:t>but </a:t>
            </a:r>
            <a:r>
              <a:rPr lang="en-US" sz="3600" dirty="0" smtClean="0">
                <a:solidFill>
                  <a:schemeClr val="bg1"/>
                </a:solidFill>
              </a:rPr>
              <a:t>they will never accept, </a:t>
            </a:r>
            <a:endParaRPr lang="en-US" sz="3600" dirty="0" smtClean="0">
              <a:solidFill>
                <a:schemeClr val="bg1"/>
              </a:solidFill>
            </a:endParaRPr>
          </a:p>
          <a:p>
            <a:pPr algn="ctr"/>
            <a:r>
              <a:rPr lang="en-US" sz="3600" dirty="0" smtClean="0">
                <a:solidFill>
                  <a:schemeClr val="bg1"/>
                </a:solidFill>
              </a:rPr>
              <a:t>embrace </a:t>
            </a:r>
            <a:r>
              <a:rPr lang="en-US" sz="3600" dirty="0" smtClean="0">
                <a:solidFill>
                  <a:schemeClr val="bg1"/>
                </a:solidFill>
              </a:rPr>
              <a:t>and live by the truth</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Men of corrupt minds (</a:t>
            </a:r>
            <a:r>
              <a:rPr lang="en-US" sz="3600" dirty="0" err="1" smtClean="0">
                <a:solidFill>
                  <a:srgbClr val="FFFF00"/>
                </a:solidFill>
              </a:rPr>
              <a:t>vs</a:t>
            </a:r>
            <a:r>
              <a:rPr lang="en-US" sz="3600" dirty="0" smtClean="0">
                <a:solidFill>
                  <a:srgbClr val="FFFF00"/>
                </a:solidFill>
              </a:rPr>
              <a:t> 8-9)</a:t>
            </a:r>
            <a:endParaRPr lang="en-US" sz="3600" dirty="0">
              <a:solidFill>
                <a:srgbClr val="FFFF00"/>
              </a:solidFill>
            </a:endParaRPr>
          </a:p>
        </p:txBody>
      </p:sp>
      <p:sp>
        <p:nvSpPr>
          <p:cNvPr id="3" name="TextBox 2"/>
          <p:cNvSpPr txBox="1"/>
          <p:nvPr/>
        </p:nvSpPr>
        <p:spPr>
          <a:xfrm>
            <a:off x="0" y="2286000"/>
            <a:ext cx="9144000" cy="4031873"/>
          </a:xfrm>
          <a:prstGeom prst="rect">
            <a:avLst/>
          </a:prstGeom>
          <a:noFill/>
        </p:spPr>
        <p:txBody>
          <a:bodyPr wrap="square" rtlCol="0">
            <a:spAutoFit/>
          </a:bodyPr>
          <a:lstStyle/>
          <a:p>
            <a:r>
              <a:rPr lang="en-US" sz="3200" i="1" dirty="0" smtClean="0">
                <a:solidFill>
                  <a:schemeClr val="bg1"/>
                </a:solidFill>
              </a:rPr>
              <a:t>Exodus 7:7-13</a:t>
            </a:r>
          </a:p>
          <a:p>
            <a:r>
              <a:rPr lang="en-US" sz="3200" i="1" dirty="0" smtClean="0">
                <a:solidFill>
                  <a:schemeClr val="bg1"/>
                </a:solidFill>
              </a:rPr>
              <a:t>7 And Moses was eighty years old and Aaron eighty-three years old when they spoke to Pharaoh. </a:t>
            </a:r>
          </a:p>
          <a:p>
            <a:r>
              <a:rPr lang="en-US" sz="3200" i="1" dirty="0" smtClean="0">
                <a:solidFill>
                  <a:schemeClr val="bg1"/>
                </a:solidFill>
              </a:rPr>
              <a:t>8 Then the LORD spoke to Moses and Aaron, saying, </a:t>
            </a:r>
          </a:p>
          <a:p>
            <a:r>
              <a:rPr lang="en-US" sz="3200" i="1" dirty="0" smtClean="0">
                <a:solidFill>
                  <a:schemeClr val="bg1"/>
                </a:solidFill>
              </a:rPr>
              <a:t>9 "When Pharaoh speaks to you, saying, 'Show a miracle for yourselves,' then you shall say to Aaron, 'Take your rod and cast it before Pharaoh, and let it become a serpent.' </a:t>
            </a:r>
            <a:r>
              <a:rPr lang="en-US" sz="3200" i="1" dirty="0" smtClean="0">
                <a:solidFill>
                  <a:schemeClr val="bg1"/>
                </a:solidFill>
              </a:rPr>
              <a:t>"</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Men of corrupt minds (</a:t>
            </a:r>
            <a:r>
              <a:rPr lang="en-US" sz="3600" dirty="0" err="1" smtClean="0">
                <a:solidFill>
                  <a:srgbClr val="FFFF00"/>
                </a:solidFill>
              </a:rPr>
              <a:t>vs</a:t>
            </a:r>
            <a:r>
              <a:rPr lang="en-US" sz="3600" dirty="0" smtClean="0">
                <a:solidFill>
                  <a:srgbClr val="FFFF00"/>
                </a:solidFill>
              </a:rPr>
              <a:t> 8-9)</a:t>
            </a:r>
            <a:endParaRPr lang="en-US" sz="3600" dirty="0">
              <a:solidFill>
                <a:srgbClr val="FFFF00"/>
              </a:solidFill>
            </a:endParaRPr>
          </a:p>
        </p:txBody>
      </p:sp>
      <p:sp>
        <p:nvSpPr>
          <p:cNvPr id="3" name="TextBox 2"/>
          <p:cNvSpPr txBox="1"/>
          <p:nvPr/>
        </p:nvSpPr>
        <p:spPr>
          <a:xfrm>
            <a:off x="0" y="2286000"/>
            <a:ext cx="9144000" cy="4031873"/>
          </a:xfrm>
          <a:prstGeom prst="rect">
            <a:avLst/>
          </a:prstGeom>
          <a:noFill/>
        </p:spPr>
        <p:txBody>
          <a:bodyPr wrap="square" rtlCol="0">
            <a:spAutoFit/>
          </a:bodyPr>
          <a:lstStyle/>
          <a:p>
            <a:r>
              <a:rPr lang="en-US" sz="3200" i="1" dirty="0" smtClean="0">
                <a:solidFill>
                  <a:schemeClr val="bg1"/>
                </a:solidFill>
              </a:rPr>
              <a:t>Exodus 7:7-13</a:t>
            </a:r>
          </a:p>
          <a:p>
            <a:r>
              <a:rPr lang="en-US" sz="3200" i="1" dirty="0" smtClean="0">
                <a:solidFill>
                  <a:schemeClr val="bg1"/>
                </a:solidFill>
              </a:rPr>
              <a:t>10 </a:t>
            </a:r>
            <a:r>
              <a:rPr lang="en-US" sz="3200" i="1" dirty="0" smtClean="0">
                <a:solidFill>
                  <a:schemeClr val="bg1"/>
                </a:solidFill>
              </a:rPr>
              <a:t>So Moses and Aaron went in to Pharaoh, and they did so, just as the LORD commanded. And Aaron cast down his rod before Pharaoh and before his servants, and it became a serpent. </a:t>
            </a:r>
          </a:p>
          <a:p>
            <a:r>
              <a:rPr lang="en-US" sz="3200" i="1" dirty="0" smtClean="0">
                <a:solidFill>
                  <a:schemeClr val="bg1"/>
                </a:solidFill>
              </a:rPr>
              <a:t>11 But Pharaoh also called the wise men and the sorcerers; so the magicians of Egypt, they also did in like manner with their enchantments. </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Men of corrupt minds (</a:t>
            </a:r>
            <a:r>
              <a:rPr lang="en-US" sz="3600" dirty="0" err="1" smtClean="0">
                <a:solidFill>
                  <a:srgbClr val="FFFF00"/>
                </a:solidFill>
              </a:rPr>
              <a:t>vs</a:t>
            </a:r>
            <a:r>
              <a:rPr lang="en-US" sz="3600" dirty="0" smtClean="0">
                <a:solidFill>
                  <a:srgbClr val="FFFF00"/>
                </a:solidFill>
              </a:rPr>
              <a:t> 8-9)</a:t>
            </a:r>
            <a:endParaRPr lang="en-US" sz="3600" dirty="0">
              <a:solidFill>
                <a:srgbClr val="FFFF00"/>
              </a:solidFill>
            </a:endParaRPr>
          </a:p>
        </p:txBody>
      </p:sp>
      <p:sp>
        <p:nvSpPr>
          <p:cNvPr id="3" name="TextBox 2"/>
          <p:cNvSpPr txBox="1"/>
          <p:nvPr/>
        </p:nvSpPr>
        <p:spPr>
          <a:xfrm>
            <a:off x="0" y="2286000"/>
            <a:ext cx="9144000" cy="3046988"/>
          </a:xfrm>
          <a:prstGeom prst="rect">
            <a:avLst/>
          </a:prstGeom>
          <a:noFill/>
        </p:spPr>
        <p:txBody>
          <a:bodyPr wrap="square" rtlCol="0">
            <a:spAutoFit/>
          </a:bodyPr>
          <a:lstStyle/>
          <a:p>
            <a:r>
              <a:rPr lang="en-US" sz="3200" i="1" dirty="0" smtClean="0">
                <a:solidFill>
                  <a:schemeClr val="bg1"/>
                </a:solidFill>
              </a:rPr>
              <a:t>Exodus 7:7-13</a:t>
            </a:r>
          </a:p>
          <a:p>
            <a:r>
              <a:rPr lang="en-US" sz="3200" i="1" dirty="0" smtClean="0">
                <a:solidFill>
                  <a:schemeClr val="bg1"/>
                </a:solidFill>
              </a:rPr>
              <a:t>12 </a:t>
            </a:r>
            <a:r>
              <a:rPr lang="en-US" sz="3200" i="1" dirty="0" smtClean="0">
                <a:solidFill>
                  <a:schemeClr val="bg1"/>
                </a:solidFill>
              </a:rPr>
              <a:t>For every man threw down his rod, and they became serpents. But Aaron's rod swallowed up their rods. </a:t>
            </a:r>
          </a:p>
          <a:p>
            <a:r>
              <a:rPr lang="en-US" sz="3200" i="1" dirty="0" smtClean="0">
                <a:solidFill>
                  <a:schemeClr val="bg1"/>
                </a:solidFill>
              </a:rPr>
              <a:t>13 And Pharaoh's heart grew hard, and he did not heed them, as the LORD had said.</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Men of corrupt minds (</a:t>
            </a:r>
            <a:r>
              <a:rPr lang="en-US" sz="3600" dirty="0" err="1" smtClean="0">
                <a:solidFill>
                  <a:srgbClr val="FFFF00"/>
                </a:solidFill>
              </a:rPr>
              <a:t>vs</a:t>
            </a:r>
            <a:r>
              <a:rPr lang="en-US" sz="3600" dirty="0" smtClean="0">
                <a:solidFill>
                  <a:srgbClr val="FFFF00"/>
                </a:solidFill>
              </a:rPr>
              <a:t> 8-9)</a:t>
            </a:r>
            <a:endParaRPr lang="en-US" sz="3600" dirty="0">
              <a:solidFill>
                <a:srgbClr val="FFFF00"/>
              </a:solidFill>
            </a:endParaRPr>
          </a:p>
        </p:txBody>
      </p:sp>
      <p:sp>
        <p:nvSpPr>
          <p:cNvPr id="3" name="TextBox 2"/>
          <p:cNvSpPr txBox="1"/>
          <p:nvPr/>
        </p:nvSpPr>
        <p:spPr>
          <a:xfrm>
            <a:off x="0" y="2286000"/>
            <a:ext cx="9144000" cy="2862322"/>
          </a:xfrm>
          <a:prstGeom prst="rect">
            <a:avLst/>
          </a:prstGeom>
          <a:noFill/>
        </p:spPr>
        <p:txBody>
          <a:bodyPr wrap="square" rtlCol="0">
            <a:spAutoFit/>
          </a:bodyPr>
          <a:lstStyle/>
          <a:p>
            <a:r>
              <a:rPr lang="en-US" sz="3600" dirty="0" smtClean="0">
                <a:solidFill>
                  <a:schemeClr val="bg1"/>
                </a:solidFill>
              </a:rPr>
              <a:t>Paul goes on to say that such men:</a:t>
            </a:r>
          </a:p>
          <a:p>
            <a:pPr>
              <a:buFont typeface="Wingdings" pitchFamily="2" charset="2"/>
              <a:buChar char="Ø"/>
            </a:pPr>
            <a:r>
              <a:rPr lang="en-US" sz="3600" i="1" dirty="0" smtClean="0">
                <a:solidFill>
                  <a:srgbClr val="FFC000"/>
                </a:solidFill>
              </a:rPr>
              <a:t>They resist the truth</a:t>
            </a:r>
            <a:r>
              <a:rPr lang="en-US" sz="3600" dirty="0" smtClean="0">
                <a:solidFill>
                  <a:schemeClr val="bg1"/>
                </a:solidFill>
              </a:rPr>
              <a:t> - oppose the truth, fight the truth</a:t>
            </a:r>
          </a:p>
          <a:p>
            <a:pPr>
              <a:buFont typeface="Wingdings" pitchFamily="2" charset="2"/>
              <a:buChar char="Ø"/>
            </a:pPr>
            <a:r>
              <a:rPr lang="en-US" sz="3600" i="1" dirty="0" smtClean="0">
                <a:solidFill>
                  <a:srgbClr val="FFC000"/>
                </a:solidFill>
              </a:rPr>
              <a:t>They are men of corrupt minds</a:t>
            </a:r>
            <a:r>
              <a:rPr lang="en-US" sz="3600" dirty="0" smtClean="0">
                <a:solidFill>
                  <a:schemeClr val="bg1"/>
                </a:solidFill>
              </a:rPr>
              <a:t> - evil, sick minds, twisted in their </a:t>
            </a:r>
            <a:r>
              <a:rPr lang="en-US" sz="3600" dirty="0" smtClean="0">
                <a:solidFill>
                  <a:schemeClr val="bg1"/>
                </a:solidFill>
              </a:rPr>
              <a:t>thinking</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71600"/>
            <a:ext cx="9144000" cy="646331"/>
          </a:xfrm>
          <a:prstGeom prst="rect">
            <a:avLst/>
          </a:prstGeom>
          <a:noFill/>
        </p:spPr>
        <p:txBody>
          <a:bodyPr wrap="square" rtlCol="0">
            <a:spAutoFit/>
          </a:bodyPr>
          <a:lstStyle/>
          <a:p>
            <a:pPr algn="ctr"/>
            <a:r>
              <a:rPr lang="en-US" sz="3600" dirty="0" smtClean="0">
                <a:solidFill>
                  <a:srgbClr val="FFFF00"/>
                </a:solidFill>
              </a:rPr>
              <a:t>Men of corrupt minds (</a:t>
            </a:r>
            <a:r>
              <a:rPr lang="en-US" sz="3600" dirty="0" err="1" smtClean="0">
                <a:solidFill>
                  <a:srgbClr val="FFFF00"/>
                </a:solidFill>
              </a:rPr>
              <a:t>vs</a:t>
            </a:r>
            <a:r>
              <a:rPr lang="en-US" sz="3600" dirty="0" smtClean="0">
                <a:solidFill>
                  <a:srgbClr val="FFFF00"/>
                </a:solidFill>
              </a:rPr>
              <a:t> 8-9)</a:t>
            </a:r>
            <a:endParaRPr lang="en-US" sz="3600" dirty="0">
              <a:solidFill>
                <a:srgbClr val="FFFF00"/>
              </a:solidFill>
            </a:endParaRPr>
          </a:p>
        </p:txBody>
      </p:sp>
      <p:sp>
        <p:nvSpPr>
          <p:cNvPr id="3" name="TextBox 2"/>
          <p:cNvSpPr txBox="1"/>
          <p:nvPr/>
        </p:nvSpPr>
        <p:spPr>
          <a:xfrm>
            <a:off x="0" y="2286000"/>
            <a:ext cx="9144000" cy="3416320"/>
          </a:xfrm>
          <a:prstGeom prst="rect">
            <a:avLst/>
          </a:prstGeom>
          <a:noFill/>
        </p:spPr>
        <p:txBody>
          <a:bodyPr wrap="square" rtlCol="0">
            <a:spAutoFit/>
          </a:bodyPr>
          <a:lstStyle/>
          <a:p>
            <a:r>
              <a:rPr lang="en-US" sz="3600" dirty="0" smtClean="0">
                <a:solidFill>
                  <a:schemeClr val="bg1"/>
                </a:solidFill>
              </a:rPr>
              <a:t>Paul goes on to say that such men:</a:t>
            </a:r>
          </a:p>
          <a:p>
            <a:pPr>
              <a:buFont typeface="Wingdings" pitchFamily="2" charset="2"/>
              <a:buChar char="Ø"/>
            </a:pPr>
            <a:r>
              <a:rPr lang="en-US" sz="3600" i="1" dirty="0" smtClean="0">
                <a:solidFill>
                  <a:srgbClr val="FFC000"/>
                </a:solidFill>
              </a:rPr>
              <a:t>Disapproved </a:t>
            </a:r>
            <a:r>
              <a:rPr lang="en-US" sz="3600" i="1" dirty="0" smtClean="0">
                <a:solidFill>
                  <a:srgbClr val="FFC000"/>
                </a:solidFill>
              </a:rPr>
              <a:t>concerning the faith</a:t>
            </a:r>
            <a:r>
              <a:rPr lang="en-US" sz="3600" dirty="0" smtClean="0">
                <a:solidFill>
                  <a:schemeClr val="bg1"/>
                </a:solidFill>
              </a:rPr>
              <a:t> - their faith is not real, it is false, worthless, counterfeit</a:t>
            </a:r>
          </a:p>
          <a:p>
            <a:pPr>
              <a:buFont typeface="Wingdings" pitchFamily="2" charset="2"/>
              <a:buChar char="Ø"/>
            </a:pPr>
            <a:r>
              <a:rPr lang="en-US" sz="3600" i="1" dirty="0" smtClean="0">
                <a:solidFill>
                  <a:srgbClr val="FFC000"/>
                </a:solidFill>
              </a:rPr>
              <a:t>They will progress no further</a:t>
            </a:r>
            <a:r>
              <a:rPr lang="en-US" sz="3600" dirty="0" smtClean="0">
                <a:solidFill>
                  <a:schemeClr val="bg1"/>
                </a:solidFill>
              </a:rPr>
              <a:t> - they won't get too far with what they do</a:t>
            </a:r>
          </a:p>
          <a:p>
            <a:pPr>
              <a:buFont typeface="Wingdings" pitchFamily="2" charset="2"/>
              <a:buChar char="Ø"/>
            </a:pPr>
            <a:r>
              <a:rPr lang="en-US" sz="3600" i="1" dirty="0" smtClean="0">
                <a:solidFill>
                  <a:srgbClr val="FFC000"/>
                </a:solidFill>
              </a:rPr>
              <a:t>Their foolishness will be exposed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763</Words>
  <Application>Microsoft Office PowerPoint</Application>
  <PresentationFormat>On-screen Show (4:3)</PresentationFormat>
  <Paragraphs>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31</cp:revision>
  <dcterms:created xsi:type="dcterms:W3CDTF">2006-08-16T00:00:00Z</dcterms:created>
  <dcterms:modified xsi:type="dcterms:W3CDTF">2017-05-20T07:38:27Z</dcterms:modified>
</cp:coreProperties>
</file>