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5-07-2Timothy-Chapter1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5-07-2Timothy-Chapter1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1:9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If you are saved, you are also called.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 smtClean="0">
                <a:solidFill>
                  <a:schemeClr val="bg1"/>
                </a:solidFill>
              </a:rPr>
              <a:t>is a 'holy calling' or a call to holiness, a morally pure life in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1:9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CALL, PURPOSE, GRACE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</a:t>
            </a:r>
            <a:r>
              <a:rPr lang="en-US" sz="3600" dirty="0" smtClean="0">
                <a:solidFill>
                  <a:schemeClr val="bg1"/>
                </a:solidFill>
              </a:rPr>
              <a:t>calls us to His </a:t>
            </a:r>
            <a:r>
              <a:rPr lang="en-US" sz="3600" dirty="0" smtClean="0">
                <a:solidFill>
                  <a:schemeClr val="bg1"/>
                </a:solidFill>
              </a:rPr>
              <a:t>purpose by His grace.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 </a:t>
            </a:r>
            <a:r>
              <a:rPr lang="en-US" sz="3600" dirty="0" smtClean="0">
                <a:solidFill>
                  <a:schemeClr val="bg1"/>
                </a:solidFill>
              </a:rPr>
              <a:t>gives us the grace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walk in the call and purpose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 </a:t>
            </a:r>
            <a:r>
              <a:rPr lang="en-US" sz="3600" dirty="0" smtClean="0">
                <a:solidFill>
                  <a:schemeClr val="bg1"/>
                </a:solidFill>
              </a:rPr>
              <a:t>has called us to.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1:10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 has abolished (completely and definitely caused to cease) death and instead has given us life ('</a:t>
            </a:r>
            <a:r>
              <a:rPr lang="en-US" sz="3600" dirty="0" err="1" smtClean="0">
                <a:solidFill>
                  <a:schemeClr val="bg1"/>
                </a:solidFill>
              </a:rPr>
              <a:t>zoe</a:t>
            </a:r>
            <a:r>
              <a:rPr lang="en-US" sz="3600" dirty="0" smtClean="0">
                <a:solidFill>
                  <a:schemeClr val="bg1"/>
                </a:solidFill>
              </a:rPr>
              <a:t>') and immortality (incorruption, unending existence) through the Gospel.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1:11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Paul states his calling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“…I </a:t>
            </a:r>
            <a:r>
              <a:rPr lang="en-US" sz="3600" dirty="0" smtClean="0">
                <a:solidFill>
                  <a:schemeClr val="bg1"/>
                </a:solidFill>
              </a:rPr>
              <a:t>know whom I have believed..."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"...</a:t>
            </a:r>
            <a:r>
              <a:rPr lang="en-US" sz="3600" dirty="0" smtClean="0">
                <a:solidFill>
                  <a:schemeClr val="bg1"/>
                </a:solidFill>
              </a:rPr>
              <a:t>I know He is able to keep what I have committed to Him...." (guard what I have deposited with Him)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Whom have you believed?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</a:t>
            </a:r>
            <a:r>
              <a:rPr lang="en-US" sz="3600" dirty="0" smtClean="0">
                <a:solidFill>
                  <a:schemeClr val="bg1"/>
                </a:solidFill>
              </a:rPr>
              <a:t>whose hands is your life,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present and </a:t>
            </a:r>
            <a:r>
              <a:rPr lang="en-US" sz="3600" dirty="0" smtClean="0">
                <a:solidFill>
                  <a:schemeClr val="bg1"/>
                </a:solidFill>
              </a:rPr>
              <a:t>eternity?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1:13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key to avoiding error and deception is to stay with "the pattern of sound words</a:t>
            </a:r>
            <a:r>
              <a:rPr lang="en-US" sz="3600" dirty="0" smtClean="0">
                <a:solidFill>
                  <a:schemeClr val="bg1"/>
                </a:solidFill>
              </a:rPr>
              <a:t>".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Keep it simple. Stay with walking in faith and love in Jesus Christ.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1:14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also need the power of the Holy Spirit to guard the Word within.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It is the anointing within (1 John 2:20,27) who will teach us what is right and wrong.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1:15-18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Onesiphorus</a:t>
            </a:r>
            <a:r>
              <a:rPr lang="en-US" sz="3600" dirty="0" smtClean="0">
                <a:solidFill>
                  <a:schemeClr val="bg1"/>
                </a:solidFill>
              </a:rPr>
              <a:t>…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2"/>
            <a:r>
              <a:rPr lang="en-US" sz="3600" dirty="0" smtClean="0">
                <a:solidFill>
                  <a:schemeClr val="bg1"/>
                </a:solidFill>
              </a:rPr>
              <a:t>He ministered to Paul at Ephesus</a:t>
            </a:r>
          </a:p>
          <a:p>
            <a:pPr lvl="2"/>
            <a:r>
              <a:rPr lang="en-US" sz="3600" dirty="0" smtClean="0">
                <a:solidFill>
                  <a:schemeClr val="bg1"/>
                </a:solidFill>
              </a:rPr>
              <a:t>He came to Rome, searched and found </a:t>
            </a:r>
            <a:r>
              <a:rPr lang="en-US" sz="3600" dirty="0" smtClean="0">
                <a:solidFill>
                  <a:schemeClr val="bg1"/>
                </a:solidFill>
              </a:rPr>
              <a:t>Paul in </a:t>
            </a:r>
            <a:r>
              <a:rPr lang="en-US" sz="3600" dirty="0" smtClean="0">
                <a:solidFill>
                  <a:schemeClr val="bg1"/>
                </a:solidFill>
              </a:rPr>
              <a:t>Rome</a:t>
            </a:r>
          </a:p>
          <a:p>
            <a:pPr lvl="2"/>
            <a:r>
              <a:rPr lang="en-US" sz="3600" dirty="0" smtClean="0">
                <a:solidFill>
                  <a:schemeClr val="bg1"/>
                </a:solidFill>
              </a:rPr>
              <a:t>He often </a:t>
            </a:r>
            <a:r>
              <a:rPr lang="en-US" sz="3600" dirty="0" smtClean="0">
                <a:solidFill>
                  <a:schemeClr val="bg1"/>
                </a:solidFill>
              </a:rPr>
              <a:t>refreshed Paul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2"/>
            <a:r>
              <a:rPr lang="en-US" sz="3600" dirty="0" smtClean="0">
                <a:solidFill>
                  <a:schemeClr val="bg1"/>
                </a:solidFill>
              </a:rPr>
              <a:t>He was not ashamed </a:t>
            </a:r>
            <a:r>
              <a:rPr lang="en-US" sz="3600" dirty="0" smtClean="0">
                <a:solidFill>
                  <a:schemeClr val="bg1"/>
                </a:solidFill>
              </a:rPr>
              <a:t>of Paul in chains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KEY TAKE AWAY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2 Timothy 1:8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Therefore </a:t>
            </a:r>
            <a:r>
              <a:rPr lang="en-US" sz="3200" i="1" dirty="0" smtClean="0">
                <a:solidFill>
                  <a:schemeClr val="bg1"/>
                </a:solidFill>
              </a:rPr>
              <a:t>do not be ashamed of the testimony of our Lord, nor of me His prisoner, but share with me in the sufferings for the gospel according to the power of God,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Do </a:t>
            </a:r>
            <a:r>
              <a:rPr lang="en-US" sz="3600" dirty="0" smtClean="0">
                <a:solidFill>
                  <a:schemeClr val="bg1"/>
                </a:solidFill>
              </a:rPr>
              <a:t>Not be Ashamed to Witness for Our Lord!</a:t>
            </a:r>
            <a:endParaRPr lang="en-US" sz="3600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: Introduction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Paul at Rome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imprisoned </a:t>
            </a:r>
            <a:r>
              <a:rPr lang="en-US" sz="3600" dirty="0" smtClean="0">
                <a:solidFill>
                  <a:schemeClr val="bg1"/>
                </a:solidFill>
              </a:rPr>
              <a:t>a second </a:t>
            </a:r>
            <a:r>
              <a:rPr lang="en-US" sz="3600" dirty="0" smtClean="0">
                <a:solidFill>
                  <a:schemeClr val="bg1"/>
                </a:solidFill>
              </a:rPr>
              <a:t>time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around </a:t>
            </a:r>
            <a:r>
              <a:rPr lang="en-US" sz="3600" dirty="0" smtClean="0">
                <a:solidFill>
                  <a:schemeClr val="bg1"/>
                </a:solidFill>
              </a:rPr>
              <a:t>A.D. 67 - A.D. 68.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2 </a:t>
            </a:r>
            <a:r>
              <a:rPr lang="en-US" sz="3600" dirty="0" smtClean="0">
                <a:solidFill>
                  <a:schemeClr val="bg1"/>
                </a:solidFill>
              </a:rPr>
              <a:t>Timothy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his </a:t>
            </a:r>
            <a:r>
              <a:rPr lang="en-US" sz="3600" dirty="0" smtClean="0">
                <a:solidFill>
                  <a:schemeClr val="bg1"/>
                </a:solidFill>
              </a:rPr>
              <a:t>final words to his son in the faith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7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1:1-2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the face of impending death, Paul locks in to the truth that we have been promised life ('</a:t>
            </a:r>
            <a:r>
              <a:rPr lang="en-US" sz="3600" dirty="0" err="1" smtClean="0">
                <a:solidFill>
                  <a:schemeClr val="bg1"/>
                </a:solidFill>
              </a:rPr>
              <a:t>zoe</a:t>
            </a:r>
            <a:r>
              <a:rPr lang="en-US" sz="3600" dirty="0" smtClean="0">
                <a:solidFill>
                  <a:schemeClr val="bg1"/>
                </a:solidFill>
              </a:rPr>
              <a:t>') in Jesus Christ.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Grace, mercy and peace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come </a:t>
            </a:r>
            <a:r>
              <a:rPr lang="en-US" sz="3600" dirty="0" smtClean="0">
                <a:solidFill>
                  <a:schemeClr val="bg1"/>
                </a:solidFill>
              </a:rPr>
              <a:t>to us from our God.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1:3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 serve God with a pure conscience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1:4-5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"the genuine faith" that is passed on as a heritage through the generations.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 smtClean="0">
                <a:solidFill>
                  <a:schemeClr val="bg1"/>
                </a:solidFill>
              </a:rPr>
              <a:t>is what God desires (Isaiah 59:21).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the classroom things are "taught". </a:t>
            </a:r>
            <a:r>
              <a:rPr lang="en-US" sz="3600" dirty="0" smtClean="0">
                <a:solidFill>
                  <a:schemeClr val="bg1"/>
                </a:solidFill>
              </a:rPr>
              <a:t>At </a:t>
            </a:r>
            <a:r>
              <a:rPr lang="en-US" sz="3600" dirty="0" smtClean="0">
                <a:solidFill>
                  <a:schemeClr val="bg1"/>
                </a:solidFill>
              </a:rPr>
              <a:t>home, more things are </a:t>
            </a:r>
            <a:r>
              <a:rPr lang="en-US" sz="3600" dirty="0" smtClean="0">
                <a:solidFill>
                  <a:srgbClr val="FFFF00"/>
                </a:solidFill>
              </a:rPr>
              <a:t>"caught" </a:t>
            </a:r>
            <a:r>
              <a:rPr lang="en-US" sz="3600" dirty="0" smtClean="0">
                <a:solidFill>
                  <a:schemeClr val="bg1"/>
                </a:solidFill>
              </a:rPr>
              <a:t>than "taught".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1:6-7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stir up = to kindle aflame, to fire up </a:t>
            </a:r>
            <a:r>
              <a:rPr lang="en-US" sz="3600" dirty="0" smtClean="0">
                <a:solidFill>
                  <a:schemeClr val="bg1"/>
                </a:solidFill>
              </a:rPr>
              <a:t>alive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Holy Spirit whom God has given us fills us with </a:t>
            </a:r>
            <a:r>
              <a:rPr lang="en-US" sz="3600" dirty="0" smtClean="0">
                <a:solidFill>
                  <a:srgbClr val="FFFF00"/>
                </a:solidFill>
              </a:rPr>
              <a:t>power</a:t>
            </a:r>
            <a:r>
              <a:rPr lang="en-US" sz="3600" dirty="0" smtClean="0">
                <a:solidFill>
                  <a:schemeClr val="bg1"/>
                </a:solidFill>
              </a:rPr>
              <a:t> ('</a:t>
            </a:r>
            <a:r>
              <a:rPr lang="en-US" sz="3600" dirty="0" err="1" smtClean="0">
                <a:solidFill>
                  <a:schemeClr val="bg1"/>
                </a:solidFill>
              </a:rPr>
              <a:t>dunamis</a:t>
            </a:r>
            <a:r>
              <a:rPr lang="en-US" sz="3600" dirty="0" smtClean="0">
                <a:solidFill>
                  <a:schemeClr val="bg1"/>
                </a:solidFill>
              </a:rPr>
              <a:t>'), </a:t>
            </a:r>
            <a:r>
              <a:rPr lang="en-US" sz="3600" dirty="0" smtClean="0">
                <a:solidFill>
                  <a:srgbClr val="FFFF00"/>
                </a:solidFill>
              </a:rPr>
              <a:t>love </a:t>
            </a:r>
            <a:r>
              <a:rPr lang="en-US" sz="3600" dirty="0" smtClean="0">
                <a:solidFill>
                  <a:schemeClr val="bg1"/>
                </a:solidFill>
              </a:rPr>
              <a:t>('agape') and a </a:t>
            </a:r>
            <a:r>
              <a:rPr lang="en-US" sz="3600" dirty="0" smtClean="0">
                <a:solidFill>
                  <a:srgbClr val="FFFF00"/>
                </a:solidFill>
              </a:rPr>
              <a:t>sound mind </a:t>
            </a:r>
            <a:r>
              <a:rPr lang="en-US" sz="3600" dirty="0" smtClean="0">
                <a:solidFill>
                  <a:schemeClr val="bg1"/>
                </a:solidFill>
              </a:rPr>
              <a:t>(self control, discipline, moderation, self-governing 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1:6-7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gifts of God must be exercised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</a:t>
            </a:r>
            <a:r>
              <a:rPr lang="en-US" sz="3600" dirty="0" smtClean="0">
                <a:solidFill>
                  <a:schemeClr val="bg1"/>
                </a:solidFill>
              </a:rPr>
              <a:t>the power of God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with </a:t>
            </a:r>
            <a:r>
              <a:rPr lang="en-US" sz="3600" dirty="0" smtClean="0">
                <a:solidFill>
                  <a:schemeClr val="bg1"/>
                </a:solidFill>
              </a:rPr>
              <a:t>the love of God and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</a:t>
            </a:r>
            <a:r>
              <a:rPr lang="en-US" sz="3600" dirty="0" smtClean="0">
                <a:solidFill>
                  <a:schemeClr val="bg1"/>
                </a:solidFill>
              </a:rPr>
              <a:t>a self-controlled manner.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2 Timothy 1:8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God's power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i="1" dirty="0" err="1" smtClean="0">
                <a:solidFill>
                  <a:schemeClr val="bg1"/>
                </a:solidFill>
              </a:rPr>
              <a:t>dunamis</a:t>
            </a:r>
            <a:r>
              <a:rPr lang="en-US" sz="3600" dirty="0" smtClean="0">
                <a:solidFill>
                  <a:schemeClr val="bg1"/>
                </a:solidFill>
              </a:rPr>
              <a:t>, miracle working power)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is </a:t>
            </a:r>
            <a:r>
              <a:rPr lang="en-US" sz="3600" dirty="0" smtClean="0">
                <a:solidFill>
                  <a:schemeClr val="bg1"/>
                </a:solidFill>
              </a:rPr>
              <a:t>what enables us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take on our part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</a:t>
            </a:r>
            <a:r>
              <a:rPr lang="en-US" sz="3600" dirty="0" smtClean="0">
                <a:solidFill>
                  <a:schemeClr val="bg1"/>
                </a:solidFill>
              </a:rPr>
              <a:t>the sufferings for the Gospel.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559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39</cp:revision>
  <dcterms:created xsi:type="dcterms:W3CDTF">2006-08-16T00:00:00Z</dcterms:created>
  <dcterms:modified xsi:type="dcterms:W3CDTF">2017-05-06T10:54:49Z</dcterms:modified>
</cp:coreProperties>
</file>