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7-03-19-1Timothy-Chapter-1-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7-03-19-1Timothy-Chapter-1-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79687"/>
            <a:ext cx="9144000" cy="3416320"/>
          </a:xfrm>
          <a:prstGeom prst="rect">
            <a:avLst/>
          </a:prstGeom>
          <a:noFill/>
        </p:spPr>
        <p:txBody>
          <a:bodyPr wrap="square" rtlCol="0">
            <a:spAutoFit/>
          </a:bodyPr>
          <a:lstStyle/>
          <a:p>
            <a:pPr algn="ctr"/>
            <a:r>
              <a:rPr lang="en-US" sz="3600" dirty="0" smtClean="0">
                <a:solidFill>
                  <a:schemeClr val="bg1"/>
                </a:solidFill>
              </a:rPr>
              <a:t>Timothy served alongside Paul for about </a:t>
            </a:r>
            <a:r>
              <a:rPr lang="en-US" sz="3600" dirty="0" smtClean="0">
                <a:solidFill>
                  <a:srgbClr val="FFC000"/>
                </a:solidFill>
              </a:rPr>
              <a:t>18 years</a:t>
            </a:r>
            <a:r>
              <a:rPr lang="en-US" sz="3600" dirty="0" smtClean="0">
                <a:solidFill>
                  <a:schemeClr val="bg1"/>
                </a:solidFill>
              </a:rPr>
              <a:t> (A.D. 49 to A.D. 67). </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Timothy at this point may have been </a:t>
            </a:r>
            <a:r>
              <a:rPr lang="en-US" sz="3600" dirty="0" smtClean="0">
                <a:solidFill>
                  <a:srgbClr val="FFC000"/>
                </a:solidFill>
              </a:rPr>
              <a:t>about 34 years old </a:t>
            </a:r>
            <a:r>
              <a:rPr lang="en-US" sz="3600" dirty="0" smtClean="0">
                <a:solidFill>
                  <a:schemeClr val="bg1"/>
                </a:solidFill>
              </a:rPr>
              <a:t>and was put in charge of the church in Ephesus.</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79687"/>
            <a:ext cx="9144000" cy="4031873"/>
          </a:xfrm>
          <a:prstGeom prst="rect">
            <a:avLst/>
          </a:prstGeom>
          <a:noFill/>
        </p:spPr>
        <p:txBody>
          <a:bodyPr wrap="square" rtlCol="0">
            <a:spAutoFit/>
          </a:bodyPr>
          <a:lstStyle/>
          <a:p>
            <a:r>
              <a:rPr lang="en-US" sz="3200" dirty="0" smtClean="0">
                <a:solidFill>
                  <a:srgbClr val="FFC000"/>
                </a:solidFill>
              </a:rPr>
              <a:t>1 Timothy </a:t>
            </a:r>
            <a:r>
              <a:rPr lang="en-US" sz="3200" dirty="0" smtClean="0">
                <a:solidFill>
                  <a:srgbClr val="FFC000"/>
                </a:solidFill>
              </a:rPr>
              <a:t>1:1 </a:t>
            </a:r>
          </a:p>
          <a:p>
            <a:r>
              <a:rPr lang="en-US" sz="3200" i="1" dirty="0" smtClean="0">
                <a:solidFill>
                  <a:schemeClr val="bg1"/>
                </a:solidFill>
              </a:rPr>
              <a:t>an </a:t>
            </a:r>
            <a:r>
              <a:rPr lang="en-US" sz="3200" i="1" dirty="0" smtClean="0">
                <a:solidFill>
                  <a:schemeClr val="bg1"/>
                </a:solidFill>
              </a:rPr>
              <a:t>apostle</a:t>
            </a:r>
          </a:p>
          <a:p>
            <a:r>
              <a:rPr lang="en-US" sz="3200" dirty="0" smtClean="0">
                <a:solidFill>
                  <a:schemeClr val="bg1"/>
                </a:solidFill>
              </a:rPr>
              <a:t>An apostle is a "sent one", and in terms of function is one who goes ahead as a pioneer to advance the Kingdom</a:t>
            </a:r>
          </a:p>
          <a:p>
            <a:endParaRPr lang="en-US" sz="3200" dirty="0" smtClean="0">
              <a:solidFill>
                <a:schemeClr val="bg1"/>
              </a:solidFill>
            </a:endParaRPr>
          </a:p>
          <a:p>
            <a:r>
              <a:rPr lang="en-US" sz="3200" i="1" dirty="0" smtClean="0">
                <a:solidFill>
                  <a:schemeClr val="bg1"/>
                </a:solidFill>
              </a:rPr>
              <a:t>by the commandment of God</a:t>
            </a:r>
          </a:p>
          <a:p>
            <a:r>
              <a:rPr lang="en-US" sz="3200" dirty="0" smtClean="0">
                <a:solidFill>
                  <a:schemeClr val="bg1"/>
                </a:solidFill>
              </a:rPr>
              <a:t>Your calling is a "command"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79687"/>
            <a:ext cx="9144000" cy="2554545"/>
          </a:xfrm>
          <a:prstGeom prst="rect">
            <a:avLst/>
          </a:prstGeom>
          <a:noFill/>
        </p:spPr>
        <p:txBody>
          <a:bodyPr wrap="square" rtlCol="0">
            <a:spAutoFit/>
          </a:bodyPr>
          <a:lstStyle/>
          <a:p>
            <a:r>
              <a:rPr lang="en-US" sz="3200" dirty="0" smtClean="0">
                <a:solidFill>
                  <a:srgbClr val="FFC000"/>
                </a:solidFill>
              </a:rPr>
              <a:t>1 Timothy </a:t>
            </a:r>
            <a:r>
              <a:rPr lang="en-US" sz="3200" dirty="0" smtClean="0">
                <a:solidFill>
                  <a:srgbClr val="FFC000"/>
                </a:solidFill>
              </a:rPr>
              <a:t>1:1-2</a:t>
            </a:r>
            <a:endParaRPr lang="en-US" sz="3200" dirty="0" smtClean="0">
              <a:solidFill>
                <a:srgbClr val="FFC000"/>
              </a:solidFill>
            </a:endParaRPr>
          </a:p>
          <a:p>
            <a:r>
              <a:rPr lang="en-US" sz="3200" i="1" dirty="0" smtClean="0">
                <a:solidFill>
                  <a:schemeClr val="bg1"/>
                </a:solidFill>
              </a:rPr>
              <a:t>God ...and the Lord Jesus Christ</a:t>
            </a:r>
          </a:p>
          <a:p>
            <a:endParaRPr lang="en-US" sz="3200" i="1" dirty="0" smtClean="0">
              <a:solidFill>
                <a:schemeClr val="bg1"/>
              </a:solidFill>
            </a:endParaRPr>
          </a:p>
          <a:p>
            <a:r>
              <a:rPr lang="en-US" sz="3200" i="1" dirty="0" smtClean="0">
                <a:solidFill>
                  <a:schemeClr val="bg1"/>
                </a:solidFill>
              </a:rPr>
              <a:t>God our Savior, our Father..Jesus Christ our hope, our Lord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79687"/>
            <a:ext cx="9144000" cy="3046988"/>
          </a:xfrm>
          <a:prstGeom prst="rect">
            <a:avLst/>
          </a:prstGeom>
          <a:noFill/>
        </p:spPr>
        <p:txBody>
          <a:bodyPr wrap="square" rtlCol="0">
            <a:spAutoFit/>
          </a:bodyPr>
          <a:lstStyle/>
          <a:p>
            <a:r>
              <a:rPr lang="en-US" sz="3200" dirty="0" smtClean="0">
                <a:solidFill>
                  <a:srgbClr val="FFC000"/>
                </a:solidFill>
              </a:rPr>
              <a:t>1 Timothy </a:t>
            </a:r>
            <a:r>
              <a:rPr lang="en-US" sz="3200" dirty="0" smtClean="0">
                <a:solidFill>
                  <a:srgbClr val="FFC000"/>
                </a:solidFill>
              </a:rPr>
              <a:t>1:3-4</a:t>
            </a:r>
            <a:endParaRPr lang="en-US" sz="3200" dirty="0" smtClean="0">
              <a:solidFill>
                <a:srgbClr val="FFC000"/>
              </a:solidFill>
            </a:endParaRPr>
          </a:p>
          <a:p>
            <a:endParaRPr lang="en-US" sz="3200" i="1" dirty="0" smtClean="0">
              <a:solidFill>
                <a:srgbClr val="FFC000"/>
              </a:solidFill>
            </a:endParaRPr>
          </a:p>
          <a:p>
            <a:r>
              <a:rPr lang="en-US" sz="3200" dirty="0" smtClean="0">
                <a:solidFill>
                  <a:schemeClr val="bg1"/>
                </a:solidFill>
              </a:rPr>
              <a:t>Protect believers from false teaching</a:t>
            </a:r>
          </a:p>
          <a:p>
            <a:endParaRPr lang="en-US" sz="3200" dirty="0" smtClean="0">
              <a:solidFill>
                <a:schemeClr val="bg1"/>
              </a:solidFill>
            </a:endParaRPr>
          </a:p>
          <a:p>
            <a:r>
              <a:rPr lang="en-US" sz="3200" dirty="0" smtClean="0">
                <a:solidFill>
                  <a:schemeClr val="bg1"/>
                </a:solidFill>
              </a:rPr>
              <a:t>Sound </a:t>
            </a:r>
            <a:r>
              <a:rPr lang="en-US" sz="3200" dirty="0" smtClean="0">
                <a:solidFill>
                  <a:schemeClr val="bg1"/>
                </a:solidFill>
              </a:rPr>
              <a:t>teaching will bring "godly edification" in faith - the building up of the faith of the believers.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79687"/>
            <a:ext cx="9144000" cy="5016758"/>
          </a:xfrm>
          <a:prstGeom prst="rect">
            <a:avLst/>
          </a:prstGeom>
          <a:noFill/>
        </p:spPr>
        <p:txBody>
          <a:bodyPr wrap="square" rtlCol="0">
            <a:spAutoFit/>
          </a:bodyPr>
          <a:lstStyle/>
          <a:p>
            <a:r>
              <a:rPr lang="en-US" sz="3200" i="1" dirty="0" smtClean="0">
                <a:solidFill>
                  <a:schemeClr val="bg1"/>
                </a:solidFill>
              </a:rPr>
              <a:t>Acts </a:t>
            </a:r>
            <a:r>
              <a:rPr lang="en-US" sz="3200" i="1" dirty="0" smtClean="0">
                <a:solidFill>
                  <a:schemeClr val="bg1"/>
                </a:solidFill>
              </a:rPr>
              <a:t>20:28-32</a:t>
            </a:r>
          </a:p>
          <a:p>
            <a:r>
              <a:rPr lang="en-US" sz="3200" i="1" dirty="0" smtClean="0">
                <a:solidFill>
                  <a:schemeClr val="bg1"/>
                </a:solidFill>
              </a:rPr>
              <a:t>28 Therefore take heed to yourselves and to all the flock, among which the Holy Spirit has made you overseers, to shepherd the church of God which He purchased with His own blood. </a:t>
            </a:r>
          </a:p>
          <a:p>
            <a:r>
              <a:rPr lang="en-US" sz="3200" i="1" dirty="0" smtClean="0">
                <a:solidFill>
                  <a:schemeClr val="bg1"/>
                </a:solidFill>
              </a:rPr>
              <a:t>29 For I know this, that after my departure savage wolves will come in among you, not sparing the flock. </a:t>
            </a:r>
          </a:p>
          <a:p>
            <a:r>
              <a:rPr lang="en-US" sz="3200" i="1" dirty="0" smtClean="0">
                <a:solidFill>
                  <a:schemeClr val="bg1"/>
                </a:solidFill>
              </a:rPr>
              <a:t>30 Also from among yourselves men will rise up, speaking perverse things, to draw away the disciples after themselves.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79687"/>
            <a:ext cx="9144000" cy="4031873"/>
          </a:xfrm>
          <a:prstGeom prst="rect">
            <a:avLst/>
          </a:prstGeom>
          <a:noFill/>
        </p:spPr>
        <p:txBody>
          <a:bodyPr wrap="square" rtlCol="0">
            <a:spAutoFit/>
          </a:bodyPr>
          <a:lstStyle/>
          <a:p>
            <a:r>
              <a:rPr lang="en-US" sz="3200" i="1" dirty="0" smtClean="0">
                <a:solidFill>
                  <a:schemeClr val="bg1"/>
                </a:solidFill>
              </a:rPr>
              <a:t>Acts </a:t>
            </a:r>
            <a:r>
              <a:rPr lang="en-US" sz="3200" i="1" dirty="0" smtClean="0">
                <a:solidFill>
                  <a:schemeClr val="bg1"/>
                </a:solidFill>
              </a:rPr>
              <a:t>20:28-32</a:t>
            </a:r>
          </a:p>
          <a:p>
            <a:r>
              <a:rPr lang="en-US" sz="3200" i="1" dirty="0" smtClean="0">
                <a:solidFill>
                  <a:schemeClr val="bg1"/>
                </a:solidFill>
              </a:rPr>
              <a:t>31 </a:t>
            </a:r>
            <a:r>
              <a:rPr lang="en-US" sz="3200" i="1" dirty="0" smtClean="0">
                <a:solidFill>
                  <a:schemeClr val="bg1"/>
                </a:solidFill>
              </a:rPr>
              <a:t>Therefore watch, and remember that for three years I did not cease to warn everyone night and day with tears. </a:t>
            </a:r>
          </a:p>
          <a:p>
            <a:r>
              <a:rPr lang="en-US" sz="3200" i="1" dirty="0" smtClean="0">
                <a:solidFill>
                  <a:schemeClr val="bg1"/>
                </a:solidFill>
              </a:rPr>
              <a:t>32 "So now, brethren, I commend you to God and to the word of His grace, which is able to build you up and give you an inheritance among all those who are sanctified.</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5016758"/>
          </a:xfrm>
          <a:prstGeom prst="rect">
            <a:avLst/>
          </a:prstGeom>
          <a:noFill/>
        </p:spPr>
        <p:txBody>
          <a:bodyPr wrap="square" rtlCol="0">
            <a:spAutoFit/>
          </a:bodyPr>
          <a:lstStyle/>
          <a:p>
            <a:r>
              <a:rPr lang="en-US" sz="3200" dirty="0" smtClean="0">
                <a:solidFill>
                  <a:srgbClr val="FFC000"/>
                </a:solidFill>
              </a:rPr>
              <a:t>1 Timothy 1:5-7</a:t>
            </a:r>
            <a:endParaRPr lang="en-US" sz="3200" dirty="0" smtClean="0">
              <a:solidFill>
                <a:srgbClr val="FFC000"/>
              </a:solidFill>
            </a:endParaRPr>
          </a:p>
          <a:p>
            <a:endParaRPr lang="en-US" sz="3200" dirty="0" smtClean="0">
              <a:solidFill>
                <a:schemeClr val="bg1"/>
              </a:solidFill>
            </a:endParaRPr>
          </a:p>
          <a:p>
            <a:r>
              <a:rPr lang="en-US" sz="3200" dirty="0" smtClean="0">
                <a:solidFill>
                  <a:schemeClr val="bg1"/>
                </a:solidFill>
              </a:rPr>
              <a:t>love must flow out of a pure heart, a good conscience, sincere </a:t>
            </a:r>
            <a:r>
              <a:rPr lang="en-US" sz="3200" dirty="0" smtClean="0">
                <a:solidFill>
                  <a:schemeClr val="bg1"/>
                </a:solidFill>
              </a:rPr>
              <a:t>faith</a:t>
            </a:r>
            <a:endParaRPr lang="en-US" sz="3200" dirty="0" smtClean="0">
              <a:solidFill>
                <a:schemeClr val="bg1"/>
              </a:solidFill>
            </a:endParaRPr>
          </a:p>
          <a:p>
            <a:r>
              <a:rPr lang="en-US" sz="3200" i="1" dirty="0" smtClean="0">
                <a:solidFill>
                  <a:schemeClr val="bg1"/>
                </a:solidFill>
              </a:rPr>
              <a:t>pure heart </a:t>
            </a:r>
            <a:r>
              <a:rPr lang="en-US" sz="3200" dirty="0" smtClean="0">
                <a:solidFill>
                  <a:schemeClr val="bg1"/>
                </a:solidFill>
              </a:rPr>
              <a:t>: pure in motives, no selfish interest, no personal agendas</a:t>
            </a:r>
          </a:p>
          <a:p>
            <a:r>
              <a:rPr lang="en-US" sz="3200" i="1" dirty="0" smtClean="0">
                <a:solidFill>
                  <a:schemeClr val="bg1"/>
                </a:solidFill>
              </a:rPr>
              <a:t>good conscience </a:t>
            </a:r>
            <a:r>
              <a:rPr lang="en-US" sz="3200" dirty="0" smtClean="0">
                <a:solidFill>
                  <a:schemeClr val="bg1"/>
                </a:solidFill>
              </a:rPr>
              <a:t>: or a clear conscience is one where you live by what is right before God and man</a:t>
            </a:r>
          </a:p>
          <a:p>
            <a:r>
              <a:rPr lang="en-US" sz="3200" i="1" dirty="0" smtClean="0">
                <a:solidFill>
                  <a:schemeClr val="bg1"/>
                </a:solidFill>
              </a:rPr>
              <a:t>sincere faith </a:t>
            </a:r>
            <a:r>
              <a:rPr lang="en-US" sz="3200" dirty="0" smtClean="0">
                <a:solidFill>
                  <a:schemeClr val="bg1"/>
                </a:solidFill>
              </a:rPr>
              <a:t>: genuine, real faith. Not faith that is put on as a pretense before people</a:t>
            </a:r>
            <a:r>
              <a:rPr lang="en-US" sz="3200" dirty="0" smtClean="0">
                <a:solidFill>
                  <a:schemeClr val="bg1"/>
                </a:solidFill>
              </a:rPr>
              <a:t>.</a:t>
            </a:r>
            <a:endParaRPr lang="en-US" sz="3200"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4031873"/>
          </a:xfrm>
          <a:prstGeom prst="rect">
            <a:avLst/>
          </a:prstGeom>
          <a:noFill/>
        </p:spPr>
        <p:txBody>
          <a:bodyPr wrap="square" rtlCol="0">
            <a:spAutoFit/>
          </a:bodyPr>
          <a:lstStyle/>
          <a:p>
            <a:r>
              <a:rPr lang="en-US" sz="3200" dirty="0" smtClean="0">
                <a:solidFill>
                  <a:srgbClr val="FFC000"/>
                </a:solidFill>
              </a:rPr>
              <a:t>1 Timothy 1:8-11</a:t>
            </a:r>
            <a:endParaRPr lang="en-US" sz="3200" dirty="0" smtClean="0">
              <a:solidFill>
                <a:schemeClr val="bg1"/>
              </a:solidFill>
            </a:endParaRPr>
          </a:p>
          <a:p>
            <a:endParaRPr lang="en-US" sz="3200" dirty="0" smtClean="0">
              <a:solidFill>
                <a:schemeClr val="bg1"/>
              </a:solidFill>
            </a:endParaRPr>
          </a:p>
          <a:p>
            <a:r>
              <a:rPr lang="en-US" sz="3200" dirty="0" smtClean="0">
                <a:solidFill>
                  <a:schemeClr val="bg1"/>
                </a:solidFill>
              </a:rPr>
              <a:t>Anything </a:t>
            </a:r>
            <a:r>
              <a:rPr lang="en-US" sz="3200" dirty="0" smtClean="0">
                <a:solidFill>
                  <a:schemeClr val="bg1"/>
                </a:solidFill>
              </a:rPr>
              <a:t>that says these sins are OK is "contrary to sound doctrine" and is contrary to the glorious Gospel.</a:t>
            </a:r>
          </a:p>
          <a:p>
            <a:endParaRPr lang="en-US" sz="3200" i="1" dirty="0" smtClean="0">
              <a:solidFill>
                <a:schemeClr val="bg1"/>
              </a:solidFill>
            </a:endParaRPr>
          </a:p>
          <a:p>
            <a:r>
              <a:rPr lang="en-US" sz="3200" i="1" dirty="0" err="1" smtClean="0">
                <a:solidFill>
                  <a:schemeClr val="bg1"/>
                </a:solidFill>
              </a:rPr>
              <a:t>vs</a:t>
            </a:r>
            <a:r>
              <a:rPr lang="en-US" sz="3200" i="1" dirty="0" smtClean="0">
                <a:solidFill>
                  <a:schemeClr val="bg1"/>
                </a:solidFill>
              </a:rPr>
              <a:t> 10: ".. the sexually immoral, men who practice homosexuality,..." (ESV, English Standard Version</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4524315"/>
          </a:xfrm>
          <a:prstGeom prst="rect">
            <a:avLst/>
          </a:prstGeom>
          <a:noFill/>
        </p:spPr>
        <p:txBody>
          <a:bodyPr wrap="square" rtlCol="0">
            <a:spAutoFit/>
          </a:bodyPr>
          <a:lstStyle/>
          <a:p>
            <a:r>
              <a:rPr lang="en-US" sz="3200" dirty="0" smtClean="0">
                <a:solidFill>
                  <a:srgbClr val="FFC000"/>
                </a:solidFill>
              </a:rPr>
              <a:t>1 Timothy 1:12-17</a:t>
            </a:r>
            <a:endParaRPr lang="en-US" sz="3200" dirty="0" smtClean="0">
              <a:solidFill>
                <a:schemeClr val="bg1"/>
              </a:solidFill>
            </a:endParaRPr>
          </a:p>
          <a:p>
            <a:endParaRPr lang="en-US" sz="3200" dirty="0" smtClean="0">
              <a:solidFill>
                <a:schemeClr val="bg1"/>
              </a:solidFill>
            </a:endParaRPr>
          </a:p>
          <a:p>
            <a:r>
              <a:rPr lang="en-US" sz="3200" dirty="0" err="1" smtClean="0">
                <a:solidFill>
                  <a:schemeClr val="bg1"/>
                </a:solidFill>
              </a:rPr>
              <a:t>vs</a:t>
            </a:r>
            <a:r>
              <a:rPr lang="en-US" sz="3200" dirty="0" smtClean="0">
                <a:solidFill>
                  <a:schemeClr val="bg1"/>
                </a:solidFill>
              </a:rPr>
              <a:t> 12: God looks for faithfulness.</a:t>
            </a:r>
          </a:p>
          <a:p>
            <a:endParaRPr lang="en-US" sz="3200" dirty="0" smtClean="0">
              <a:solidFill>
                <a:schemeClr val="bg1"/>
              </a:solidFill>
            </a:endParaRPr>
          </a:p>
          <a:p>
            <a:r>
              <a:rPr lang="en-US" sz="3200" dirty="0" err="1" smtClean="0">
                <a:solidFill>
                  <a:schemeClr val="bg1"/>
                </a:solidFill>
              </a:rPr>
              <a:t>vs</a:t>
            </a:r>
            <a:r>
              <a:rPr lang="en-US" sz="3200" dirty="0" smtClean="0">
                <a:solidFill>
                  <a:schemeClr val="bg1"/>
                </a:solidFill>
              </a:rPr>
              <a:t> 14: God is lavish in His grace and kindness towards us.</a:t>
            </a:r>
          </a:p>
          <a:p>
            <a:endParaRPr lang="en-US" sz="3200" dirty="0" smtClean="0">
              <a:solidFill>
                <a:schemeClr val="bg1"/>
              </a:solidFill>
            </a:endParaRPr>
          </a:p>
          <a:p>
            <a:r>
              <a:rPr lang="en-US" sz="3200" dirty="0" err="1" smtClean="0">
                <a:solidFill>
                  <a:schemeClr val="bg1"/>
                </a:solidFill>
              </a:rPr>
              <a:t>vs</a:t>
            </a:r>
            <a:r>
              <a:rPr lang="en-US" sz="3200" dirty="0" smtClean="0">
                <a:solidFill>
                  <a:schemeClr val="bg1"/>
                </a:solidFill>
              </a:rPr>
              <a:t> 15:...Christ Jesus came into the world to save sinners, of whom I am chief</a:t>
            </a:r>
            <a:r>
              <a:rPr lang="en-US" sz="3200"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2062103"/>
          </a:xfrm>
          <a:prstGeom prst="rect">
            <a:avLst/>
          </a:prstGeom>
          <a:noFill/>
        </p:spPr>
        <p:txBody>
          <a:bodyPr wrap="square" rtlCol="0">
            <a:spAutoFit/>
          </a:bodyPr>
          <a:lstStyle/>
          <a:p>
            <a:r>
              <a:rPr lang="en-US" sz="3200" dirty="0" smtClean="0">
                <a:solidFill>
                  <a:srgbClr val="FFC000"/>
                </a:solidFill>
              </a:rPr>
              <a:t>1 Timothy 1:12-17</a:t>
            </a:r>
            <a:endParaRPr lang="en-US" sz="3200" dirty="0" smtClean="0">
              <a:solidFill>
                <a:schemeClr val="bg1"/>
              </a:solidFill>
            </a:endParaRPr>
          </a:p>
          <a:p>
            <a:endParaRPr lang="en-US" sz="3200" dirty="0" smtClean="0">
              <a:solidFill>
                <a:schemeClr val="bg1"/>
              </a:solidFill>
            </a:endParaRPr>
          </a:p>
          <a:p>
            <a:r>
              <a:rPr lang="en-US" sz="3200" dirty="0" err="1" smtClean="0">
                <a:solidFill>
                  <a:schemeClr val="bg1"/>
                </a:solidFill>
              </a:rPr>
              <a:t>vs</a:t>
            </a:r>
            <a:r>
              <a:rPr lang="en-US" sz="3200" dirty="0" smtClean="0">
                <a:solidFill>
                  <a:schemeClr val="bg1"/>
                </a:solidFill>
              </a:rPr>
              <a:t> 16-17: What God did in me is an example of His abundant grace and patience</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90800"/>
            <a:ext cx="9144000" cy="1200329"/>
          </a:xfrm>
          <a:prstGeom prst="rect">
            <a:avLst/>
          </a:prstGeom>
          <a:noFill/>
        </p:spPr>
        <p:txBody>
          <a:bodyPr wrap="square" rtlCol="0">
            <a:spAutoFit/>
          </a:bodyPr>
          <a:lstStyle/>
          <a:p>
            <a:pPr algn="ctr"/>
            <a:r>
              <a:rPr lang="en-US" sz="3600" dirty="0" smtClean="0">
                <a:solidFill>
                  <a:schemeClr val="bg1"/>
                </a:solidFill>
              </a:rPr>
              <a:t>Paul’s First </a:t>
            </a:r>
            <a:r>
              <a:rPr lang="en-US" sz="3600" dirty="0" smtClean="0">
                <a:solidFill>
                  <a:schemeClr val="bg1"/>
                </a:solidFill>
              </a:rPr>
              <a:t>Missionary Journey </a:t>
            </a:r>
            <a:endParaRPr lang="en-US" sz="3600" dirty="0" smtClean="0">
              <a:solidFill>
                <a:schemeClr val="bg1"/>
              </a:solidFill>
            </a:endParaRPr>
          </a:p>
          <a:p>
            <a:pPr algn="ctr"/>
            <a:r>
              <a:rPr lang="en-US" sz="3600" dirty="0" smtClean="0">
                <a:solidFill>
                  <a:schemeClr val="bg1"/>
                </a:solidFill>
              </a:rPr>
              <a:t>(</a:t>
            </a:r>
            <a:r>
              <a:rPr lang="en-US" sz="3600" dirty="0" smtClean="0">
                <a:solidFill>
                  <a:schemeClr val="bg1"/>
                </a:solidFill>
              </a:rPr>
              <a:t>A.D. 44 - A.D. 46; Acts 13:1 - Acts 14:28)</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2554545"/>
          </a:xfrm>
          <a:prstGeom prst="rect">
            <a:avLst/>
          </a:prstGeom>
          <a:noFill/>
        </p:spPr>
        <p:txBody>
          <a:bodyPr wrap="square" rtlCol="0">
            <a:spAutoFit/>
          </a:bodyPr>
          <a:lstStyle/>
          <a:p>
            <a:r>
              <a:rPr lang="en-US" sz="3200" dirty="0" smtClean="0">
                <a:solidFill>
                  <a:srgbClr val="FFC000"/>
                </a:solidFill>
              </a:rPr>
              <a:t>1 Timothy </a:t>
            </a:r>
            <a:r>
              <a:rPr lang="en-US" sz="3200" dirty="0" smtClean="0">
                <a:solidFill>
                  <a:srgbClr val="FFC000"/>
                </a:solidFill>
              </a:rPr>
              <a:t>1:18-20</a:t>
            </a:r>
            <a:endParaRPr lang="en-US" sz="3200" dirty="0" smtClean="0">
              <a:solidFill>
                <a:schemeClr val="bg1"/>
              </a:solidFill>
            </a:endParaRPr>
          </a:p>
          <a:p>
            <a:endParaRPr lang="en-US" sz="3200" dirty="0" smtClean="0">
              <a:solidFill>
                <a:schemeClr val="bg1"/>
              </a:solidFill>
            </a:endParaRPr>
          </a:p>
          <a:p>
            <a:r>
              <a:rPr lang="en-US" sz="3200" dirty="0" err="1" smtClean="0">
                <a:solidFill>
                  <a:schemeClr val="bg1"/>
                </a:solidFill>
              </a:rPr>
              <a:t>vs</a:t>
            </a:r>
            <a:r>
              <a:rPr lang="en-US" sz="3200" dirty="0" smtClean="0">
                <a:solidFill>
                  <a:schemeClr val="bg1"/>
                </a:solidFill>
              </a:rPr>
              <a:t> 18 : make use of the prophecies spoken over your life. Use them to fight the good fight. Use them in spiritual warfare against the enemy.</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4524315"/>
          </a:xfrm>
          <a:prstGeom prst="rect">
            <a:avLst/>
          </a:prstGeom>
          <a:noFill/>
        </p:spPr>
        <p:txBody>
          <a:bodyPr wrap="square" rtlCol="0">
            <a:spAutoFit/>
          </a:bodyPr>
          <a:lstStyle/>
          <a:p>
            <a:r>
              <a:rPr lang="en-US" sz="3200" dirty="0" smtClean="0">
                <a:solidFill>
                  <a:srgbClr val="FFC000"/>
                </a:solidFill>
              </a:rPr>
              <a:t>1 Timothy </a:t>
            </a:r>
            <a:r>
              <a:rPr lang="en-US" sz="3200" dirty="0" smtClean="0">
                <a:solidFill>
                  <a:srgbClr val="FFC000"/>
                </a:solidFill>
              </a:rPr>
              <a:t>1:18-20</a:t>
            </a:r>
            <a:endParaRPr lang="en-US" sz="3200" dirty="0" smtClean="0">
              <a:solidFill>
                <a:schemeClr val="bg1"/>
              </a:solidFill>
            </a:endParaRPr>
          </a:p>
          <a:p>
            <a:endParaRPr lang="en-US" sz="3200" dirty="0" smtClean="0">
              <a:solidFill>
                <a:schemeClr val="bg1"/>
              </a:solidFill>
            </a:endParaRPr>
          </a:p>
          <a:p>
            <a:r>
              <a:rPr lang="en-US" sz="3200" dirty="0" err="1" smtClean="0">
                <a:solidFill>
                  <a:schemeClr val="bg1"/>
                </a:solidFill>
              </a:rPr>
              <a:t>vs</a:t>
            </a:r>
            <a:r>
              <a:rPr lang="en-US" sz="3200" dirty="0" smtClean="0">
                <a:solidFill>
                  <a:schemeClr val="bg1"/>
                </a:solidFill>
              </a:rPr>
              <a:t> 19: once again a reminder to hold on to faith with a good conscience</a:t>
            </a:r>
            <a:r>
              <a:rPr lang="en-US" sz="3200" dirty="0" smtClean="0">
                <a:solidFill>
                  <a:schemeClr val="bg1"/>
                </a:solidFill>
              </a:rPr>
              <a:t>. A </a:t>
            </a:r>
            <a:r>
              <a:rPr lang="en-US" sz="3200" dirty="0" smtClean="0">
                <a:solidFill>
                  <a:schemeClr val="bg1"/>
                </a:solidFill>
              </a:rPr>
              <a:t>good conscience is simply living right before God and man.</a:t>
            </a:r>
          </a:p>
          <a:p>
            <a:endParaRPr lang="en-US" sz="3200" dirty="0" smtClean="0">
              <a:solidFill>
                <a:schemeClr val="bg1"/>
              </a:solidFill>
            </a:endParaRPr>
          </a:p>
          <a:p>
            <a:r>
              <a:rPr lang="en-US" sz="3200" dirty="0" smtClean="0">
                <a:solidFill>
                  <a:schemeClr val="bg1"/>
                </a:solidFill>
              </a:rPr>
              <a:t>If I do away with a good conscience - do things that my conscience says </a:t>
            </a:r>
            <a:r>
              <a:rPr lang="en-US" sz="3200" dirty="0" smtClean="0">
                <a:solidFill>
                  <a:schemeClr val="bg1"/>
                </a:solidFill>
              </a:rPr>
              <a:t>are </a:t>
            </a:r>
            <a:r>
              <a:rPr lang="en-US" sz="3200" dirty="0" smtClean="0">
                <a:solidFill>
                  <a:schemeClr val="bg1"/>
                </a:solidFill>
              </a:rPr>
              <a:t>wrong - I will make shipwreck of my faith - destroy my own faith.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1569660"/>
          </a:xfrm>
          <a:prstGeom prst="rect">
            <a:avLst/>
          </a:prstGeom>
          <a:noFill/>
        </p:spPr>
        <p:txBody>
          <a:bodyPr wrap="square" rtlCol="0">
            <a:spAutoFit/>
          </a:bodyPr>
          <a:lstStyle/>
          <a:p>
            <a:r>
              <a:rPr lang="en-US" sz="3200" dirty="0" smtClean="0">
                <a:solidFill>
                  <a:srgbClr val="FFC000"/>
                </a:solidFill>
              </a:rPr>
              <a:t>1 Timothy </a:t>
            </a:r>
            <a:r>
              <a:rPr lang="en-US" sz="3200" dirty="0" smtClean="0">
                <a:solidFill>
                  <a:srgbClr val="FFC000"/>
                </a:solidFill>
              </a:rPr>
              <a:t>1:18-20</a:t>
            </a:r>
            <a:endParaRPr lang="en-US" sz="3200" dirty="0" smtClean="0">
              <a:solidFill>
                <a:schemeClr val="bg1"/>
              </a:solidFill>
            </a:endParaRPr>
          </a:p>
          <a:p>
            <a:endParaRPr lang="en-US" sz="3200" dirty="0" smtClean="0">
              <a:solidFill>
                <a:schemeClr val="bg1"/>
              </a:solidFill>
            </a:endParaRPr>
          </a:p>
          <a:p>
            <a:r>
              <a:rPr lang="en-US" sz="3200" dirty="0" err="1" smtClean="0">
                <a:solidFill>
                  <a:schemeClr val="bg1"/>
                </a:solidFill>
              </a:rPr>
              <a:t>vs</a:t>
            </a:r>
            <a:r>
              <a:rPr lang="en-US" sz="3200" dirty="0" smtClean="0">
                <a:solidFill>
                  <a:schemeClr val="bg1"/>
                </a:solidFill>
              </a:rPr>
              <a:t> 20 : apostolic judgment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9144000" cy="4031873"/>
          </a:xfrm>
          <a:prstGeom prst="rect">
            <a:avLst/>
          </a:prstGeom>
          <a:noFill/>
        </p:spPr>
        <p:txBody>
          <a:bodyPr wrap="square" rtlCol="0">
            <a:spAutoFit/>
          </a:bodyPr>
          <a:lstStyle/>
          <a:p>
            <a:r>
              <a:rPr lang="en-US" sz="3200" dirty="0" smtClean="0">
                <a:solidFill>
                  <a:srgbClr val="FFC000"/>
                </a:solidFill>
              </a:rPr>
              <a:t>Key </a:t>
            </a:r>
            <a:r>
              <a:rPr lang="en-US" sz="3200" dirty="0" smtClean="0">
                <a:solidFill>
                  <a:srgbClr val="FFC000"/>
                </a:solidFill>
              </a:rPr>
              <a:t>Takeaway </a:t>
            </a:r>
            <a:r>
              <a:rPr lang="en-US" sz="3200" dirty="0" smtClean="0">
                <a:solidFill>
                  <a:srgbClr val="FFC000"/>
                </a:solidFill>
              </a:rPr>
              <a:t>: 1 Timothy 1:5,19</a:t>
            </a:r>
            <a:endParaRPr lang="en-US" sz="3200" dirty="0" smtClean="0">
              <a:solidFill>
                <a:srgbClr val="FFC000"/>
              </a:solidFill>
            </a:endParaRPr>
          </a:p>
          <a:p>
            <a:endParaRPr lang="en-US" sz="3200" dirty="0" smtClean="0">
              <a:solidFill>
                <a:schemeClr val="bg1"/>
              </a:solidFill>
            </a:endParaRPr>
          </a:p>
          <a:p>
            <a:r>
              <a:rPr lang="en-US" sz="3200" dirty="0" smtClean="0">
                <a:solidFill>
                  <a:schemeClr val="bg1"/>
                </a:solidFill>
              </a:rPr>
              <a:t>We </a:t>
            </a:r>
            <a:r>
              <a:rPr lang="en-US" sz="3200" dirty="0" smtClean="0">
                <a:solidFill>
                  <a:schemeClr val="bg1"/>
                </a:solidFill>
              </a:rPr>
              <a:t>must live and must love out of </a:t>
            </a:r>
            <a:r>
              <a:rPr lang="en-US" sz="3200" dirty="0" smtClean="0">
                <a:solidFill>
                  <a:srgbClr val="FFC000"/>
                </a:solidFill>
              </a:rPr>
              <a:t>a pure heart</a:t>
            </a:r>
            <a:r>
              <a:rPr lang="en-US" sz="3200" dirty="0" smtClean="0">
                <a:solidFill>
                  <a:schemeClr val="bg1"/>
                </a:solidFill>
              </a:rPr>
              <a:t>, a </a:t>
            </a:r>
            <a:r>
              <a:rPr lang="en-US" sz="3200" dirty="0" smtClean="0">
                <a:solidFill>
                  <a:srgbClr val="FFC000"/>
                </a:solidFill>
              </a:rPr>
              <a:t>good conscience</a:t>
            </a:r>
            <a:r>
              <a:rPr lang="en-US" sz="3200" dirty="0" smtClean="0">
                <a:solidFill>
                  <a:schemeClr val="bg1"/>
                </a:solidFill>
              </a:rPr>
              <a:t>, </a:t>
            </a:r>
            <a:r>
              <a:rPr lang="en-US" sz="3200" dirty="0" smtClean="0">
                <a:solidFill>
                  <a:srgbClr val="FFC000"/>
                </a:solidFill>
              </a:rPr>
              <a:t>sincere faith</a:t>
            </a:r>
            <a:r>
              <a:rPr lang="en-US" sz="3200" dirty="0" smtClean="0">
                <a:solidFill>
                  <a:schemeClr val="bg1"/>
                </a:solidFill>
              </a:rPr>
              <a:t>. </a:t>
            </a:r>
            <a:endParaRPr lang="en-US" sz="3200" dirty="0" smtClean="0">
              <a:solidFill>
                <a:schemeClr val="bg1"/>
              </a:solidFill>
            </a:endParaRPr>
          </a:p>
          <a:p>
            <a:endParaRPr lang="en-US" sz="3200" dirty="0" smtClean="0">
              <a:solidFill>
                <a:schemeClr val="bg1"/>
              </a:solidFill>
            </a:endParaRPr>
          </a:p>
          <a:p>
            <a:r>
              <a:rPr lang="en-US" sz="3200" dirty="0" smtClean="0">
                <a:solidFill>
                  <a:schemeClr val="bg1"/>
                </a:solidFill>
              </a:rPr>
              <a:t>If </a:t>
            </a:r>
            <a:r>
              <a:rPr lang="en-US" sz="3200" dirty="0" smtClean="0">
                <a:solidFill>
                  <a:schemeClr val="bg1"/>
                </a:solidFill>
              </a:rPr>
              <a:t>I do away with a good conscience - do things that my conscience says </a:t>
            </a:r>
            <a:r>
              <a:rPr lang="en-US" sz="3200" dirty="0" smtClean="0">
                <a:solidFill>
                  <a:schemeClr val="bg1"/>
                </a:solidFill>
              </a:rPr>
              <a:t>are </a:t>
            </a:r>
            <a:r>
              <a:rPr lang="en-US" sz="3200" dirty="0" smtClean="0">
                <a:solidFill>
                  <a:schemeClr val="bg1"/>
                </a:solidFill>
              </a:rPr>
              <a:t>wrong - I will make shipwreck of my faith - destroy my own faith.</a:t>
            </a:r>
            <a:endParaRPr lang="en-US" sz="3200" dirty="0" err="1"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postle-paul-second-missionary-journey-large-map"/>
          <p:cNvPicPr/>
          <p:nvPr/>
        </p:nvPicPr>
        <p:blipFill>
          <a:blip r:embed="rId2" cstate="print"/>
          <a:srcRect/>
          <a:stretch>
            <a:fillRect/>
          </a:stretch>
        </p:blipFill>
        <p:spPr bwMode="auto">
          <a:xfrm>
            <a:off x="1295400" y="1524000"/>
            <a:ext cx="65532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postle-paul-second-missionary-journey-large-map"/>
          <p:cNvPicPr/>
          <p:nvPr/>
        </p:nvPicPr>
        <p:blipFill>
          <a:blip r:embed="rId2" cstate="print"/>
          <a:srcRect l="29070" t="21429" b="17143"/>
          <a:stretch>
            <a:fillRect/>
          </a:stretch>
        </p:blipFill>
        <p:spPr bwMode="auto">
          <a:xfrm>
            <a:off x="1371600" y="1447800"/>
            <a:ext cx="67056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90800"/>
            <a:ext cx="9144000" cy="2308324"/>
          </a:xfrm>
          <a:prstGeom prst="rect">
            <a:avLst/>
          </a:prstGeom>
          <a:noFill/>
        </p:spPr>
        <p:txBody>
          <a:bodyPr wrap="square" rtlCol="0">
            <a:spAutoFit/>
          </a:bodyPr>
          <a:lstStyle/>
          <a:p>
            <a:pPr algn="ctr"/>
            <a:r>
              <a:rPr lang="en-US" sz="3600" dirty="0" smtClean="0">
                <a:solidFill>
                  <a:schemeClr val="bg1"/>
                </a:solidFill>
              </a:rPr>
              <a:t>Paul's second missionary journey </a:t>
            </a:r>
            <a:endParaRPr lang="en-US" sz="3600" dirty="0" smtClean="0">
              <a:solidFill>
                <a:schemeClr val="bg1"/>
              </a:solidFill>
            </a:endParaRPr>
          </a:p>
          <a:p>
            <a:pPr algn="ctr"/>
            <a:r>
              <a:rPr lang="en-US" sz="3600" dirty="0" smtClean="0">
                <a:solidFill>
                  <a:schemeClr val="bg1"/>
                </a:solidFill>
              </a:rPr>
              <a:t>(</a:t>
            </a:r>
            <a:r>
              <a:rPr lang="en-US" sz="3600" dirty="0" smtClean="0">
                <a:solidFill>
                  <a:schemeClr val="bg1"/>
                </a:solidFill>
              </a:rPr>
              <a:t>A.D. 49 - A.D. 52; Acts 15:36 – Acts 18:22</a:t>
            </a:r>
            <a:r>
              <a:rPr lang="en-US" sz="3600" dirty="0" smtClean="0">
                <a:solidFill>
                  <a:schemeClr val="bg1"/>
                </a:solidFill>
              </a:rPr>
              <a:t>)</a:t>
            </a:r>
          </a:p>
          <a:p>
            <a:pPr algn="ctr"/>
            <a:endParaRPr lang="en-US" sz="3600" dirty="0" smtClean="0">
              <a:solidFill>
                <a:schemeClr val="bg1"/>
              </a:solidFill>
            </a:endParaRPr>
          </a:p>
          <a:p>
            <a:pPr algn="ctr"/>
            <a:r>
              <a:rPr lang="en-US" sz="3600" dirty="0" smtClean="0">
                <a:solidFill>
                  <a:schemeClr val="bg1"/>
                </a:solidFill>
              </a:rPr>
              <a:t>Timothy </a:t>
            </a:r>
            <a:r>
              <a:rPr lang="en-US" sz="3600" dirty="0" smtClean="0">
                <a:solidFill>
                  <a:schemeClr val="bg1"/>
                </a:solidFill>
              </a:rPr>
              <a:t>about 17 </a:t>
            </a:r>
            <a:r>
              <a:rPr lang="en-US" sz="3600" dirty="0" smtClean="0">
                <a:solidFill>
                  <a:schemeClr val="bg1"/>
                </a:solidFill>
              </a:rPr>
              <a:t>years of age, A.D. 49</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2862322"/>
          </a:xfrm>
          <a:prstGeom prst="rect">
            <a:avLst/>
          </a:prstGeom>
          <a:noFill/>
        </p:spPr>
        <p:txBody>
          <a:bodyPr wrap="square" rtlCol="0">
            <a:spAutoFit/>
          </a:bodyPr>
          <a:lstStyle/>
          <a:p>
            <a:pPr algn="ctr"/>
            <a:r>
              <a:rPr lang="en-US" sz="3600" dirty="0" smtClean="0">
                <a:solidFill>
                  <a:schemeClr val="bg1"/>
                </a:solidFill>
              </a:rPr>
              <a:t>During Paul's Third Missionary Journey </a:t>
            </a:r>
            <a:endParaRPr lang="en-US" sz="3600" dirty="0" smtClean="0">
              <a:solidFill>
                <a:schemeClr val="bg1"/>
              </a:solidFill>
            </a:endParaRPr>
          </a:p>
          <a:p>
            <a:pPr algn="ctr"/>
            <a:r>
              <a:rPr lang="en-US" sz="3600" dirty="0" smtClean="0">
                <a:solidFill>
                  <a:schemeClr val="bg1"/>
                </a:solidFill>
              </a:rPr>
              <a:t>(</a:t>
            </a:r>
            <a:r>
              <a:rPr lang="en-US" sz="3600" dirty="0" smtClean="0">
                <a:solidFill>
                  <a:schemeClr val="bg1"/>
                </a:solidFill>
              </a:rPr>
              <a:t>A.D. 53 - A.D. 58; Acts 18:23 – Acts 21:15) </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he </a:t>
            </a:r>
            <a:r>
              <a:rPr lang="en-US" sz="3600" dirty="0" smtClean="0">
                <a:solidFill>
                  <a:schemeClr val="bg1"/>
                </a:solidFill>
              </a:rPr>
              <a:t>came to the city of Ephesus, where he spent about 3 years</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phesus-Great-Theater-tb041405354-bibleplaces.jpg"/>
          <p:cNvPicPr>
            <a:picLocks noChangeAspect="1"/>
          </p:cNvPicPr>
          <p:nvPr/>
        </p:nvPicPr>
        <p:blipFill>
          <a:blip r:embed="rId2" cstate="print"/>
          <a:stretch>
            <a:fillRect/>
          </a:stretch>
        </p:blipFill>
        <p:spPr>
          <a:xfrm>
            <a:off x="1295400" y="1752600"/>
            <a:ext cx="6791540" cy="4516374"/>
          </a:xfrm>
          <a:prstGeom prst="rect">
            <a:avLst/>
          </a:prstGeom>
        </p:spPr>
      </p:pic>
      <p:sp>
        <p:nvSpPr>
          <p:cNvPr id="4" name="TextBox 3"/>
          <p:cNvSpPr txBox="1"/>
          <p:nvPr/>
        </p:nvSpPr>
        <p:spPr>
          <a:xfrm>
            <a:off x="2438400" y="6273225"/>
            <a:ext cx="4821000" cy="584775"/>
          </a:xfrm>
          <a:prstGeom prst="rect">
            <a:avLst/>
          </a:prstGeom>
          <a:noFill/>
        </p:spPr>
        <p:txBody>
          <a:bodyPr wrap="none" rtlCol="0">
            <a:spAutoFit/>
          </a:bodyPr>
          <a:lstStyle/>
          <a:p>
            <a:r>
              <a:rPr lang="en-US" sz="3200" dirty="0" smtClean="0">
                <a:solidFill>
                  <a:schemeClr val="bg1"/>
                </a:solidFill>
              </a:rPr>
              <a:t>The Theatre (Acts 19:28-29)</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2862322"/>
          </a:xfrm>
          <a:prstGeom prst="rect">
            <a:avLst/>
          </a:prstGeom>
          <a:noFill/>
        </p:spPr>
        <p:txBody>
          <a:bodyPr wrap="square" rtlCol="0">
            <a:spAutoFit/>
          </a:bodyPr>
          <a:lstStyle/>
          <a:p>
            <a:pPr algn="ctr"/>
            <a:r>
              <a:rPr lang="en-US" sz="3600" dirty="0" smtClean="0">
                <a:solidFill>
                  <a:schemeClr val="bg1"/>
                </a:solidFill>
              </a:rPr>
              <a:t>Paul, A Prisoner in Caesarea (A.D. 58- A.D. 60)</a:t>
            </a:r>
          </a:p>
          <a:p>
            <a:pPr algn="ctr"/>
            <a:endParaRPr lang="en-US" sz="3600" dirty="0" smtClean="0">
              <a:solidFill>
                <a:schemeClr val="bg1"/>
              </a:solidFill>
            </a:endParaRPr>
          </a:p>
          <a:p>
            <a:pPr algn="ctr"/>
            <a:r>
              <a:rPr lang="en-US" sz="3600" dirty="0" smtClean="0">
                <a:solidFill>
                  <a:schemeClr val="bg1"/>
                </a:solidFill>
              </a:rPr>
              <a:t>Paul's </a:t>
            </a:r>
            <a:r>
              <a:rPr lang="en-US" sz="3600" dirty="0" smtClean="0">
                <a:solidFill>
                  <a:schemeClr val="bg1"/>
                </a:solidFill>
              </a:rPr>
              <a:t>Journey To Rome </a:t>
            </a:r>
            <a:endParaRPr lang="en-US" sz="3600" dirty="0" smtClean="0">
              <a:solidFill>
                <a:schemeClr val="bg1"/>
              </a:solidFill>
            </a:endParaRPr>
          </a:p>
          <a:p>
            <a:pPr algn="ctr"/>
            <a:r>
              <a:rPr lang="en-US" sz="3600" dirty="0" smtClean="0">
                <a:solidFill>
                  <a:schemeClr val="bg1"/>
                </a:solidFill>
              </a:rPr>
              <a:t>And </a:t>
            </a:r>
            <a:r>
              <a:rPr lang="en-US" sz="3600" dirty="0" smtClean="0">
                <a:solidFill>
                  <a:schemeClr val="bg1"/>
                </a:solidFill>
              </a:rPr>
              <a:t>Roman Imprisonment </a:t>
            </a:r>
            <a:endParaRPr lang="en-US" sz="3600" dirty="0" smtClean="0">
              <a:solidFill>
                <a:schemeClr val="bg1"/>
              </a:solidFill>
            </a:endParaRPr>
          </a:p>
          <a:p>
            <a:pPr algn="ctr"/>
            <a:r>
              <a:rPr lang="en-US" sz="3600" dirty="0" smtClean="0">
                <a:solidFill>
                  <a:schemeClr val="bg1"/>
                </a:solidFill>
              </a:rPr>
              <a:t>(</a:t>
            </a:r>
            <a:r>
              <a:rPr lang="en-US" sz="3600" dirty="0" smtClean="0">
                <a:solidFill>
                  <a:schemeClr val="bg1"/>
                </a:solidFill>
              </a:rPr>
              <a:t>A.D. 60 - A.D. 63; Acts 27:1 - Acts 28:31)</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79687"/>
            <a:ext cx="9144000" cy="2862322"/>
          </a:xfrm>
          <a:prstGeom prst="rect">
            <a:avLst/>
          </a:prstGeom>
          <a:noFill/>
        </p:spPr>
        <p:txBody>
          <a:bodyPr wrap="square" rtlCol="0">
            <a:spAutoFit/>
          </a:bodyPr>
          <a:lstStyle/>
          <a:p>
            <a:pPr algn="ctr"/>
            <a:r>
              <a:rPr lang="en-US" sz="3600" dirty="0" smtClean="0">
                <a:solidFill>
                  <a:schemeClr val="bg1"/>
                </a:solidFill>
              </a:rPr>
              <a:t>Paul's Final Years (A.D. 63- A.D. 67)</a:t>
            </a:r>
          </a:p>
          <a:p>
            <a:pPr algn="ctr"/>
            <a:endParaRPr lang="en-US" sz="3600" dirty="0" smtClean="0">
              <a:solidFill>
                <a:schemeClr val="bg1"/>
              </a:solidFill>
            </a:endParaRPr>
          </a:p>
          <a:p>
            <a:pPr algn="ctr"/>
            <a:r>
              <a:rPr lang="en-US" sz="3600" dirty="0" smtClean="0">
                <a:solidFill>
                  <a:schemeClr val="bg1"/>
                </a:solidFill>
              </a:rPr>
              <a:t>Paul </a:t>
            </a:r>
            <a:r>
              <a:rPr lang="en-US" sz="3600" dirty="0" smtClean="0">
                <a:solidFill>
                  <a:schemeClr val="bg1"/>
                </a:solidFill>
              </a:rPr>
              <a:t>wrote </a:t>
            </a:r>
            <a:r>
              <a:rPr lang="en-US" sz="3600" dirty="0" smtClean="0">
                <a:solidFill>
                  <a:srgbClr val="FFC000"/>
                </a:solidFill>
              </a:rPr>
              <a:t>1 Timothy</a:t>
            </a:r>
            <a:r>
              <a:rPr lang="en-US" sz="3600" dirty="0" smtClean="0">
                <a:solidFill>
                  <a:schemeClr val="bg1"/>
                </a:solidFill>
              </a:rPr>
              <a:t>, Titus (and Hebrews) during this time, most likely </a:t>
            </a:r>
            <a:r>
              <a:rPr lang="en-US" sz="3600" dirty="0" smtClean="0">
                <a:solidFill>
                  <a:srgbClr val="FFC000"/>
                </a:solidFill>
              </a:rPr>
              <a:t>from Macedonia </a:t>
            </a:r>
            <a:r>
              <a:rPr lang="en-US" sz="3600" dirty="0" smtClean="0">
                <a:solidFill>
                  <a:schemeClr val="bg1"/>
                </a:solidFill>
              </a:rPr>
              <a:t>(</a:t>
            </a:r>
            <a:r>
              <a:rPr lang="en-US" sz="3600" dirty="0" smtClean="0">
                <a:solidFill>
                  <a:srgbClr val="FFC000"/>
                </a:solidFill>
              </a:rPr>
              <a:t>A.D. 67</a:t>
            </a:r>
            <a:r>
              <a:rPr lang="en-US" sz="3600" dirty="0" smtClean="0">
                <a:solidFill>
                  <a:schemeClr val="bg1"/>
                </a:solidFill>
              </a:rPr>
              <a:t>)</a:t>
            </a:r>
            <a:endParaRPr lang="en-US" sz="36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780</Words>
  <Application>Microsoft Office PowerPoint</Application>
  <PresentationFormat>On-screen Show (4:3)</PresentationFormat>
  <Paragraphs>81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38</cp:revision>
  <dcterms:created xsi:type="dcterms:W3CDTF">2006-08-16T00:00:00Z</dcterms:created>
  <dcterms:modified xsi:type="dcterms:W3CDTF">2017-03-18T10:16:17Z</dcterms:modified>
</cp:coreProperties>
</file>