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2016-12-18-Disruption!-Start-One-PptHeader.jpg"/>
          <p:cNvPicPr>
            <a:picLocks noChangeAspect="1"/>
          </p:cNvPicPr>
          <p:nvPr userDrawn="1"/>
        </p:nvPicPr>
        <p:blipFill>
          <a:blip r:embed="rId2" cstate="print"/>
          <a:stretch>
            <a:fillRect/>
          </a:stretch>
        </p:blipFill>
        <p:spPr>
          <a:xfrm>
            <a:off x="0" y="0"/>
            <a:ext cx="9144000" cy="137517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6-12-18-Disruption!-Start-One-PptCover.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JESUS CAME TO DISRUPT OUR THINKING</a:t>
            </a:r>
          </a:p>
        </p:txBody>
      </p:sp>
      <p:sp>
        <p:nvSpPr>
          <p:cNvPr id="3" name="TextBox 2"/>
          <p:cNvSpPr txBox="1"/>
          <p:nvPr/>
        </p:nvSpPr>
        <p:spPr>
          <a:xfrm>
            <a:off x="0" y="2362200"/>
            <a:ext cx="9144000" cy="3046988"/>
          </a:xfrm>
          <a:prstGeom prst="rect">
            <a:avLst/>
          </a:prstGeom>
          <a:noFill/>
        </p:spPr>
        <p:txBody>
          <a:bodyPr wrap="square" rtlCol="0">
            <a:spAutoFit/>
          </a:bodyPr>
          <a:lstStyle/>
          <a:p>
            <a:r>
              <a:rPr lang="en-US" sz="3200" i="1" dirty="0" smtClean="0">
                <a:solidFill>
                  <a:srgbClr val="FFC000"/>
                </a:solidFill>
              </a:rPr>
              <a:t>Redefining Leadership</a:t>
            </a:r>
          </a:p>
          <a:p>
            <a:r>
              <a:rPr lang="en-US" sz="3200" i="1" dirty="0" smtClean="0">
                <a:solidFill>
                  <a:schemeClr val="bg1"/>
                </a:solidFill>
              </a:rPr>
              <a:t>Matthew 20:25-28</a:t>
            </a:r>
          </a:p>
          <a:p>
            <a:r>
              <a:rPr lang="en-US" sz="3200" i="1" dirty="0" smtClean="0">
                <a:solidFill>
                  <a:schemeClr val="bg1"/>
                </a:solidFill>
              </a:rPr>
              <a:t>27 </a:t>
            </a:r>
            <a:r>
              <a:rPr lang="en-US" sz="3200" i="1" dirty="0" smtClean="0">
                <a:solidFill>
                  <a:schemeClr val="bg1"/>
                </a:solidFill>
              </a:rPr>
              <a:t>And whoever desires to be first among you, let him be your slave— </a:t>
            </a:r>
          </a:p>
          <a:p>
            <a:r>
              <a:rPr lang="en-US" sz="3200" i="1" dirty="0" smtClean="0">
                <a:solidFill>
                  <a:schemeClr val="bg1"/>
                </a:solidFill>
              </a:rPr>
              <a:t>28 just as the Son of Man did not come to be served, but to serve, and to give His life a ransom for many."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JESUS CAME TO DISRUPT OUR THINKING</a:t>
            </a:r>
          </a:p>
        </p:txBody>
      </p:sp>
      <p:sp>
        <p:nvSpPr>
          <p:cNvPr id="3" name="TextBox 2"/>
          <p:cNvSpPr txBox="1"/>
          <p:nvPr/>
        </p:nvSpPr>
        <p:spPr>
          <a:xfrm>
            <a:off x="0" y="2362200"/>
            <a:ext cx="9144000" cy="3046988"/>
          </a:xfrm>
          <a:prstGeom prst="rect">
            <a:avLst/>
          </a:prstGeom>
          <a:noFill/>
        </p:spPr>
        <p:txBody>
          <a:bodyPr wrap="square" rtlCol="0">
            <a:spAutoFit/>
          </a:bodyPr>
          <a:lstStyle/>
          <a:p>
            <a:r>
              <a:rPr lang="en-US" sz="3200" i="1" dirty="0" smtClean="0">
                <a:solidFill>
                  <a:srgbClr val="FFC000"/>
                </a:solidFill>
              </a:rPr>
              <a:t>He </a:t>
            </a:r>
            <a:r>
              <a:rPr lang="en-US" sz="3200" i="1" dirty="0" smtClean="0">
                <a:solidFill>
                  <a:srgbClr val="FFC000"/>
                </a:solidFill>
              </a:rPr>
              <a:t>set the example</a:t>
            </a:r>
          </a:p>
          <a:p>
            <a:r>
              <a:rPr lang="en-US" sz="3200" i="1" dirty="0" smtClean="0">
                <a:solidFill>
                  <a:schemeClr val="bg1"/>
                </a:solidFill>
              </a:rPr>
              <a:t>John 13:14-15</a:t>
            </a:r>
          </a:p>
          <a:p>
            <a:r>
              <a:rPr lang="en-US" sz="3200" i="1" dirty="0" smtClean="0">
                <a:solidFill>
                  <a:schemeClr val="bg1"/>
                </a:solidFill>
              </a:rPr>
              <a:t>14 If I then, your Lord and Teacher, have washed your feet, you also ought to wash one another's feet. </a:t>
            </a:r>
          </a:p>
          <a:p>
            <a:r>
              <a:rPr lang="en-US" sz="3200" i="1" dirty="0" smtClean="0">
                <a:solidFill>
                  <a:schemeClr val="bg1"/>
                </a:solidFill>
              </a:rPr>
              <a:t>15 For I have given you an example, that you should do as I have done to you.</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JESUS CAME TO DISRUPT OUR </a:t>
            </a:r>
            <a:r>
              <a:rPr lang="en-US" sz="3600" dirty="0" smtClean="0">
                <a:solidFill>
                  <a:srgbClr val="FFFF00"/>
                </a:solidFill>
              </a:rPr>
              <a:t>STANDARDS</a:t>
            </a:r>
            <a:endParaRPr lang="en-US" sz="3600" dirty="0" smtClean="0">
              <a:solidFill>
                <a:srgbClr val="FFFF00"/>
              </a:solidFill>
            </a:endParaRPr>
          </a:p>
        </p:txBody>
      </p:sp>
      <p:sp>
        <p:nvSpPr>
          <p:cNvPr id="3" name="TextBox 2"/>
          <p:cNvSpPr txBox="1"/>
          <p:nvPr/>
        </p:nvSpPr>
        <p:spPr>
          <a:xfrm>
            <a:off x="0" y="2362200"/>
            <a:ext cx="9144000" cy="4524315"/>
          </a:xfrm>
          <a:prstGeom prst="rect">
            <a:avLst/>
          </a:prstGeom>
          <a:noFill/>
        </p:spPr>
        <p:txBody>
          <a:bodyPr wrap="square" rtlCol="0">
            <a:spAutoFit/>
          </a:bodyPr>
          <a:lstStyle/>
          <a:p>
            <a:r>
              <a:rPr lang="en-US" sz="3200" i="1" dirty="0" smtClean="0">
                <a:solidFill>
                  <a:schemeClr val="bg1"/>
                </a:solidFill>
              </a:rPr>
              <a:t>Matthew </a:t>
            </a:r>
            <a:r>
              <a:rPr lang="en-US" sz="3200" i="1" dirty="0" smtClean="0">
                <a:solidFill>
                  <a:schemeClr val="bg1"/>
                </a:solidFill>
              </a:rPr>
              <a:t>5:21-22</a:t>
            </a:r>
          </a:p>
          <a:p>
            <a:r>
              <a:rPr lang="en-US" sz="3200" i="1" dirty="0" smtClean="0">
                <a:solidFill>
                  <a:schemeClr val="bg1"/>
                </a:solidFill>
              </a:rPr>
              <a:t>21 "You have heard that it was said to those of old, 'YOU SHALL NOT MURDER, and whoever murders will be in danger of the judgment.' </a:t>
            </a:r>
          </a:p>
          <a:p>
            <a:r>
              <a:rPr lang="en-US" sz="3200" i="1" dirty="0" smtClean="0">
                <a:solidFill>
                  <a:schemeClr val="bg1"/>
                </a:solidFill>
              </a:rPr>
              <a:t>22 But I say to you that whoever is angry with his brother without a cause shall be in danger of the judgment. And whoever says to his brother, '</a:t>
            </a:r>
            <a:r>
              <a:rPr lang="en-US" sz="3200" i="1" dirty="0" err="1" smtClean="0">
                <a:solidFill>
                  <a:schemeClr val="bg1"/>
                </a:solidFill>
              </a:rPr>
              <a:t>Raca</a:t>
            </a:r>
            <a:r>
              <a:rPr lang="en-US" sz="3200" i="1" dirty="0" smtClean="0">
                <a:solidFill>
                  <a:schemeClr val="bg1"/>
                </a:solidFill>
              </a:rPr>
              <a:t>!' shall be in danger of the council. But whoever says, 'You fool!' shall be in danger of hell fire.</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JESUS CAME TO DISRUPT OUR </a:t>
            </a:r>
            <a:r>
              <a:rPr lang="en-US" sz="3600" dirty="0" smtClean="0">
                <a:solidFill>
                  <a:srgbClr val="FFFF00"/>
                </a:solidFill>
              </a:rPr>
              <a:t>STANDARDS</a:t>
            </a:r>
            <a:endParaRPr lang="en-US" sz="3600" dirty="0" smtClean="0">
              <a:solidFill>
                <a:srgbClr val="FFFF00"/>
              </a:solidFill>
            </a:endParaRPr>
          </a:p>
        </p:txBody>
      </p:sp>
      <p:sp>
        <p:nvSpPr>
          <p:cNvPr id="3" name="TextBox 2"/>
          <p:cNvSpPr txBox="1"/>
          <p:nvPr/>
        </p:nvSpPr>
        <p:spPr>
          <a:xfrm>
            <a:off x="0" y="2362200"/>
            <a:ext cx="9144000" cy="3046988"/>
          </a:xfrm>
          <a:prstGeom prst="rect">
            <a:avLst/>
          </a:prstGeom>
          <a:noFill/>
        </p:spPr>
        <p:txBody>
          <a:bodyPr wrap="square" rtlCol="0">
            <a:spAutoFit/>
          </a:bodyPr>
          <a:lstStyle/>
          <a:p>
            <a:r>
              <a:rPr lang="en-US" sz="3200" i="1" dirty="0" smtClean="0">
                <a:solidFill>
                  <a:schemeClr val="bg1"/>
                </a:solidFill>
              </a:rPr>
              <a:t>Matthew 5:27-30</a:t>
            </a:r>
          </a:p>
          <a:p>
            <a:r>
              <a:rPr lang="en-US" sz="3200" i="1" dirty="0" smtClean="0">
                <a:solidFill>
                  <a:schemeClr val="bg1"/>
                </a:solidFill>
              </a:rPr>
              <a:t>27 "You have heard that it was said to those of old, 'YOU SHALL NOT COMMIT ADULTERY.' </a:t>
            </a:r>
          </a:p>
          <a:p>
            <a:r>
              <a:rPr lang="en-US" sz="3200" i="1" dirty="0" smtClean="0">
                <a:solidFill>
                  <a:schemeClr val="bg1"/>
                </a:solidFill>
              </a:rPr>
              <a:t>28 But I say to you that whoever looks at a woman to lust for her has already committed adultery with her in his heart.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JESUS CAME TO DISRUPT OUR </a:t>
            </a:r>
            <a:r>
              <a:rPr lang="en-US" sz="3600" dirty="0" smtClean="0">
                <a:solidFill>
                  <a:srgbClr val="FFFF00"/>
                </a:solidFill>
              </a:rPr>
              <a:t>STANDARDS</a:t>
            </a:r>
            <a:endParaRPr lang="en-US" sz="3600" dirty="0" smtClean="0">
              <a:solidFill>
                <a:srgbClr val="FFFF00"/>
              </a:solidFill>
            </a:endParaRPr>
          </a:p>
        </p:txBody>
      </p:sp>
      <p:sp>
        <p:nvSpPr>
          <p:cNvPr id="3" name="TextBox 2"/>
          <p:cNvSpPr txBox="1"/>
          <p:nvPr/>
        </p:nvSpPr>
        <p:spPr>
          <a:xfrm>
            <a:off x="0" y="2362200"/>
            <a:ext cx="9144000" cy="4524315"/>
          </a:xfrm>
          <a:prstGeom prst="rect">
            <a:avLst/>
          </a:prstGeom>
          <a:noFill/>
        </p:spPr>
        <p:txBody>
          <a:bodyPr wrap="square" rtlCol="0">
            <a:spAutoFit/>
          </a:bodyPr>
          <a:lstStyle/>
          <a:p>
            <a:r>
              <a:rPr lang="en-US" sz="3200" i="1" dirty="0" smtClean="0">
                <a:solidFill>
                  <a:schemeClr val="bg1"/>
                </a:solidFill>
              </a:rPr>
              <a:t>Matthew 5:27-30</a:t>
            </a:r>
          </a:p>
          <a:p>
            <a:r>
              <a:rPr lang="en-US" sz="3200" i="1" dirty="0" smtClean="0">
                <a:solidFill>
                  <a:schemeClr val="bg1"/>
                </a:solidFill>
              </a:rPr>
              <a:t>29 </a:t>
            </a:r>
            <a:r>
              <a:rPr lang="en-US" sz="3200" i="1" dirty="0" smtClean="0">
                <a:solidFill>
                  <a:schemeClr val="bg1"/>
                </a:solidFill>
              </a:rPr>
              <a:t>If your right eye causes you to sin, pluck it out and cast it from you; for it is more profitable for you that one of your members perish, than for your whole body to be cast into hell. </a:t>
            </a:r>
          </a:p>
          <a:p>
            <a:r>
              <a:rPr lang="en-US" sz="3200" i="1" dirty="0" smtClean="0">
                <a:solidFill>
                  <a:schemeClr val="bg1"/>
                </a:solidFill>
              </a:rPr>
              <a:t>30 And if your right hand causes you to sin, cut it off and cast it from you; for it is more profitable for you that one of your members perish, than for your whole body to be cast into hell.</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0"/>
            <a:ext cx="9144000" cy="1200329"/>
          </a:xfrm>
          <a:prstGeom prst="rect">
            <a:avLst/>
          </a:prstGeom>
          <a:noFill/>
        </p:spPr>
        <p:txBody>
          <a:bodyPr wrap="square" rtlCol="0">
            <a:spAutoFit/>
          </a:bodyPr>
          <a:lstStyle/>
          <a:p>
            <a:pPr algn="ctr"/>
            <a:r>
              <a:rPr lang="en-US" sz="3600" dirty="0" smtClean="0">
                <a:solidFill>
                  <a:srgbClr val="FFFF00"/>
                </a:solidFill>
              </a:rPr>
              <a:t>JESUS CAME TO DISRUPT OUR </a:t>
            </a:r>
            <a:r>
              <a:rPr lang="en-US" sz="3600" dirty="0" smtClean="0">
                <a:solidFill>
                  <a:srgbClr val="FFFF00"/>
                </a:solidFill>
              </a:rPr>
              <a:t>UNDERSTANDING OF GOD</a:t>
            </a:r>
            <a:endParaRPr lang="en-US" sz="3600" dirty="0" smtClean="0">
              <a:solidFill>
                <a:srgbClr val="FFFF00"/>
              </a:solidFill>
            </a:endParaRPr>
          </a:p>
        </p:txBody>
      </p:sp>
      <p:sp>
        <p:nvSpPr>
          <p:cNvPr id="3" name="TextBox 2"/>
          <p:cNvSpPr txBox="1"/>
          <p:nvPr/>
        </p:nvSpPr>
        <p:spPr>
          <a:xfrm>
            <a:off x="0" y="2895600"/>
            <a:ext cx="9144000" cy="3539430"/>
          </a:xfrm>
          <a:prstGeom prst="rect">
            <a:avLst/>
          </a:prstGeom>
          <a:noFill/>
        </p:spPr>
        <p:txBody>
          <a:bodyPr wrap="square" rtlCol="0">
            <a:spAutoFit/>
          </a:bodyPr>
          <a:lstStyle/>
          <a:p>
            <a:r>
              <a:rPr lang="en-US" sz="3200" i="1" dirty="0" smtClean="0">
                <a:solidFill>
                  <a:schemeClr val="bg1"/>
                </a:solidFill>
              </a:rPr>
              <a:t>John 3:16-17</a:t>
            </a:r>
          </a:p>
          <a:p>
            <a:r>
              <a:rPr lang="en-US" sz="3200" i="1" dirty="0" smtClean="0">
                <a:solidFill>
                  <a:schemeClr val="bg1"/>
                </a:solidFill>
              </a:rPr>
              <a:t>16 For God so loved the world that He gave His only begotten Son, that whoever believes in Him should not perish but have everlasting life. </a:t>
            </a:r>
          </a:p>
          <a:p>
            <a:r>
              <a:rPr lang="en-US" sz="3200" i="1" dirty="0" smtClean="0">
                <a:solidFill>
                  <a:schemeClr val="bg1"/>
                </a:solidFill>
              </a:rPr>
              <a:t>17 For God did not send His Son into the world to condemn the world, but that the world through Him might be saved.</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0"/>
            <a:ext cx="9144000" cy="1200329"/>
          </a:xfrm>
          <a:prstGeom prst="rect">
            <a:avLst/>
          </a:prstGeom>
          <a:noFill/>
        </p:spPr>
        <p:txBody>
          <a:bodyPr wrap="square" rtlCol="0">
            <a:spAutoFit/>
          </a:bodyPr>
          <a:lstStyle/>
          <a:p>
            <a:pPr algn="ctr"/>
            <a:r>
              <a:rPr lang="en-US" sz="3600" dirty="0" smtClean="0">
                <a:solidFill>
                  <a:srgbClr val="FFFF00"/>
                </a:solidFill>
              </a:rPr>
              <a:t>JESUS CAME TO DISRUPT OUR </a:t>
            </a:r>
            <a:r>
              <a:rPr lang="en-US" sz="3600" dirty="0" smtClean="0">
                <a:solidFill>
                  <a:srgbClr val="FFFF00"/>
                </a:solidFill>
              </a:rPr>
              <a:t>UNDERSTANDING OF GOD</a:t>
            </a:r>
            <a:endParaRPr lang="en-US" sz="3600" dirty="0" smtClean="0">
              <a:solidFill>
                <a:srgbClr val="FFFF00"/>
              </a:solidFill>
            </a:endParaRPr>
          </a:p>
        </p:txBody>
      </p:sp>
      <p:sp>
        <p:nvSpPr>
          <p:cNvPr id="3" name="TextBox 2"/>
          <p:cNvSpPr txBox="1"/>
          <p:nvPr/>
        </p:nvSpPr>
        <p:spPr>
          <a:xfrm>
            <a:off x="0" y="2895600"/>
            <a:ext cx="9144000" cy="1077218"/>
          </a:xfrm>
          <a:prstGeom prst="rect">
            <a:avLst/>
          </a:prstGeom>
          <a:noFill/>
        </p:spPr>
        <p:txBody>
          <a:bodyPr wrap="square" rtlCol="0">
            <a:spAutoFit/>
          </a:bodyPr>
          <a:lstStyle/>
          <a:p>
            <a:r>
              <a:rPr lang="en-US" sz="3200" i="1" dirty="0" smtClean="0">
                <a:solidFill>
                  <a:schemeClr val="bg1"/>
                </a:solidFill>
              </a:rPr>
              <a:t>John 14:15  </a:t>
            </a:r>
            <a:endParaRPr lang="en-US" sz="3200" i="1" dirty="0" smtClean="0">
              <a:solidFill>
                <a:schemeClr val="bg1"/>
              </a:solidFill>
            </a:endParaRPr>
          </a:p>
          <a:p>
            <a:r>
              <a:rPr lang="en-US" sz="3200" i="1" dirty="0" smtClean="0">
                <a:solidFill>
                  <a:schemeClr val="bg1"/>
                </a:solidFill>
              </a:rPr>
              <a:t>"</a:t>
            </a:r>
            <a:r>
              <a:rPr lang="en-US" sz="3200" i="1" dirty="0" smtClean="0">
                <a:solidFill>
                  <a:schemeClr val="bg1"/>
                </a:solidFill>
              </a:rPr>
              <a:t>If you love Me, keep My commandments.</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JESUS CAME TO DISRUPT HOW WE LIVE LIFE</a:t>
            </a:r>
          </a:p>
        </p:txBody>
      </p:sp>
      <p:sp>
        <p:nvSpPr>
          <p:cNvPr id="3" name="TextBox 2"/>
          <p:cNvSpPr txBox="1"/>
          <p:nvPr/>
        </p:nvSpPr>
        <p:spPr>
          <a:xfrm>
            <a:off x="0" y="2895600"/>
            <a:ext cx="9144000" cy="3539430"/>
          </a:xfrm>
          <a:prstGeom prst="rect">
            <a:avLst/>
          </a:prstGeom>
          <a:noFill/>
        </p:spPr>
        <p:txBody>
          <a:bodyPr wrap="square" rtlCol="0">
            <a:spAutoFit/>
          </a:bodyPr>
          <a:lstStyle/>
          <a:p>
            <a:r>
              <a:rPr lang="en-US" sz="3200" i="1" dirty="0" smtClean="0">
                <a:solidFill>
                  <a:schemeClr val="bg1"/>
                </a:solidFill>
              </a:rPr>
              <a:t>Matthew 4:18-20</a:t>
            </a:r>
          </a:p>
          <a:p>
            <a:r>
              <a:rPr lang="en-US" sz="3200" i="1" dirty="0" smtClean="0">
                <a:solidFill>
                  <a:schemeClr val="bg1"/>
                </a:solidFill>
              </a:rPr>
              <a:t>18 And Jesus, walking by the Sea of Galilee, saw two brothers, Simon called Peter, and Andrew his brother, casting a net into the sea; for they were fishermen. </a:t>
            </a:r>
          </a:p>
          <a:p>
            <a:r>
              <a:rPr lang="en-US" sz="3200" i="1" dirty="0" smtClean="0">
                <a:solidFill>
                  <a:schemeClr val="bg1"/>
                </a:solidFill>
              </a:rPr>
              <a:t>19 Then He said to them, "Follow Me, and I will make you fishers of men." </a:t>
            </a:r>
          </a:p>
          <a:p>
            <a:r>
              <a:rPr lang="en-US" sz="3200" i="1" dirty="0" smtClean="0">
                <a:solidFill>
                  <a:schemeClr val="bg1"/>
                </a:solidFill>
              </a:rPr>
              <a:t>20 They immediately left their nets and followed Him.</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JESUS CAME TO DISRUPT HOW WE LIVE LIFE</a:t>
            </a:r>
          </a:p>
        </p:txBody>
      </p:sp>
      <p:sp>
        <p:nvSpPr>
          <p:cNvPr id="3" name="TextBox 2"/>
          <p:cNvSpPr txBox="1"/>
          <p:nvPr/>
        </p:nvSpPr>
        <p:spPr>
          <a:xfrm>
            <a:off x="0" y="2362200"/>
            <a:ext cx="9144000" cy="4031873"/>
          </a:xfrm>
          <a:prstGeom prst="rect">
            <a:avLst/>
          </a:prstGeom>
          <a:noFill/>
        </p:spPr>
        <p:txBody>
          <a:bodyPr wrap="square" rtlCol="0">
            <a:spAutoFit/>
          </a:bodyPr>
          <a:lstStyle/>
          <a:p>
            <a:r>
              <a:rPr lang="en-US" sz="3200" i="1" dirty="0" smtClean="0">
                <a:solidFill>
                  <a:schemeClr val="bg1"/>
                </a:solidFill>
              </a:rPr>
              <a:t>Matthew 10:34-39</a:t>
            </a:r>
          </a:p>
          <a:p>
            <a:r>
              <a:rPr lang="en-US" sz="3200" i="1" dirty="0" smtClean="0">
                <a:solidFill>
                  <a:schemeClr val="bg1"/>
                </a:solidFill>
              </a:rPr>
              <a:t>34 "Do not think that I came to bring peace on earth. I did not come to bring peace but a sword. </a:t>
            </a:r>
          </a:p>
          <a:p>
            <a:r>
              <a:rPr lang="en-US" sz="3200" i="1" dirty="0" smtClean="0">
                <a:solidFill>
                  <a:schemeClr val="bg1"/>
                </a:solidFill>
              </a:rPr>
              <a:t>35 For I have come to 'SET A MAN AGAINST HIS FATHER, A DAUGHTER AGAINST HER MOTHER, AND A DAUGHTER-IN-LAW AGAINST HER MOTHER-IN-LAW'; </a:t>
            </a:r>
          </a:p>
          <a:p>
            <a:r>
              <a:rPr lang="en-US" sz="3200" i="1" dirty="0" smtClean="0">
                <a:solidFill>
                  <a:schemeClr val="bg1"/>
                </a:solidFill>
              </a:rPr>
              <a:t>36 and 'A MAN'S ENEMIES WILL BE THOSE OF HIS OWN HOUSEHOLD</a:t>
            </a:r>
            <a:r>
              <a:rPr lang="en-US" sz="3200" i="1" dirty="0" smtClean="0">
                <a:solidFill>
                  <a:schemeClr val="bg1"/>
                </a:solidFill>
              </a:rPr>
              <a: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JESUS CAME TO DISRUPT HOW WE LIVE LIFE</a:t>
            </a:r>
          </a:p>
        </p:txBody>
      </p:sp>
      <p:sp>
        <p:nvSpPr>
          <p:cNvPr id="3" name="TextBox 2"/>
          <p:cNvSpPr txBox="1"/>
          <p:nvPr/>
        </p:nvSpPr>
        <p:spPr>
          <a:xfrm>
            <a:off x="0" y="2362200"/>
            <a:ext cx="9144000" cy="4031873"/>
          </a:xfrm>
          <a:prstGeom prst="rect">
            <a:avLst/>
          </a:prstGeom>
          <a:noFill/>
        </p:spPr>
        <p:txBody>
          <a:bodyPr wrap="square" rtlCol="0">
            <a:spAutoFit/>
          </a:bodyPr>
          <a:lstStyle/>
          <a:p>
            <a:r>
              <a:rPr lang="en-US" sz="3200" i="1" dirty="0" smtClean="0">
                <a:solidFill>
                  <a:schemeClr val="bg1"/>
                </a:solidFill>
              </a:rPr>
              <a:t>Matthew 10:34-39</a:t>
            </a:r>
          </a:p>
          <a:p>
            <a:r>
              <a:rPr lang="en-US" sz="3200" i="1" dirty="0" smtClean="0">
                <a:solidFill>
                  <a:schemeClr val="bg1"/>
                </a:solidFill>
              </a:rPr>
              <a:t>37 </a:t>
            </a:r>
            <a:r>
              <a:rPr lang="en-US" sz="3200" i="1" dirty="0" smtClean="0">
                <a:solidFill>
                  <a:schemeClr val="bg1"/>
                </a:solidFill>
              </a:rPr>
              <a:t>He who loves father or mother more than Me is not worthy of Me. And he who loves son or daughter more than Me is not worthy of Me. </a:t>
            </a:r>
          </a:p>
          <a:p>
            <a:r>
              <a:rPr lang="en-US" sz="3200" i="1" dirty="0" smtClean="0">
                <a:solidFill>
                  <a:schemeClr val="bg1"/>
                </a:solidFill>
              </a:rPr>
              <a:t>38 And he who does not take his cross and follow after Me is not worthy of Me. </a:t>
            </a:r>
          </a:p>
          <a:p>
            <a:r>
              <a:rPr lang="en-US" sz="3200" i="1" dirty="0" smtClean="0">
                <a:solidFill>
                  <a:schemeClr val="bg1"/>
                </a:solidFill>
              </a:rPr>
              <a:t>39 He who finds his life will lose it, and he who loses his life for My sake will find it.</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752600"/>
            <a:ext cx="9144000" cy="2308324"/>
          </a:xfrm>
          <a:prstGeom prst="rect">
            <a:avLst/>
          </a:prstGeom>
          <a:noFill/>
        </p:spPr>
        <p:txBody>
          <a:bodyPr wrap="square" rtlCol="0">
            <a:spAutoFit/>
          </a:bodyPr>
          <a:lstStyle/>
          <a:p>
            <a:pPr algn="ctr"/>
            <a:r>
              <a:rPr lang="en-US" sz="3600" dirty="0" smtClean="0">
                <a:solidFill>
                  <a:schemeClr val="bg1"/>
                </a:solidFill>
              </a:rPr>
              <a:t>When you start </a:t>
            </a:r>
            <a:endParaRPr lang="en-US" sz="3600" dirty="0" smtClean="0">
              <a:solidFill>
                <a:schemeClr val="bg1"/>
              </a:solidFill>
            </a:endParaRPr>
          </a:p>
          <a:p>
            <a:pPr algn="ctr"/>
            <a:r>
              <a:rPr lang="en-US" sz="3600" dirty="0" smtClean="0">
                <a:solidFill>
                  <a:schemeClr val="bg1"/>
                </a:solidFill>
              </a:rPr>
              <a:t>ACTING </a:t>
            </a:r>
            <a:r>
              <a:rPr lang="en-US" sz="3600" dirty="0" smtClean="0">
                <a:solidFill>
                  <a:schemeClr val="bg1"/>
                </a:solidFill>
              </a:rPr>
              <a:t>and </a:t>
            </a:r>
            <a:r>
              <a:rPr lang="en-US" sz="3600" dirty="0" smtClean="0">
                <a:solidFill>
                  <a:schemeClr val="bg1"/>
                </a:solidFill>
              </a:rPr>
              <a:t>THINKING </a:t>
            </a:r>
          </a:p>
          <a:p>
            <a:pPr algn="ctr"/>
            <a:r>
              <a:rPr lang="en-US" sz="3600" dirty="0" smtClean="0">
                <a:solidFill>
                  <a:schemeClr val="bg1"/>
                </a:solidFill>
              </a:rPr>
              <a:t>differently</a:t>
            </a:r>
            <a:r>
              <a:rPr lang="en-US" sz="3600" dirty="0" smtClean="0">
                <a:solidFill>
                  <a:schemeClr val="bg1"/>
                </a:solidFill>
              </a:rPr>
              <a:t>, </a:t>
            </a:r>
            <a:endParaRPr lang="en-US" sz="3600" dirty="0" smtClean="0">
              <a:solidFill>
                <a:schemeClr val="bg1"/>
              </a:solidFill>
            </a:endParaRPr>
          </a:p>
          <a:p>
            <a:pPr algn="ctr"/>
            <a:r>
              <a:rPr lang="en-US" sz="3600" dirty="0" smtClean="0">
                <a:solidFill>
                  <a:schemeClr val="bg1"/>
                </a:solidFill>
              </a:rPr>
              <a:t>you </a:t>
            </a:r>
            <a:r>
              <a:rPr lang="en-US" sz="3600" dirty="0" smtClean="0">
                <a:solidFill>
                  <a:schemeClr val="bg1"/>
                </a:solidFill>
              </a:rPr>
              <a:t>will make a difference.</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590800"/>
            <a:ext cx="9144000" cy="1200329"/>
          </a:xfrm>
          <a:prstGeom prst="rect">
            <a:avLst/>
          </a:prstGeom>
          <a:noFill/>
        </p:spPr>
        <p:txBody>
          <a:bodyPr wrap="square" rtlCol="0">
            <a:spAutoFit/>
          </a:bodyPr>
          <a:lstStyle/>
          <a:p>
            <a:pPr algn="ctr"/>
            <a:r>
              <a:rPr lang="en-US" sz="3600" dirty="0" smtClean="0">
                <a:solidFill>
                  <a:srgbClr val="FFFF00"/>
                </a:solidFill>
              </a:rPr>
              <a:t>THE IMPACT JESUS </a:t>
            </a:r>
            <a:endParaRPr lang="en-US" sz="3600" dirty="0" smtClean="0">
              <a:solidFill>
                <a:srgbClr val="FFFF00"/>
              </a:solidFill>
            </a:endParaRPr>
          </a:p>
          <a:p>
            <a:pPr algn="ctr"/>
            <a:r>
              <a:rPr lang="en-US" sz="3600" dirty="0" smtClean="0">
                <a:solidFill>
                  <a:srgbClr val="FFFF00"/>
                </a:solidFill>
              </a:rPr>
              <a:t>HAS </a:t>
            </a:r>
            <a:r>
              <a:rPr lang="en-US" sz="3600" dirty="0" smtClean="0">
                <a:solidFill>
                  <a:srgbClr val="FFFF00"/>
                </a:solidFill>
              </a:rPr>
              <a:t>HAD ON THIS WORLD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HE SENT US TO DISRUPT OUR WORLD</a:t>
            </a:r>
          </a:p>
        </p:txBody>
      </p:sp>
      <p:sp>
        <p:nvSpPr>
          <p:cNvPr id="3" name="TextBox 2"/>
          <p:cNvSpPr txBox="1"/>
          <p:nvPr/>
        </p:nvSpPr>
        <p:spPr>
          <a:xfrm>
            <a:off x="0" y="2362200"/>
            <a:ext cx="9144000" cy="3539430"/>
          </a:xfrm>
          <a:prstGeom prst="rect">
            <a:avLst/>
          </a:prstGeom>
          <a:noFill/>
        </p:spPr>
        <p:txBody>
          <a:bodyPr wrap="square" rtlCol="0">
            <a:spAutoFit/>
          </a:bodyPr>
          <a:lstStyle/>
          <a:p>
            <a:r>
              <a:rPr lang="en-US" sz="3200" i="1" dirty="0" smtClean="0">
                <a:solidFill>
                  <a:schemeClr val="bg1"/>
                </a:solidFill>
              </a:rPr>
              <a:t>Matthew 5:13-16</a:t>
            </a:r>
          </a:p>
          <a:p>
            <a:r>
              <a:rPr lang="en-US" sz="3200" i="1" dirty="0" smtClean="0">
                <a:solidFill>
                  <a:schemeClr val="bg1"/>
                </a:solidFill>
              </a:rPr>
              <a:t>13 "You are the salt of the earth; but if the salt loses its flavor, how shall it be seasoned? It is then good for nothing but to be thrown out and trampled underfoot by men. </a:t>
            </a:r>
          </a:p>
          <a:p>
            <a:r>
              <a:rPr lang="en-US" sz="3200" i="1" dirty="0" smtClean="0">
                <a:solidFill>
                  <a:schemeClr val="bg1"/>
                </a:solidFill>
              </a:rPr>
              <a:t>14 "You are the light of the world. A city that is set on a hill cannot be hidden.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HE SENT US TO DISRUPT OUR WORLD</a:t>
            </a:r>
          </a:p>
        </p:txBody>
      </p:sp>
      <p:sp>
        <p:nvSpPr>
          <p:cNvPr id="3" name="TextBox 2"/>
          <p:cNvSpPr txBox="1"/>
          <p:nvPr/>
        </p:nvSpPr>
        <p:spPr>
          <a:xfrm>
            <a:off x="0" y="2362200"/>
            <a:ext cx="9144000" cy="3539430"/>
          </a:xfrm>
          <a:prstGeom prst="rect">
            <a:avLst/>
          </a:prstGeom>
          <a:noFill/>
        </p:spPr>
        <p:txBody>
          <a:bodyPr wrap="square" rtlCol="0">
            <a:spAutoFit/>
          </a:bodyPr>
          <a:lstStyle/>
          <a:p>
            <a:r>
              <a:rPr lang="en-US" sz="3200" i="1" dirty="0" smtClean="0">
                <a:solidFill>
                  <a:schemeClr val="bg1"/>
                </a:solidFill>
              </a:rPr>
              <a:t>Matthew 5:13-16</a:t>
            </a:r>
          </a:p>
          <a:p>
            <a:r>
              <a:rPr lang="en-US" sz="3200" i="1" dirty="0" smtClean="0">
                <a:solidFill>
                  <a:schemeClr val="bg1"/>
                </a:solidFill>
              </a:rPr>
              <a:t>15 </a:t>
            </a:r>
            <a:r>
              <a:rPr lang="en-US" sz="3200" i="1" dirty="0" smtClean="0">
                <a:solidFill>
                  <a:schemeClr val="bg1"/>
                </a:solidFill>
              </a:rPr>
              <a:t>Nor do they light a lamp and put it under a basket, but on a </a:t>
            </a:r>
            <a:r>
              <a:rPr lang="en-US" sz="3200" i="1" dirty="0" err="1" smtClean="0">
                <a:solidFill>
                  <a:schemeClr val="bg1"/>
                </a:solidFill>
              </a:rPr>
              <a:t>lampstand</a:t>
            </a:r>
            <a:r>
              <a:rPr lang="en-US" sz="3200" i="1" dirty="0" smtClean="0">
                <a:solidFill>
                  <a:schemeClr val="bg1"/>
                </a:solidFill>
              </a:rPr>
              <a:t>, and it gives light to all who are in the house. </a:t>
            </a:r>
          </a:p>
          <a:p>
            <a:r>
              <a:rPr lang="en-US" sz="3200" i="1" dirty="0" smtClean="0">
                <a:solidFill>
                  <a:schemeClr val="bg1"/>
                </a:solidFill>
              </a:rPr>
              <a:t>16 Let your light so shine before men, that they may see your good works and glorify your Father in heaven.</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676400"/>
            <a:ext cx="9144000" cy="1754326"/>
          </a:xfrm>
          <a:prstGeom prst="rect">
            <a:avLst/>
          </a:prstGeom>
          <a:noFill/>
        </p:spPr>
        <p:txBody>
          <a:bodyPr wrap="square" rtlCol="0">
            <a:spAutoFit/>
          </a:bodyPr>
          <a:lstStyle/>
          <a:p>
            <a:pPr algn="ctr"/>
            <a:r>
              <a:rPr lang="en-US" sz="3600" dirty="0" smtClean="0">
                <a:solidFill>
                  <a:srgbClr val="FFFF00"/>
                </a:solidFill>
              </a:rPr>
              <a:t>HE SENT US TO </a:t>
            </a:r>
            <a:endParaRPr lang="en-US" sz="3600" dirty="0" smtClean="0">
              <a:solidFill>
                <a:srgbClr val="FFFF00"/>
              </a:solidFill>
            </a:endParaRPr>
          </a:p>
          <a:p>
            <a:pPr algn="ctr"/>
            <a:r>
              <a:rPr lang="en-US" sz="3600" dirty="0" smtClean="0">
                <a:solidFill>
                  <a:srgbClr val="FFFF00"/>
                </a:solidFill>
              </a:rPr>
              <a:t>DISRUPT </a:t>
            </a:r>
          </a:p>
          <a:p>
            <a:pPr algn="ctr"/>
            <a:r>
              <a:rPr lang="en-US" sz="3600" dirty="0" smtClean="0">
                <a:solidFill>
                  <a:srgbClr val="FFFF00"/>
                </a:solidFill>
              </a:rPr>
              <a:t>OUR </a:t>
            </a:r>
            <a:r>
              <a:rPr lang="en-US" sz="3600" dirty="0" smtClean="0">
                <a:solidFill>
                  <a:srgbClr val="FFFF00"/>
                </a:solidFill>
              </a:rPr>
              <a:t>WORLD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752600"/>
            <a:ext cx="9144000" cy="2308324"/>
          </a:xfrm>
          <a:prstGeom prst="rect">
            <a:avLst/>
          </a:prstGeom>
          <a:noFill/>
        </p:spPr>
        <p:txBody>
          <a:bodyPr wrap="square" rtlCol="0">
            <a:spAutoFit/>
          </a:bodyPr>
          <a:lstStyle/>
          <a:p>
            <a:pPr algn="ctr"/>
            <a:r>
              <a:rPr lang="en-US" sz="3600" dirty="0" smtClean="0">
                <a:solidFill>
                  <a:schemeClr val="bg1"/>
                </a:solidFill>
              </a:rPr>
              <a:t>When </a:t>
            </a:r>
            <a:r>
              <a:rPr lang="en-US" sz="3600" dirty="0" smtClean="0">
                <a:solidFill>
                  <a:schemeClr val="bg1"/>
                </a:solidFill>
              </a:rPr>
              <a:t>you </a:t>
            </a:r>
          </a:p>
          <a:p>
            <a:pPr algn="ctr"/>
            <a:r>
              <a:rPr lang="en-US" sz="3600" dirty="0" smtClean="0">
                <a:solidFill>
                  <a:schemeClr val="bg1"/>
                </a:solidFill>
              </a:rPr>
              <a:t>ACT </a:t>
            </a:r>
            <a:r>
              <a:rPr lang="en-US" sz="3600" dirty="0" smtClean="0">
                <a:solidFill>
                  <a:schemeClr val="bg1"/>
                </a:solidFill>
              </a:rPr>
              <a:t>and </a:t>
            </a:r>
            <a:r>
              <a:rPr lang="en-US" sz="3600" dirty="0" smtClean="0">
                <a:solidFill>
                  <a:schemeClr val="bg1"/>
                </a:solidFill>
              </a:rPr>
              <a:t>THINK </a:t>
            </a:r>
          </a:p>
          <a:p>
            <a:pPr algn="ctr"/>
            <a:r>
              <a:rPr lang="en-US" sz="3600" dirty="0" smtClean="0">
                <a:solidFill>
                  <a:schemeClr val="bg1"/>
                </a:solidFill>
              </a:rPr>
              <a:t>differently</a:t>
            </a:r>
            <a:r>
              <a:rPr lang="en-US" sz="3600" dirty="0" smtClean="0">
                <a:solidFill>
                  <a:schemeClr val="bg1"/>
                </a:solidFill>
              </a:rPr>
              <a:t>, </a:t>
            </a:r>
            <a:endParaRPr lang="en-US" sz="3600" dirty="0" smtClean="0">
              <a:solidFill>
                <a:schemeClr val="bg1"/>
              </a:solidFill>
            </a:endParaRPr>
          </a:p>
          <a:p>
            <a:pPr algn="ctr"/>
            <a:r>
              <a:rPr lang="en-US" sz="3600" dirty="0" smtClean="0">
                <a:solidFill>
                  <a:schemeClr val="bg1"/>
                </a:solidFill>
              </a:rPr>
              <a:t>you </a:t>
            </a:r>
            <a:r>
              <a:rPr lang="en-US" sz="3600" dirty="0" smtClean="0">
                <a:solidFill>
                  <a:schemeClr val="bg1"/>
                </a:solidFill>
              </a:rPr>
              <a:t>will make a difference.</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81200"/>
            <a:ext cx="9144000" cy="2554545"/>
          </a:xfrm>
          <a:prstGeom prst="rect">
            <a:avLst/>
          </a:prstGeom>
          <a:noFill/>
        </p:spPr>
        <p:txBody>
          <a:bodyPr wrap="square" rtlCol="0">
            <a:spAutoFit/>
          </a:bodyPr>
          <a:lstStyle/>
          <a:p>
            <a:r>
              <a:rPr lang="en-US" sz="3200" i="1" dirty="0" smtClean="0">
                <a:solidFill>
                  <a:schemeClr val="bg1"/>
                </a:solidFill>
              </a:rPr>
              <a:t>Acts 17:6  </a:t>
            </a:r>
          </a:p>
          <a:p>
            <a:r>
              <a:rPr lang="en-US" sz="3200" i="1" dirty="0" smtClean="0">
                <a:solidFill>
                  <a:schemeClr val="bg1"/>
                </a:solidFill>
              </a:rPr>
              <a:t>But when they did not find them, they dragged Jason and some brethren to the rulers of the city, crying out, "These who have turned the world upside down have come here too.</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81200"/>
            <a:ext cx="9144000" cy="1569660"/>
          </a:xfrm>
          <a:prstGeom prst="rect">
            <a:avLst/>
          </a:prstGeom>
          <a:noFill/>
        </p:spPr>
        <p:txBody>
          <a:bodyPr wrap="square" rtlCol="0">
            <a:spAutoFit/>
          </a:bodyPr>
          <a:lstStyle/>
          <a:p>
            <a:r>
              <a:rPr lang="en-US" sz="3200" i="1" dirty="0" smtClean="0">
                <a:solidFill>
                  <a:schemeClr val="bg1"/>
                </a:solidFill>
              </a:rPr>
              <a:t>Acts 15:26  </a:t>
            </a:r>
            <a:endParaRPr lang="en-US" sz="3200" i="1" dirty="0" smtClean="0">
              <a:solidFill>
                <a:schemeClr val="bg1"/>
              </a:solidFill>
            </a:endParaRPr>
          </a:p>
          <a:p>
            <a:r>
              <a:rPr lang="en-US" sz="3200" i="1" dirty="0" smtClean="0">
                <a:solidFill>
                  <a:schemeClr val="bg1"/>
                </a:solidFill>
              </a:rPr>
              <a:t>men </a:t>
            </a:r>
            <a:r>
              <a:rPr lang="en-US" sz="3200" i="1" dirty="0" smtClean="0">
                <a:solidFill>
                  <a:schemeClr val="bg1"/>
                </a:solidFill>
              </a:rPr>
              <a:t>who have risked their lives for the name of our Lord Jesus Christ.</a:t>
            </a:r>
            <a:endParaRPr lang="en-US" sz="3200" i="1"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600200"/>
            <a:ext cx="9144000" cy="3416320"/>
          </a:xfrm>
          <a:prstGeom prst="rect">
            <a:avLst/>
          </a:prstGeom>
          <a:noFill/>
        </p:spPr>
        <p:txBody>
          <a:bodyPr wrap="square" rtlCol="0">
            <a:spAutoFit/>
          </a:bodyPr>
          <a:lstStyle/>
          <a:p>
            <a:pPr algn="ctr"/>
            <a:r>
              <a:rPr lang="en-US" sz="3600" dirty="0" smtClean="0">
                <a:solidFill>
                  <a:schemeClr val="bg1"/>
                </a:solidFill>
              </a:rPr>
              <a:t>What are some ways </a:t>
            </a:r>
            <a:endParaRPr lang="en-US" sz="3600" dirty="0" smtClean="0">
              <a:solidFill>
                <a:schemeClr val="bg1"/>
              </a:solidFill>
            </a:endParaRPr>
          </a:p>
          <a:p>
            <a:pPr algn="ctr"/>
            <a:r>
              <a:rPr lang="en-US" sz="3600" dirty="0" smtClean="0">
                <a:solidFill>
                  <a:schemeClr val="bg1"/>
                </a:solidFill>
              </a:rPr>
              <a:t>you </a:t>
            </a:r>
            <a:r>
              <a:rPr lang="en-US" sz="3600" dirty="0" smtClean="0">
                <a:solidFill>
                  <a:schemeClr val="bg1"/>
                </a:solidFill>
              </a:rPr>
              <a:t>can </a:t>
            </a:r>
            <a:r>
              <a:rPr lang="en-US" sz="3600" dirty="0" smtClean="0">
                <a:solidFill>
                  <a:schemeClr val="bg1"/>
                </a:solidFill>
              </a:rPr>
              <a:t>ACT </a:t>
            </a:r>
            <a:r>
              <a:rPr lang="en-US" sz="3600" dirty="0" smtClean="0">
                <a:solidFill>
                  <a:schemeClr val="bg1"/>
                </a:solidFill>
              </a:rPr>
              <a:t>and </a:t>
            </a:r>
            <a:r>
              <a:rPr lang="en-US" sz="3600" dirty="0" smtClean="0">
                <a:solidFill>
                  <a:schemeClr val="bg1"/>
                </a:solidFill>
              </a:rPr>
              <a:t>THINK </a:t>
            </a:r>
            <a:r>
              <a:rPr lang="en-US" sz="3600" dirty="0" smtClean="0">
                <a:solidFill>
                  <a:schemeClr val="bg1"/>
                </a:solidFill>
              </a:rPr>
              <a:t>differently </a:t>
            </a:r>
            <a:endParaRPr lang="en-US" sz="3600" dirty="0" smtClean="0">
              <a:solidFill>
                <a:schemeClr val="bg1"/>
              </a:solidFill>
            </a:endParaRPr>
          </a:p>
          <a:p>
            <a:pPr algn="ctr"/>
            <a:r>
              <a:rPr lang="en-US" sz="3600" dirty="0" smtClean="0">
                <a:solidFill>
                  <a:schemeClr val="bg1"/>
                </a:solidFill>
              </a:rPr>
              <a:t>for </a:t>
            </a:r>
            <a:r>
              <a:rPr lang="en-US" sz="3600" dirty="0" smtClean="0">
                <a:solidFill>
                  <a:schemeClr val="bg1"/>
                </a:solidFill>
              </a:rPr>
              <a:t>the advancement </a:t>
            </a:r>
            <a:endParaRPr lang="en-US" sz="3600" dirty="0" smtClean="0">
              <a:solidFill>
                <a:schemeClr val="bg1"/>
              </a:solidFill>
            </a:endParaRPr>
          </a:p>
          <a:p>
            <a:pPr algn="ctr"/>
            <a:r>
              <a:rPr lang="en-US" sz="3600" dirty="0" smtClean="0">
                <a:solidFill>
                  <a:schemeClr val="bg1"/>
                </a:solidFill>
              </a:rPr>
              <a:t>of </a:t>
            </a:r>
            <a:r>
              <a:rPr lang="en-US" sz="3600" dirty="0" smtClean="0">
                <a:solidFill>
                  <a:schemeClr val="bg1"/>
                </a:solidFill>
              </a:rPr>
              <a:t>God's Kingdom? </a:t>
            </a:r>
            <a:endParaRPr lang="en-US" sz="3600" dirty="0" smtClean="0">
              <a:solidFill>
                <a:schemeClr val="bg1"/>
              </a:solidFill>
            </a:endParaRPr>
          </a:p>
          <a:p>
            <a:pPr algn="ctr"/>
            <a:r>
              <a:rPr lang="en-US" sz="3600" dirty="0" smtClean="0">
                <a:solidFill>
                  <a:schemeClr val="bg1"/>
                </a:solidFill>
              </a:rPr>
              <a:t>Start </a:t>
            </a:r>
            <a:r>
              <a:rPr lang="en-US" sz="3600" dirty="0" smtClean="0">
                <a:solidFill>
                  <a:schemeClr val="bg1"/>
                </a:solidFill>
              </a:rPr>
              <a:t>doing </a:t>
            </a:r>
            <a:r>
              <a:rPr lang="en-US" sz="3600" dirty="0" smtClean="0">
                <a:solidFill>
                  <a:schemeClr val="bg1"/>
                </a:solidFill>
              </a:rPr>
              <a:t>so. </a:t>
            </a:r>
          </a:p>
          <a:p>
            <a:pPr algn="ctr"/>
            <a:r>
              <a:rPr lang="en-US" sz="3600" dirty="0" smtClean="0">
                <a:solidFill>
                  <a:schemeClr val="bg1"/>
                </a:solidFill>
              </a:rPr>
              <a:t>Make </a:t>
            </a:r>
            <a:r>
              <a:rPr lang="en-US" sz="3600" dirty="0" smtClean="0">
                <a:solidFill>
                  <a:schemeClr val="bg1"/>
                </a:solidFill>
              </a:rPr>
              <a:t>a difference.</a:t>
            </a:r>
            <a:endParaRPr lang="en-US" sz="36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752600"/>
            <a:ext cx="9144000" cy="1754326"/>
          </a:xfrm>
          <a:prstGeom prst="rect">
            <a:avLst/>
          </a:prstGeom>
          <a:noFill/>
        </p:spPr>
        <p:txBody>
          <a:bodyPr wrap="square" rtlCol="0">
            <a:spAutoFit/>
          </a:bodyPr>
          <a:lstStyle/>
          <a:p>
            <a:pPr algn="ctr"/>
            <a:r>
              <a:rPr lang="en-US" sz="3600" dirty="0" smtClean="0">
                <a:solidFill>
                  <a:schemeClr val="bg1"/>
                </a:solidFill>
              </a:rPr>
              <a:t>INNOVATION = GOOD </a:t>
            </a:r>
            <a:r>
              <a:rPr lang="en-US" sz="3600" dirty="0" smtClean="0">
                <a:solidFill>
                  <a:schemeClr val="bg1"/>
                </a:solidFill>
              </a:rPr>
              <a:t>     BETTER</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DISRUPTION </a:t>
            </a:r>
            <a:r>
              <a:rPr lang="en-US" sz="3600" dirty="0" smtClean="0">
                <a:solidFill>
                  <a:schemeClr val="bg1"/>
                </a:solidFill>
              </a:rPr>
              <a:t>= DISPLACES + CREATES</a:t>
            </a:r>
            <a:endParaRPr lang="en-US" sz="3600" dirty="0">
              <a:solidFill>
                <a:schemeClr val="bg1"/>
              </a:solidFill>
            </a:endParaRPr>
          </a:p>
        </p:txBody>
      </p:sp>
      <p:cxnSp>
        <p:nvCxnSpPr>
          <p:cNvPr id="4" name="Straight Arrow Connector 3"/>
          <p:cNvCxnSpPr/>
          <p:nvPr/>
        </p:nvCxnSpPr>
        <p:spPr>
          <a:xfrm>
            <a:off x="5715000" y="2057400"/>
            <a:ext cx="381000" cy="0"/>
          </a:xfrm>
          <a:prstGeom prst="straightConnector1">
            <a:avLst/>
          </a:prstGeom>
          <a:ln w="3810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28600" y="1600200"/>
            <a:ext cx="6115605" cy="2514600"/>
          </a:xfrm>
          <a:prstGeom prst="rect">
            <a:avLst/>
          </a:prstGeom>
          <a:noFill/>
          <a:ln w="9525">
            <a:noFill/>
            <a:miter lim="800000"/>
            <a:headEnd/>
            <a:tailEnd/>
          </a:ln>
        </p:spPr>
      </p:pic>
      <p:pic>
        <p:nvPicPr>
          <p:cNvPr id="5" name="Picture 4" descr="Encyclopedia.jpg"/>
          <p:cNvPicPr>
            <a:picLocks noChangeAspect="1"/>
          </p:cNvPicPr>
          <p:nvPr/>
        </p:nvPicPr>
        <p:blipFill>
          <a:blip r:embed="rId3" cstate="print"/>
          <a:stretch>
            <a:fillRect/>
          </a:stretch>
        </p:blipFill>
        <p:spPr>
          <a:xfrm>
            <a:off x="5943600" y="2667000"/>
            <a:ext cx="3073400" cy="3810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828800"/>
            <a:ext cx="9144000" cy="1200329"/>
          </a:xfrm>
          <a:prstGeom prst="rect">
            <a:avLst/>
          </a:prstGeom>
          <a:noFill/>
        </p:spPr>
        <p:txBody>
          <a:bodyPr wrap="square" rtlCol="0">
            <a:spAutoFit/>
          </a:bodyPr>
          <a:lstStyle/>
          <a:p>
            <a:pPr algn="ctr"/>
            <a:r>
              <a:rPr lang="en-US" sz="3600" dirty="0" smtClean="0">
                <a:solidFill>
                  <a:schemeClr val="bg1"/>
                </a:solidFill>
              </a:rPr>
              <a:t>DISRUPTION </a:t>
            </a:r>
            <a:endParaRPr lang="en-US" sz="3600" dirty="0" smtClean="0">
              <a:solidFill>
                <a:schemeClr val="bg1"/>
              </a:solidFill>
            </a:endParaRPr>
          </a:p>
          <a:p>
            <a:pPr algn="ctr"/>
            <a:r>
              <a:rPr lang="en-US" sz="3600" dirty="0" smtClean="0">
                <a:solidFill>
                  <a:schemeClr val="bg1"/>
                </a:solidFill>
              </a:rPr>
              <a:t>As it relates to our life as believers</a:t>
            </a: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JESUS CAME TO DISRUPT OUR THINKING</a:t>
            </a:r>
          </a:p>
        </p:txBody>
      </p:sp>
      <p:sp>
        <p:nvSpPr>
          <p:cNvPr id="3" name="TextBox 2"/>
          <p:cNvSpPr txBox="1"/>
          <p:nvPr/>
        </p:nvSpPr>
        <p:spPr>
          <a:xfrm>
            <a:off x="0" y="2362200"/>
            <a:ext cx="9144000" cy="4031873"/>
          </a:xfrm>
          <a:prstGeom prst="rect">
            <a:avLst/>
          </a:prstGeom>
          <a:noFill/>
        </p:spPr>
        <p:txBody>
          <a:bodyPr wrap="square" rtlCol="0">
            <a:spAutoFit/>
          </a:bodyPr>
          <a:lstStyle/>
          <a:p>
            <a:r>
              <a:rPr lang="en-US" sz="3200" i="1" dirty="0" smtClean="0">
                <a:solidFill>
                  <a:schemeClr val="bg1"/>
                </a:solidFill>
              </a:rPr>
              <a:t>Matthew 5:38-45</a:t>
            </a:r>
          </a:p>
          <a:p>
            <a:r>
              <a:rPr lang="en-US" sz="3200" i="1" dirty="0" smtClean="0">
                <a:solidFill>
                  <a:schemeClr val="bg1"/>
                </a:solidFill>
              </a:rPr>
              <a:t>38 "You have heard that it was said, 'AN EYE FOR AN EYE AND A TOOTH FOR A TOOTH.' </a:t>
            </a:r>
          </a:p>
          <a:p>
            <a:r>
              <a:rPr lang="en-US" sz="3200" i="1" dirty="0" smtClean="0">
                <a:solidFill>
                  <a:schemeClr val="bg1"/>
                </a:solidFill>
              </a:rPr>
              <a:t>39 But I tell you not to resist an evil person. But whoever slaps you on your right cheek, turn the other to him also. </a:t>
            </a:r>
          </a:p>
          <a:p>
            <a:r>
              <a:rPr lang="en-US" sz="3200" i="1" dirty="0" smtClean="0">
                <a:solidFill>
                  <a:schemeClr val="bg1"/>
                </a:solidFill>
              </a:rPr>
              <a:t>40 If anyone wants to sue you and take away your tunic, let him have your cloak </a:t>
            </a:r>
            <a:r>
              <a:rPr lang="en-US" sz="3200" i="1" dirty="0" smtClean="0">
                <a:solidFill>
                  <a:schemeClr val="bg1"/>
                </a:solidFill>
              </a:rPr>
              <a:t>also</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JESUS CAME TO DISRUPT OUR THINKING</a:t>
            </a:r>
          </a:p>
        </p:txBody>
      </p:sp>
      <p:sp>
        <p:nvSpPr>
          <p:cNvPr id="3" name="TextBox 2"/>
          <p:cNvSpPr txBox="1"/>
          <p:nvPr/>
        </p:nvSpPr>
        <p:spPr>
          <a:xfrm>
            <a:off x="0" y="2362200"/>
            <a:ext cx="9144000" cy="2554545"/>
          </a:xfrm>
          <a:prstGeom prst="rect">
            <a:avLst/>
          </a:prstGeom>
          <a:noFill/>
        </p:spPr>
        <p:txBody>
          <a:bodyPr wrap="square" rtlCol="0">
            <a:spAutoFit/>
          </a:bodyPr>
          <a:lstStyle/>
          <a:p>
            <a:r>
              <a:rPr lang="en-US" sz="3200" i="1" dirty="0" smtClean="0">
                <a:solidFill>
                  <a:schemeClr val="bg1"/>
                </a:solidFill>
              </a:rPr>
              <a:t>Matthew 5:38-45</a:t>
            </a:r>
          </a:p>
          <a:p>
            <a:r>
              <a:rPr lang="en-US" sz="3200" i="1" dirty="0" smtClean="0">
                <a:solidFill>
                  <a:schemeClr val="bg1"/>
                </a:solidFill>
              </a:rPr>
              <a:t>41 </a:t>
            </a:r>
            <a:r>
              <a:rPr lang="en-US" sz="3200" i="1" dirty="0" smtClean="0">
                <a:solidFill>
                  <a:schemeClr val="bg1"/>
                </a:solidFill>
              </a:rPr>
              <a:t>And whoever compels you to go one mile, go with him two. </a:t>
            </a:r>
          </a:p>
          <a:p>
            <a:r>
              <a:rPr lang="en-US" sz="3200" i="1" dirty="0" smtClean="0">
                <a:solidFill>
                  <a:schemeClr val="bg1"/>
                </a:solidFill>
              </a:rPr>
              <a:t>42 Give to him who asks you, and from him who wants to borrow from you do not turn away. </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JESUS CAME TO DISRUPT OUR THINKING</a:t>
            </a:r>
          </a:p>
        </p:txBody>
      </p:sp>
      <p:sp>
        <p:nvSpPr>
          <p:cNvPr id="3" name="TextBox 2"/>
          <p:cNvSpPr txBox="1"/>
          <p:nvPr/>
        </p:nvSpPr>
        <p:spPr>
          <a:xfrm>
            <a:off x="0" y="2362200"/>
            <a:ext cx="9144000" cy="4031873"/>
          </a:xfrm>
          <a:prstGeom prst="rect">
            <a:avLst/>
          </a:prstGeom>
          <a:noFill/>
        </p:spPr>
        <p:txBody>
          <a:bodyPr wrap="square" rtlCol="0">
            <a:spAutoFit/>
          </a:bodyPr>
          <a:lstStyle/>
          <a:p>
            <a:r>
              <a:rPr lang="en-US" sz="3200" i="1" dirty="0" smtClean="0">
                <a:solidFill>
                  <a:schemeClr val="bg1"/>
                </a:solidFill>
              </a:rPr>
              <a:t>Matthew 5:38-45</a:t>
            </a:r>
          </a:p>
          <a:p>
            <a:r>
              <a:rPr lang="en-US" sz="3200" i="1" dirty="0" smtClean="0">
                <a:solidFill>
                  <a:schemeClr val="bg1"/>
                </a:solidFill>
              </a:rPr>
              <a:t>43 </a:t>
            </a:r>
            <a:r>
              <a:rPr lang="en-US" sz="3200" i="1" dirty="0" smtClean="0">
                <a:solidFill>
                  <a:schemeClr val="bg1"/>
                </a:solidFill>
              </a:rPr>
              <a:t>"You have heard that it was said, 'YOU SHALL LOVE YOUR NEIGHBOR and hate your enemy.' </a:t>
            </a:r>
          </a:p>
          <a:p>
            <a:r>
              <a:rPr lang="en-US" sz="3200" i="1" dirty="0" smtClean="0">
                <a:solidFill>
                  <a:schemeClr val="bg1"/>
                </a:solidFill>
              </a:rPr>
              <a:t>44 But I say to you, love your enemies, bless those who curse you, do good to those who hate you, and pray for those who spitefully use you and persecute you, </a:t>
            </a:r>
          </a:p>
          <a:p>
            <a:r>
              <a:rPr lang="en-US" sz="3200" i="1" dirty="0" smtClean="0">
                <a:solidFill>
                  <a:schemeClr val="bg1"/>
                </a:solidFill>
              </a:rPr>
              <a:t>45 that you may be sons of your Father in heaven;.....</a:t>
            </a:r>
            <a:endParaRPr lang="en-US" sz="3200" i="1"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524000"/>
            <a:ext cx="9144000" cy="646331"/>
          </a:xfrm>
          <a:prstGeom prst="rect">
            <a:avLst/>
          </a:prstGeom>
          <a:noFill/>
        </p:spPr>
        <p:txBody>
          <a:bodyPr wrap="square" rtlCol="0">
            <a:spAutoFit/>
          </a:bodyPr>
          <a:lstStyle/>
          <a:p>
            <a:pPr algn="ctr"/>
            <a:r>
              <a:rPr lang="en-US" sz="3600" dirty="0" smtClean="0">
                <a:solidFill>
                  <a:srgbClr val="FFFF00"/>
                </a:solidFill>
              </a:rPr>
              <a:t>JESUS CAME TO DISRUPT OUR THINKING</a:t>
            </a:r>
          </a:p>
        </p:txBody>
      </p:sp>
      <p:sp>
        <p:nvSpPr>
          <p:cNvPr id="3" name="TextBox 2"/>
          <p:cNvSpPr txBox="1"/>
          <p:nvPr/>
        </p:nvSpPr>
        <p:spPr>
          <a:xfrm>
            <a:off x="0" y="2362200"/>
            <a:ext cx="9144000" cy="4031873"/>
          </a:xfrm>
          <a:prstGeom prst="rect">
            <a:avLst/>
          </a:prstGeom>
          <a:noFill/>
        </p:spPr>
        <p:txBody>
          <a:bodyPr wrap="square" rtlCol="0">
            <a:spAutoFit/>
          </a:bodyPr>
          <a:lstStyle/>
          <a:p>
            <a:r>
              <a:rPr lang="en-US" sz="3200" i="1" dirty="0" smtClean="0">
                <a:solidFill>
                  <a:srgbClr val="FFC000"/>
                </a:solidFill>
              </a:rPr>
              <a:t>Redefining Leadership</a:t>
            </a:r>
          </a:p>
          <a:p>
            <a:r>
              <a:rPr lang="en-US" sz="3200" i="1" dirty="0" smtClean="0">
                <a:solidFill>
                  <a:schemeClr val="bg1"/>
                </a:solidFill>
              </a:rPr>
              <a:t>Matthew 20:25-28</a:t>
            </a:r>
          </a:p>
          <a:p>
            <a:r>
              <a:rPr lang="en-US" sz="3200" i="1" dirty="0" smtClean="0">
                <a:solidFill>
                  <a:schemeClr val="bg1"/>
                </a:solidFill>
              </a:rPr>
              <a:t>25 But Jesus called them to Himself and said, "You know that the rulers of the Gentiles lord it over them, and those who are great exercise authority over them. </a:t>
            </a:r>
          </a:p>
          <a:p>
            <a:r>
              <a:rPr lang="en-US" sz="3200" i="1" dirty="0" smtClean="0">
                <a:solidFill>
                  <a:schemeClr val="bg1"/>
                </a:solidFill>
              </a:rPr>
              <a:t>26 Yet it shall not be so among you; but whoever desires to become great among you, let him be your servant.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1218</Words>
  <Application>Microsoft Office PowerPoint</Application>
  <PresentationFormat>On-screen Show (4:3)</PresentationFormat>
  <Paragraphs>99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32</cp:revision>
  <dcterms:created xsi:type="dcterms:W3CDTF">2006-08-16T00:00:00Z</dcterms:created>
  <dcterms:modified xsi:type="dcterms:W3CDTF">2016-12-16T05:20:36Z</dcterms:modified>
</cp:coreProperties>
</file>