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0" r:id="rId27"/>
    <p:sldId id="282" r:id="rId28"/>
    <p:sldId id="283" r:id="rId29"/>
    <p:sldId id="284" r:id="rId30"/>
    <p:sldId id="285" r:id="rId31"/>
    <p:sldId id="286" r:id="rId32"/>
    <p:sldId id="28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descr="2016-02-07-Reformation, Revivals, Restoration and Missions-ppt Header Part 3.jpg"/>
          <p:cNvPicPr>
            <a:picLocks noChangeAspect="1"/>
          </p:cNvPicPr>
          <p:nvPr userDrawn="1"/>
        </p:nvPicPr>
        <p:blipFill>
          <a:blip r:embed="rId2" cstate="print"/>
          <a:stretch>
            <a:fillRect/>
          </a:stretch>
        </p:blipFill>
        <p:spPr>
          <a:xfrm>
            <a:off x="0" y="0"/>
            <a:ext cx="9144000" cy="137517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6-02-07-Reformation, Revivals, Restoration and  Missions Revivals -ppt cover Part 3.jpg"/>
          <p:cNvPicPr>
            <a:picLocks noChangeAspect="1"/>
          </p:cNvPicPr>
          <p:nvPr/>
        </p:nvPicPr>
        <p:blipFill>
          <a:blip r:embed="rId2" cstate="print"/>
          <a:stretch>
            <a:fillRect/>
          </a:stretch>
        </p:blipFill>
        <p:spPr>
          <a:xfrm>
            <a:off x="0" y="857250"/>
            <a:ext cx="9144000" cy="51435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327970"/>
            <a:ext cx="9144000" cy="3046988"/>
          </a:xfrm>
          <a:prstGeom prst="rect">
            <a:avLst/>
          </a:prstGeom>
          <a:noFill/>
        </p:spPr>
        <p:txBody>
          <a:bodyPr wrap="square" rtlCol="0">
            <a:spAutoFit/>
          </a:bodyPr>
          <a:lstStyle/>
          <a:p>
            <a:r>
              <a:rPr lang="en-US" sz="3200" dirty="0" smtClean="0">
                <a:solidFill>
                  <a:schemeClr val="bg1"/>
                </a:solidFill>
              </a:rPr>
              <a:t>A.D. 155: Polycarp is martyred at age 84.</a:t>
            </a:r>
          </a:p>
          <a:p>
            <a:r>
              <a:rPr lang="en-US" sz="3200" dirty="0" smtClean="0">
                <a:solidFill>
                  <a:schemeClr val="bg1"/>
                </a:solidFill>
              </a:rPr>
              <a:t>His martyrdom took place around A.D. 155. Polycarp trained the Chruch historian </a:t>
            </a:r>
            <a:r>
              <a:rPr lang="en-US" sz="3200" dirty="0" err="1" smtClean="0">
                <a:solidFill>
                  <a:schemeClr val="bg1"/>
                </a:solidFill>
              </a:rPr>
              <a:t>Irenaeus</a:t>
            </a:r>
            <a:r>
              <a:rPr lang="en-US" sz="3200" dirty="0" smtClean="0">
                <a:solidFill>
                  <a:schemeClr val="bg1"/>
                </a:solidFill>
              </a:rPr>
              <a:t>. </a:t>
            </a:r>
          </a:p>
          <a:p>
            <a:endParaRPr lang="en-US" sz="3200" dirty="0" smtClean="0">
              <a:solidFill>
                <a:schemeClr val="bg1"/>
              </a:solidFill>
            </a:endParaRPr>
          </a:p>
          <a:p>
            <a:r>
              <a:rPr lang="en-US" sz="3200" dirty="0" smtClean="0">
                <a:solidFill>
                  <a:schemeClr val="bg1"/>
                </a:solidFill>
              </a:rPr>
              <a:t>A.D. 183 to 186: </a:t>
            </a:r>
            <a:r>
              <a:rPr lang="en-US" sz="3200" dirty="0" err="1" smtClean="0">
                <a:solidFill>
                  <a:schemeClr val="bg1"/>
                </a:solidFill>
              </a:rPr>
              <a:t>Irenaeus</a:t>
            </a:r>
            <a:r>
              <a:rPr lang="en-US" sz="3200" dirty="0" smtClean="0">
                <a:solidFill>
                  <a:schemeClr val="bg1"/>
                </a:solidFill>
              </a:rPr>
              <a:t> writes “Against Heresies”, the most thorough book on </a:t>
            </a:r>
            <a:r>
              <a:rPr lang="en-US" sz="3200" dirty="0" err="1" smtClean="0">
                <a:solidFill>
                  <a:schemeClr val="bg1"/>
                </a:solidFill>
              </a:rPr>
              <a:t>gnosticism</a:t>
            </a:r>
            <a:r>
              <a:rPr lang="en-US" sz="3200" dirty="0" smtClean="0">
                <a:solidFill>
                  <a:schemeClr val="bg1"/>
                </a:solidFill>
              </a:rPr>
              <a:t> ever written.</a:t>
            </a:r>
          </a:p>
        </p:txBody>
      </p:sp>
      <p:sp>
        <p:nvSpPr>
          <p:cNvPr id="3" name="TextBox 2"/>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2nd Century (A.D. 101–200)</a:t>
            </a:r>
            <a:endParaRPr lang="en-US" sz="3600" dirty="0">
              <a:solidFill>
                <a:srgbClr val="FFFF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327970"/>
            <a:ext cx="9144000" cy="2062103"/>
          </a:xfrm>
          <a:prstGeom prst="rect">
            <a:avLst/>
          </a:prstGeom>
          <a:noFill/>
        </p:spPr>
        <p:txBody>
          <a:bodyPr wrap="square" rtlCol="0">
            <a:spAutoFit/>
          </a:bodyPr>
          <a:lstStyle/>
          <a:p>
            <a:r>
              <a:rPr lang="en-US" sz="3200" dirty="0" smtClean="0">
                <a:solidFill>
                  <a:schemeClr val="bg1"/>
                </a:solidFill>
              </a:rPr>
              <a:t>A.D. 300 before the close of the Century, Antony the Great (A.D. 251- A.D. 356) of Egypt goes into desert as a hermit, an important early step in development of monasticism.</a:t>
            </a:r>
          </a:p>
        </p:txBody>
      </p:sp>
      <p:sp>
        <p:nvSpPr>
          <p:cNvPr id="3" name="TextBox 2"/>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3rd Century (A.D. 201–300)</a:t>
            </a:r>
            <a:endParaRPr lang="en-US" sz="3600" dirty="0">
              <a:solidFill>
                <a:srgbClr val="FFFF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327970"/>
            <a:ext cx="9144000" cy="3539430"/>
          </a:xfrm>
          <a:prstGeom prst="rect">
            <a:avLst/>
          </a:prstGeom>
          <a:noFill/>
        </p:spPr>
        <p:txBody>
          <a:bodyPr wrap="square" rtlCol="0">
            <a:spAutoFit/>
          </a:bodyPr>
          <a:lstStyle/>
          <a:p>
            <a:r>
              <a:rPr lang="en-US" sz="3200" dirty="0" smtClean="0">
                <a:solidFill>
                  <a:schemeClr val="bg1"/>
                </a:solidFill>
              </a:rPr>
              <a:t>A.D. 303 Emperor Diocletian persecutes Church intending to wipe out the church. It failed.</a:t>
            </a:r>
          </a:p>
          <a:p>
            <a:endParaRPr lang="en-US" sz="3200" dirty="0" smtClean="0">
              <a:solidFill>
                <a:schemeClr val="bg1"/>
              </a:solidFill>
            </a:endParaRPr>
          </a:p>
          <a:p>
            <a:r>
              <a:rPr lang="en-US" sz="3200" dirty="0" smtClean="0">
                <a:solidFill>
                  <a:schemeClr val="bg1"/>
                </a:solidFill>
              </a:rPr>
              <a:t>A.D. 312 Constantine the Great has a vision of a cross</a:t>
            </a:r>
          </a:p>
          <a:p>
            <a:endParaRPr lang="en-US" sz="3200" dirty="0" smtClean="0">
              <a:solidFill>
                <a:schemeClr val="bg1"/>
              </a:solidFill>
            </a:endParaRPr>
          </a:p>
          <a:p>
            <a:r>
              <a:rPr lang="en-US" sz="3200" dirty="0" smtClean="0">
                <a:solidFill>
                  <a:schemeClr val="bg1"/>
                </a:solidFill>
              </a:rPr>
              <a:t>A.D. 313 to 337 Emperor Constantine's reign brings favor to the early churches</a:t>
            </a:r>
          </a:p>
        </p:txBody>
      </p:sp>
      <p:sp>
        <p:nvSpPr>
          <p:cNvPr id="3" name="TextBox 2"/>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4th Century (A.D. 301–400)</a:t>
            </a:r>
            <a:endParaRPr lang="en-US" sz="3600" dirty="0">
              <a:solidFill>
                <a:srgbClr val="FFFF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327970"/>
            <a:ext cx="9144000" cy="4031873"/>
          </a:xfrm>
          <a:prstGeom prst="rect">
            <a:avLst/>
          </a:prstGeom>
          <a:noFill/>
        </p:spPr>
        <p:txBody>
          <a:bodyPr wrap="square" rtlCol="0">
            <a:spAutoFit/>
          </a:bodyPr>
          <a:lstStyle/>
          <a:p>
            <a:r>
              <a:rPr lang="en-US" sz="3200" dirty="0" smtClean="0">
                <a:solidFill>
                  <a:schemeClr val="bg1"/>
                </a:solidFill>
              </a:rPr>
              <a:t>A.D. 318 The Arian controversy</a:t>
            </a:r>
          </a:p>
          <a:p>
            <a:endParaRPr lang="en-US" sz="3200" dirty="0" smtClean="0">
              <a:solidFill>
                <a:schemeClr val="bg1"/>
              </a:solidFill>
            </a:endParaRPr>
          </a:p>
          <a:p>
            <a:r>
              <a:rPr lang="en-US" sz="3200" dirty="0" smtClean="0">
                <a:solidFill>
                  <a:schemeClr val="bg1"/>
                </a:solidFill>
              </a:rPr>
              <a:t>A.D. 325 The Council of </a:t>
            </a:r>
            <a:r>
              <a:rPr lang="en-US" sz="3200" dirty="0" err="1" smtClean="0">
                <a:solidFill>
                  <a:schemeClr val="bg1"/>
                </a:solidFill>
              </a:rPr>
              <a:t>Nicea</a:t>
            </a:r>
            <a:endParaRPr lang="en-US" sz="3200" dirty="0" smtClean="0">
              <a:solidFill>
                <a:schemeClr val="bg1"/>
              </a:solidFill>
            </a:endParaRPr>
          </a:p>
          <a:p>
            <a:r>
              <a:rPr lang="en-US" sz="3200" dirty="0" smtClean="0">
                <a:solidFill>
                  <a:schemeClr val="bg1"/>
                </a:solidFill>
              </a:rPr>
              <a:t>The Council of </a:t>
            </a:r>
            <a:r>
              <a:rPr lang="en-US" sz="3200" dirty="0" err="1" smtClean="0">
                <a:solidFill>
                  <a:schemeClr val="bg1"/>
                </a:solidFill>
              </a:rPr>
              <a:t>Nicea</a:t>
            </a:r>
            <a:r>
              <a:rPr lang="en-US" sz="3200" dirty="0" smtClean="0">
                <a:solidFill>
                  <a:schemeClr val="bg1"/>
                </a:solidFill>
              </a:rPr>
              <a:t> issued an official creed, the "</a:t>
            </a:r>
            <a:r>
              <a:rPr lang="en-US" sz="3200" dirty="0" err="1" smtClean="0">
                <a:solidFill>
                  <a:schemeClr val="bg1"/>
                </a:solidFill>
              </a:rPr>
              <a:t>Nicean</a:t>
            </a:r>
            <a:r>
              <a:rPr lang="en-US" sz="3200" dirty="0" smtClean="0">
                <a:solidFill>
                  <a:schemeClr val="bg1"/>
                </a:solidFill>
              </a:rPr>
              <a:t> Creed", based on the early church's rule of faith.</a:t>
            </a:r>
          </a:p>
          <a:p>
            <a:endParaRPr lang="en-US" sz="3200" dirty="0" smtClean="0">
              <a:solidFill>
                <a:schemeClr val="bg1"/>
              </a:solidFill>
            </a:endParaRPr>
          </a:p>
          <a:p>
            <a:r>
              <a:rPr lang="en-US" sz="3200" dirty="0" smtClean="0">
                <a:solidFill>
                  <a:schemeClr val="bg1"/>
                </a:solidFill>
              </a:rPr>
              <a:t>A.D. 367 Canon of New Testament confirmed.</a:t>
            </a:r>
          </a:p>
        </p:txBody>
      </p:sp>
      <p:sp>
        <p:nvSpPr>
          <p:cNvPr id="3" name="TextBox 2"/>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4th Century (A.D. 301–400)</a:t>
            </a:r>
            <a:endParaRPr lang="en-US" sz="3600" dirty="0">
              <a:solidFill>
                <a:srgbClr val="FFFF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327970"/>
            <a:ext cx="9144000" cy="4031873"/>
          </a:xfrm>
          <a:prstGeom prst="rect">
            <a:avLst/>
          </a:prstGeom>
          <a:noFill/>
        </p:spPr>
        <p:txBody>
          <a:bodyPr wrap="square" rtlCol="0">
            <a:spAutoFit/>
          </a:bodyPr>
          <a:lstStyle/>
          <a:p>
            <a:r>
              <a:rPr lang="en-US" sz="3200" dirty="0" smtClean="0">
                <a:solidFill>
                  <a:schemeClr val="bg1"/>
                </a:solidFill>
              </a:rPr>
              <a:t>A.D. 596 : Gregory the Great sends Augustine and a team of missionaries to England to reintroduce the Gospel.</a:t>
            </a:r>
          </a:p>
          <a:p>
            <a:endParaRPr lang="en-US" sz="3200" dirty="0" smtClean="0">
              <a:solidFill>
                <a:schemeClr val="bg1"/>
              </a:solidFill>
            </a:endParaRPr>
          </a:p>
          <a:p>
            <a:r>
              <a:rPr lang="en-US" sz="3200" dirty="0" smtClean="0">
                <a:solidFill>
                  <a:schemeClr val="bg1"/>
                </a:solidFill>
              </a:rPr>
              <a:t>A.D. 635 : First Christian missionaries from Asia Minor and Persia arrive in China</a:t>
            </a:r>
          </a:p>
          <a:p>
            <a:endParaRPr lang="en-US" sz="3200" dirty="0" smtClean="0">
              <a:solidFill>
                <a:schemeClr val="bg1"/>
              </a:solidFill>
            </a:endParaRPr>
          </a:p>
          <a:p>
            <a:r>
              <a:rPr lang="en-US" sz="3200" dirty="0" smtClean="0">
                <a:solidFill>
                  <a:schemeClr val="bg1"/>
                </a:solidFill>
              </a:rPr>
              <a:t>1150-1270 Peter Waldo And The </a:t>
            </a:r>
            <a:r>
              <a:rPr lang="en-US" sz="3200" dirty="0" err="1" smtClean="0">
                <a:solidFill>
                  <a:schemeClr val="bg1"/>
                </a:solidFill>
              </a:rPr>
              <a:t>Waldenses</a:t>
            </a:r>
            <a:r>
              <a:rPr lang="en-US" sz="3200" dirty="0" smtClean="0">
                <a:solidFill>
                  <a:schemeClr val="bg1"/>
                </a:solidFill>
              </a:rPr>
              <a:t> </a:t>
            </a:r>
          </a:p>
        </p:txBody>
      </p:sp>
      <p:sp>
        <p:nvSpPr>
          <p:cNvPr id="3" name="TextBox 2"/>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Middle Ages &amp; Early Reformers (A.D. 401-1500)</a:t>
            </a:r>
            <a:endParaRPr lang="en-US" sz="3600" dirty="0">
              <a:solidFill>
                <a:srgbClr val="FFFF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327970"/>
            <a:ext cx="9144000" cy="4031873"/>
          </a:xfrm>
          <a:prstGeom prst="rect">
            <a:avLst/>
          </a:prstGeom>
          <a:noFill/>
        </p:spPr>
        <p:txBody>
          <a:bodyPr wrap="square" rtlCol="0">
            <a:spAutoFit/>
          </a:bodyPr>
          <a:lstStyle/>
          <a:p>
            <a:r>
              <a:rPr lang="en-US" sz="3200" dirty="0" smtClean="0">
                <a:solidFill>
                  <a:schemeClr val="bg1"/>
                </a:solidFill>
              </a:rPr>
              <a:t>1382 John Wycliffe: Reformation Morningstar, Full English Bible</a:t>
            </a:r>
          </a:p>
          <a:p>
            <a:endParaRPr lang="en-US" sz="3200" dirty="0" smtClean="0">
              <a:solidFill>
                <a:schemeClr val="bg1"/>
              </a:solidFill>
            </a:endParaRPr>
          </a:p>
          <a:p>
            <a:r>
              <a:rPr lang="en-US" sz="3200" dirty="0" smtClean="0">
                <a:solidFill>
                  <a:schemeClr val="bg1"/>
                </a:solidFill>
              </a:rPr>
              <a:t>1415 John Huss: Faithful unto Death</a:t>
            </a:r>
          </a:p>
          <a:p>
            <a:r>
              <a:rPr lang="en-US" sz="3200" dirty="0" smtClean="0">
                <a:solidFill>
                  <a:schemeClr val="bg1"/>
                </a:solidFill>
              </a:rPr>
              <a:t>burned at the stake on July 6, 1415</a:t>
            </a:r>
          </a:p>
          <a:p>
            <a:endParaRPr lang="en-US" sz="3200" dirty="0" smtClean="0">
              <a:solidFill>
                <a:schemeClr val="bg1"/>
              </a:solidFill>
            </a:endParaRPr>
          </a:p>
          <a:p>
            <a:r>
              <a:rPr lang="en-US" sz="3200" dirty="0" smtClean="0">
                <a:solidFill>
                  <a:schemeClr val="bg1"/>
                </a:solidFill>
              </a:rPr>
              <a:t>1455 Gutenberg's Latin Bibles</a:t>
            </a:r>
          </a:p>
          <a:p>
            <a:endParaRPr lang="en-US" sz="3200" dirty="0" smtClean="0">
              <a:solidFill>
                <a:schemeClr val="bg1"/>
              </a:solidFill>
            </a:endParaRPr>
          </a:p>
        </p:txBody>
      </p:sp>
      <p:sp>
        <p:nvSpPr>
          <p:cNvPr id="3" name="TextBox 2"/>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Middle Ages &amp; Early Reformers (A.D. 401-1500)</a:t>
            </a:r>
            <a:endParaRPr lang="en-US" sz="3600" dirty="0">
              <a:solidFill>
                <a:srgbClr val="FFFF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327970"/>
            <a:ext cx="9144000" cy="4524315"/>
          </a:xfrm>
          <a:prstGeom prst="rect">
            <a:avLst/>
          </a:prstGeom>
          <a:noFill/>
        </p:spPr>
        <p:txBody>
          <a:bodyPr wrap="square" rtlCol="0">
            <a:spAutoFit/>
          </a:bodyPr>
          <a:lstStyle/>
          <a:p>
            <a:r>
              <a:rPr lang="en-US" sz="3200" dirty="0" smtClean="0">
                <a:solidFill>
                  <a:schemeClr val="bg1"/>
                </a:solidFill>
              </a:rPr>
              <a:t>1516 Erasmus, Dutch scholar, Monk turned writer</a:t>
            </a:r>
          </a:p>
          <a:p>
            <a:r>
              <a:rPr lang="en-US" sz="3200" dirty="0" smtClean="0">
                <a:solidFill>
                  <a:schemeClr val="bg1"/>
                </a:solidFill>
              </a:rPr>
              <a:t>Erasmus loaded the cannon that Luther fired. </a:t>
            </a:r>
          </a:p>
          <a:p>
            <a:endParaRPr lang="en-US" sz="3200" dirty="0" smtClean="0">
              <a:solidFill>
                <a:schemeClr val="bg1"/>
              </a:solidFill>
            </a:endParaRPr>
          </a:p>
          <a:p>
            <a:r>
              <a:rPr lang="en-US" sz="3200" dirty="0" smtClean="0">
                <a:solidFill>
                  <a:schemeClr val="bg1"/>
                </a:solidFill>
              </a:rPr>
              <a:t>1517 Martin Luther Posted his 95 Theses (October 31, 1517)</a:t>
            </a:r>
          </a:p>
          <a:p>
            <a:endParaRPr lang="en-US" sz="3200" dirty="0" smtClean="0">
              <a:solidFill>
                <a:schemeClr val="bg1"/>
              </a:solidFill>
            </a:endParaRPr>
          </a:p>
          <a:p>
            <a:r>
              <a:rPr lang="en-US" sz="3200" dirty="0" smtClean="0">
                <a:solidFill>
                  <a:schemeClr val="bg1"/>
                </a:solidFill>
              </a:rPr>
              <a:t>1519 Zurich Reform under Ulrich Zwingli</a:t>
            </a:r>
          </a:p>
          <a:p>
            <a:endParaRPr lang="en-US" sz="3200" dirty="0" smtClean="0">
              <a:solidFill>
                <a:schemeClr val="bg1"/>
              </a:solidFill>
            </a:endParaRPr>
          </a:p>
          <a:p>
            <a:r>
              <a:rPr lang="en-US" sz="3200" dirty="0" smtClean="0">
                <a:solidFill>
                  <a:schemeClr val="bg1"/>
                </a:solidFill>
              </a:rPr>
              <a:t>1525 Reformation Radicals: The Anabaptists</a:t>
            </a:r>
          </a:p>
        </p:txBody>
      </p:sp>
      <p:sp>
        <p:nvSpPr>
          <p:cNvPr id="3" name="TextBox 2"/>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Reformation Leading To Revival (1501–1800)</a:t>
            </a:r>
            <a:endParaRPr lang="en-US" sz="3600" dirty="0">
              <a:solidFill>
                <a:srgbClr val="FFFF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327970"/>
            <a:ext cx="9144000" cy="4031873"/>
          </a:xfrm>
          <a:prstGeom prst="rect">
            <a:avLst/>
          </a:prstGeom>
          <a:noFill/>
        </p:spPr>
        <p:txBody>
          <a:bodyPr wrap="square" rtlCol="0">
            <a:spAutoFit/>
          </a:bodyPr>
          <a:lstStyle/>
          <a:p>
            <a:r>
              <a:rPr lang="en-US" sz="3200" dirty="0" smtClean="0">
                <a:solidFill>
                  <a:schemeClr val="bg1"/>
                </a:solidFill>
              </a:rPr>
              <a:t>1525 William Tyndale, Original Greek and Hebrew Translation of the English Bible</a:t>
            </a:r>
          </a:p>
          <a:p>
            <a:endParaRPr lang="en-US" sz="3200" dirty="0" smtClean="0">
              <a:solidFill>
                <a:schemeClr val="bg1"/>
              </a:solidFill>
            </a:endParaRPr>
          </a:p>
          <a:p>
            <a:r>
              <a:rPr lang="en-US" sz="3200" dirty="0" smtClean="0">
                <a:solidFill>
                  <a:schemeClr val="bg1"/>
                </a:solidFill>
              </a:rPr>
              <a:t>1556 John Knox - reforms in Scotland</a:t>
            </a:r>
          </a:p>
          <a:p>
            <a:r>
              <a:rPr lang="en-US" sz="3200" dirty="0" smtClean="0">
                <a:solidFill>
                  <a:schemeClr val="bg1"/>
                </a:solidFill>
              </a:rPr>
              <a:t>John Knox's prayer </a:t>
            </a:r>
            <a:r>
              <a:rPr lang="en-US" sz="3200" i="1" dirty="0" smtClean="0">
                <a:solidFill>
                  <a:schemeClr val="bg1"/>
                </a:solidFill>
              </a:rPr>
              <a:t>"Lord, give me Scotland or else I die"</a:t>
            </a:r>
            <a:endParaRPr lang="en-US" sz="3200" dirty="0" smtClean="0">
              <a:solidFill>
                <a:schemeClr val="bg1"/>
              </a:solidFill>
            </a:endParaRPr>
          </a:p>
          <a:p>
            <a:endParaRPr lang="en-US" sz="3200" dirty="0" smtClean="0">
              <a:solidFill>
                <a:schemeClr val="bg1"/>
              </a:solidFill>
            </a:endParaRPr>
          </a:p>
          <a:p>
            <a:r>
              <a:rPr lang="en-US" sz="3200" dirty="0" smtClean="0">
                <a:solidFill>
                  <a:schemeClr val="bg1"/>
                </a:solidFill>
              </a:rPr>
              <a:t>1611 King James (“Authorized”) Version</a:t>
            </a:r>
          </a:p>
        </p:txBody>
      </p:sp>
      <p:sp>
        <p:nvSpPr>
          <p:cNvPr id="3" name="TextBox 2"/>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Reformation Leading To Revival (1501–1800)</a:t>
            </a:r>
            <a:endParaRPr lang="en-US" sz="3600" dirty="0">
              <a:solidFill>
                <a:srgbClr val="FFFF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327970"/>
            <a:ext cx="9144000" cy="3539430"/>
          </a:xfrm>
          <a:prstGeom prst="rect">
            <a:avLst/>
          </a:prstGeom>
          <a:noFill/>
        </p:spPr>
        <p:txBody>
          <a:bodyPr wrap="square" rtlCol="0">
            <a:spAutoFit/>
          </a:bodyPr>
          <a:lstStyle/>
          <a:p>
            <a:r>
              <a:rPr lang="en-US" sz="3200" dirty="0" smtClean="0">
                <a:solidFill>
                  <a:schemeClr val="bg1"/>
                </a:solidFill>
              </a:rPr>
              <a:t>1726-1750 The Great Awakening in North America</a:t>
            </a:r>
          </a:p>
          <a:p>
            <a:endParaRPr lang="en-US" sz="3200" dirty="0" smtClean="0">
              <a:solidFill>
                <a:schemeClr val="bg1"/>
              </a:solidFill>
            </a:endParaRPr>
          </a:p>
          <a:p>
            <a:r>
              <a:rPr lang="en-US" sz="3200" dirty="0" smtClean="0">
                <a:solidFill>
                  <a:schemeClr val="bg1"/>
                </a:solidFill>
              </a:rPr>
              <a:t>1727 The Moravian Revival in Germany</a:t>
            </a:r>
          </a:p>
          <a:p>
            <a:endParaRPr lang="en-US" sz="3200" dirty="0" smtClean="0">
              <a:solidFill>
                <a:schemeClr val="bg1"/>
              </a:solidFill>
            </a:endParaRPr>
          </a:p>
          <a:p>
            <a:r>
              <a:rPr lang="en-US" sz="3200" dirty="0" smtClean="0">
                <a:solidFill>
                  <a:schemeClr val="bg1"/>
                </a:solidFill>
              </a:rPr>
              <a:t>1738 The Methodist Revival in England</a:t>
            </a:r>
          </a:p>
          <a:p>
            <a:endParaRPr lang="en-US" sz="3200" dirty="0" smtClean="0">
              <a:solidFill>
                <a:schemeClr val="bg1"/>
              </a:solidFill>
            </a:endParaRPr>
          </a:p>
          <a:p>
            <a:r>
              <a:rPr lang="en-US" sz="3200" dirty="0" smtClean="0">
                <a:solidFill>
                  <a:schemeClr val="bg1"/>
                </a:solidFill>
              </a:rPr>
              <a:t>1741-1744 The </a:t>
            </a:r>
            <a:r>
              <a:rPr lang="en-US" sz="3200" dirty="0" err="1" smtClean="0">
                <a:solidFill>
                  <a:schemeClr val="bg1"/>
                </a:solidFill>
              </a:rPr>
              <a:t>Cambuslang</a:t>
            </a:r>
            <a:r>
              <a:rPr lang="en-US" sz="3200" dirty="0" smtClean="0">
                <a:solidFill>
                  <a:schemeClr val="bg1"/>
                </a:solidFill>
              </a:rPr>
              <a:t> Revival in Scotland</a:t>
            </a:r>
          </a:p>
        </p:txBody>
      </p:sp>
      <p:sp>
        <p:nvSpPr>
          <p:cNvPr id="3" name="TextBox 2"/>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Reformation Leading To Revival (1501–1800)</a:t>
            </a:r>
            <a:endParaRPr lang="en-US" sz="3600" dirty="0">
              <a:solidFill>
                <a:srgbClr val="FFFF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327970"/>
            <a:ext cx="9144000" cy="3539430"/>
          </a:xfrm>
          <a:prstGeom prst="rect">
            <a:avLst/>
          </a:prstGeom>
          <a:noFill/>
        </p:spPr>
        <p:txBody>
          <a:bodyPr wrap="square" rtlCol="0">
            <a:spAutoFit/>
          </a:bodyPr>
          <a:lstStyle/>
          <a:p>
            <a:r>
              <a:rPr lang="en-US" sz="3200" dirty="0" smtClean="0">
                <a:solidFill>
                  <a:schemeClr val="bg1"/>
                </a:solidFill>
              </a:rPr>
              <a:t>1742-1746 : David Brainerd, Missionary to the North American Indians</a:t>
            </a:r>
          </a:p>
          <a:p>
            <a:endParaRPr lang="en-US" sz="3200" dirty="0" smtClean="0">
              <a:solidFill>
                <a:schemeClr val="bg1"/>
              </a:solidFill>
            </a:endParaRPr>
          </a:p>
          <a:p>
            <a:r>
              <a:rPr lang="en-US" sz="3200" dirty="0" smtClean="0">
                <a:solidFill>
                  <a:schemeClr val="bg1"/>
                </a:solidFill>
              </a:rPr>
              <a:t>1761-1833, William Carey, Missionary in India</a:t>
            </a:r>
          </a:p>
          <a:p>
            <a:endParaRPr lang="en-US" sz="3200" dirty="0" smtClean="0">
              <a:solidFill>
                <a:schemeClr val="bg1"/>
              </a:solidFill>
            </a:endParaRPr>
          </a:p>
          <a:p>
            <a:r>
              <a:rPr lang="en-US" sz="3200" dirty="0" smtClean="0">
                <a:solidFill>
                  <a:schemeClr val="bg1"/>
                </a:solidFill>
              </a:rPr>
              <a:t>1781-1812, Henry </a:t>
            </a:r>
            <a:r>
              <a:rPr lang="en-US" sz="3200" dirty="0" err="1" smtClean="0">
                <a:solidFill>
                  <a:schemeClr val="bg1"/>
                </a:solidFill>
              </a:rPr>
              <a:t>Martyn</a:t>
            </a:r>
            <a:r>
              <a:rPr lang="en-US" sz="3200" dirty="0" smtClean="0">
                <a:solidFill>
                  <a:schemeClr val="bg1"/>
                </a:solidFill>
              </a:rPr>
              <a:t>, missionary in India and Persia</a:t>
            </a:r>
          </a:p>
        </p:txBody>
      </p:sp>
      <p:sp>
        <p:nvSpPr>
          <p:cNvPr id="3" name="TextBox 2"/>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Reformation Leading To Revival (1501–1800)</a:t>
            </a:r>
            <a:endParaRPr lang="en-US" sz="3600" dirty="0">
              <a:solidFill>
                <a:srgbClr val="FFFF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0"/>
            <a:ext cx="9144000" cy="3046988"/>
          </a:xfrm>
          <a:prstGeom prst="rect">
            <a:avLst/>
          </a:prstGeom>
          <a:noFill/>
        </p:spPr>
        <p:txBody>
          <a:bodyPr wrap="square" rtlCol="0">
            <a:spAutoFit/>
          </a:bodyPr>
          <a:lstStyle/>
          <a:p>
            <a:r>
              <a:rPr lang="en-US" sz="3200" i="1" dirty="0" smtClean="0">
                <a:solidFill>
                  <a:schemeClr val="bg1"/>
                </a:solidFill>
              </a:rPr>
              <a:t>Deuteronomy 4:9  </a:t>
            </a:r>
          </a:p>
          <a:p>
            <a:r>
              <a:rPr lang="en-US" sz="3200" i="1" dirty="0" smtClean="0">
                <a:solidFill>
                  <a:schemeClr val="bg1"/>
                </a:solidFill>
              </a:rPr>
              <a:t>Only take heed to yourself, and diligently keep yourself, lest you forget the things your eyes have seen, and lest they depart from your heart all the days of your life. And teach them to your children and your grandchildren, </a:t>
            </a:r>
            <a:endParaRPr lang="en-US" sz="3200" i="1"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327970"/>
            <a:ext cx="9144000" cy="4031873"/>
          </a:xfrm>
          <a:prstGeom prst="rect">
            <a:avLst/>
          </a:prstGeom>
          <a:noFill/>
        </p:spPr>
        <p:txBody>
          <a:bodyPr wrap="square" rtlCol="0">
            <a:spAutoFit/>
          </a:bodyPr>
          <a:lstStyle/>
          <a:p>
            <a:r>
              <a:rPr lang="en-US" sz="3200" dirty="0" smtClean="0">
                <a:solidFill>
                  <a:schemeClr val="bg1"/>
                </a:solidFill>
              </a:rPr>
              <a:t>1782-1834, Robert Morrison, First Protestant missionary in China</a:t>
            </a:r>
          </a:p>
          <a:p>
            <a:endParaRPr lang="en-US" sz="3200" dirty="0" smtClean="0">
              <a:solidFill>
                <a:schemeClr val="bg1"/>
              </a:solidFill>
            </a:endParaRPr>
          </a:p>
          <a:p>
            <a:r>
              <a:rPr lang="en-US" sz="3200" dirty="0" smtClean="0">
                <a:solidFill>
                  <a:schemeClr val="bg1"/>
                </a:solidFill>
              </a:rPr>
              <a:t>1788-1859, </a:t>
            </a:r>
            <a:r>
              <a:rPr lang="en-US" sz="3200" dirty="0" err="1" smtClean="0">
                <a:solidFill>
                  <a:schemeClr val="bg1"/>
                </a:solidFill>
              </a:rPr>
              <a:t>Andoniram</a:t>
            </a:r>
            <a:r>
              <a:rPr lang="en-US" sz="3200" dirty="0" smtClean="0">
                <a:solidFill>
                  <a:schemeClr val="bg1"/>
                </a:solidFill>
              </a:rPr>
              <a:t> and Ann Judson, Missionaries in Burma (and India)</a:t>
            </a:r>
          </a:p>
          <a:p>
            <a:endParaRPr lang="en-US" sz="3200" dirty="0" smtClean="0">
              <a:solidFill>
                <a:schemeClr val="bg1"/>
              </a:solidFill>
            </a:endParaRPr>
          </a:p>
          <a:p>
            <a:r>
              <a:rPr lang="en-US" sz="3200" dirty="0" smtClean="0">
                <a:solidFill>
                  <a:schemeClr val="bg1"/>
                </a:solidFill>
              </a:rPr>
              <a:t>1793-1855, Dr. John Scudder, Jr, Medical missionary in India</a:t>
            </a:r>
          </a:p>
        </p:txBody>
      </p:sp>
      <p:sp>
        <p:nvSpPr>
          <p:cNvPr id="3" name="TextBox 2"/>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Reformation Leading To Revival (1501–1800)</a:t>
            </a:r>
            <a:endParaRPr lang="en-US" sz="3600" dirty="0">
              <a:solidFill>
                <a:srgbClr val="FFFF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327970"/>
            <a:ext cx="9144000" cy="4524315"/>
          </a:xfrm>
          <a:prstGeom prst="rect">
            <a:avLst/>
          </a:prstGeom>
          <a:noFill/>
        </p:spPr>
        <p:txBody>
          <a:bodyPr wrap="square" rtlCol="0">
            <a:spAutoFit/>
          </a:bodyPr>
          <a:lstStyle/>
          <a:p>
            <a:r>
              <a:rPr lang="en-US" sz="3200" dirty="0" smtClean="0">
                <a:solidFill>
                  <a:schemeClr val="bg1"/>
                </a:solidFill>
              </a:rPr>
              <a:t>1800-1840 The Second Great Awakening Revival in North America</a:t>
            </a:r>
          </a:p>
          <a:p>
            <a:endParaRPr lang="en-US" sz="3200" dirty="0" smtClean="0">
              <a:solidFill>
                <a:schemeClr val="bg1"/>
              </a:solidFill>
            </a:endParaRPr>
          </a:p>
          <a:p>
            <a:r>
              <a:rPr lang="en-US" sz="3200" dirty="0" smtClean="0">
                <a:solidFill>
                  <a:schemeClr val="bg1"/>
                </a:solidFill>
              </a:rPr>
              <a:t>Many notable missionaries during this period:</a:t>
            </a:r>
          </a:p>
          <a:p>
            <a:pPr lvl="2"/>
            <a:r>
              <a:rPr lang="en-US" sz="3200" dirty="0" smtClean="0">
                <a:solidFill>
                  <a:schemeClr val="bg1"/>
                </a:solidFill>
              </a:rPr>
              <a:t>David Livingstone, Missionary in Africa</a:t>
            </a:r>
          </a:p>
          <a:p>
            <a:pPr lvl="2"/>
            <a:r>
              <a:rPr lang="en-US" sz="3200" dirty="0" smtClean="0">
                <a:solidFill>
                  <a:schemeClr val="bg1"/>
                </a:solidFill>
              </a:rPr>
              <a:t>William Burns, missionary in China</a:t>
            </a:r>
          </a:p>
          <a:p>
            <a:pPr lvl="2"/>
            <a:r>
              <a:rPr lang="en-US" sz="3200" dirty="0" smtClean="0">
                <a:solidFill>
                  <a:schemeClr val="bg1"/>
                </a:solidFill>
              </a:rPr>
              <a:t>J. Hudson Taylor, Missionary in China</a:t>
            </a:r>
          </a:p>
          <a:p>
            <a:pPr lvl="2"/>
            <a:r>
              <a:rPr lang="en-US" sz="3200" dirty="0" smtClean="0">
                <a:solidFill>
                  <a:schemeClr val="bg1"/>
                </a:solidFill>
              </a:rPr>
              <a:t>George Muller, in Bristol, England</a:t>
            </a:r>
          </a:p>
          <a:p>
            <a:pPr lvl="2"/>
            <a:r>
              <a:rPr lang="en-US" sz="3200" dirty="0" smtClean="0">
                <a:solidFill>
                  <a:schemeClr val="bg1"/>
                </a:solidFill>
              </a:rPr>
              <a:t>Mary </a:t>
            </a:r>
            <a:r>
              <a:rPr lang="en-US" sz="3200" dirty="0" err="1" smtClean="0">
                <a:solidFill>
                  <a:schemeClr val="bg1"/>
                </a:solidFill>
              </a:rPr>
              <a:t>Slessor</a:t>
            </a:r>
            <a:r>
              <a:rPr lang="en-US" sz="3200" dirty="0" smtClean="0">
                <a:solidFill>
                  <a:schemeClr val="bg1"/>
                </a:solidFill>
              </a:rPr>
              <a:t>, Missionary in West Africa</a:t>
            </a:r>
          </a:p>
        </p:txBody>
      </p:sp>
      <p:sp>
        <p:nvSpPr>
          <p:cNvPr id="3" name="TextBox 2"/>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19th Century-Preparing The Way (1801–1900)</a:t>
            </a:r>
            <a:endParaRPr lang="en-US" sz="3600" dirty="0">
              <a:solidFill>
                <a:srgbClr val="FFFF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327970"/>
            <a:ext cx="9144000" cy="4031873"/>
          </a:xfrm>
          <a:prstGeom prst="rect">
            <a:avLst/>
          </a:prstGeom>
          <a:noFill/>
        </p:spPr>
        <p:txBody>
          <a:bodyPr wrap="square" rtlCol="0">
            <a:spAutoFit/>
          </a:bodyPr>
          <a:lstStyle/>
          <a:p>
            <a:r>
              <a:rPr lang="en-US" sz="3200" dirty="0" smtClean="0">
                <a:solidFill>
                  <a:schemeClr val="bg1"/>
                </a:solidFill>
              </a:rPr>
              <a:t>1857-1858 The Laymen's Prayer Revival, New York</a:t>
            </a:r>
          </a:p>
          <a:p>
            <a:endParaRPr lang="en-US" sz="3200" dirty="0" smtClean="0">
              <a:solidFill>
                <a:schemeClr val="bg1"/>
              </a:solidFill>
            </a:endParaRPr>
          </a:p>
          <a:p>
            <a:r>
              <a:rPr lang="en-US" sz="3200" dirty="0" smtClean="0">
                <a:solidFill>
                  <a:schemeClr val="bg1"/>
                </a:solidFill>
              </a:rPr>
              <a:t>1859 Ulster, Northern Ireland Revival</a:t>
            </a:r>
          </a:p>
          <a:p>
            <a:r>
              <a:rPr lang="en-US" sz="3200" dirty="0" smtClean="0">
                <a:solidFill>
                  <a:schemeClr val="bg1"/>
                </a:solidFill>
              </a:rPr>
              <a:t>1859 Prayer revival in Wales</a:t>
            </a:r>
          </a:p>
          <a:p>
            <a:endParaRPr lang="en-US" sz="3200" dirty="0" smtClean="0">
              <a:solidFill>
                <a:schemeClr val="bg1"/>
              </a:solidFill>
            </a:endParaRPr>
          </a:p>
          <a:p>
            <a:r>
              <a:rPr lang="en-US" sz="3200" dirty="0" smtClean="0">
                <a:solidFill>
                  <a:schemeClr val="bg1"/>
                </a:solidFill>
              </a:rPr>
              <a:t>1860 Revival in Scotland</a:t>
            </a:r>
          </a:p>
          <a:p>
            <a:r>
              <a:rPr lang="en-US" sz="3200" dirty="0" smtClean="0">
                <a:solidFill>
                  <a:schemeClr val="bg1"/>
                </a:solidFill>
              </a:rPr>
              <a:t>1860 Revival in South Africa</a:t>
            </a:r>
          </a:p>
          <a:p>
            <a:r>
              <a:rPr lang="en-US" sz="3200" dirty="0" smtClean="0">
                <a:solidFill>
                  <a:schemeClr val="bg1"/>
                </a:solidFill>
              </a:rPr>
              <a:t>1860 The Jamaican Revival</a:t>
            </a:r>
          </a:p>
        </p:txBody>
      </p:sp>
      <p:sp>
        <p:nvSpPr>
          <p:cNvPr id="3" name="TextBox 2"/>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19th Century-Preparing The Way (1801–1900)</a:t>
            </a:r>
            <a:endParaRPr lang="en-US" sz="3600" dirty="0">
              <a:solidFill>
                <a:srgbClr val="FFFF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327970"/>
            <a:ext cx="9144000" cy="2062103"/>
          </a:xfrm>
          <a:prstGeom prst="rect">
            <a:avLst/>
          </a:prstGeom>
          <a:noFill/>
        </p:spPr>
        <p:txBody>
          <a:bodyPr wrap="square" rtlCol="0">
            <a:spAutoFit/>
          </a:bodyPr>
          <a:lstStyle/>
          <a:p>
            <a:r>
              <a:rPr lang="en-US" sz="3200" dirty="0" smtClean="0">
                <a:solidFill>
                  <a:schemeClr val="bg1"/>
                </a:solidFill>
              </a:rPr>
              <a:t>The Healing Forerunners (Healing Evangelists)</a:t>
            </a:r>
          </a:p>
          <a:p>
            <a:r>
              <a:rPr lang="en-US" sz="3200" dirty="0" smtClean="0">
                <a:solidFill>
                  <a:schemeClr val="bg1"/>
                </a:solidFill>
              </a:rPr>
              <a:t>John Alexander </a:t>
            </a:r>
            <a:r>
              <a:rPr lang="en-US" sz="3200" dirty="0" err="1" smtClean="0">
                <a:solidFill>
                  <a:schemeClr val="bg1"/>
                </a:solidFill>
              </a:rPr>
              <a:t>Dowie</a:t>
            </a:r>
            <a:r>
              <a:rPr lang="en-US" sz="3200" dirty="0" smtClean="0">
                <a:solidFill>
                  <a:schemeClr val="bg1"/>
                </a:solidFill>
              </a:rPr>
              <a:t> (1847-1907)</a:t>
            </a:r>
          </a:p>
          <a:p>
            <a:r>
              <a:rPr lang="en-US" sz="3200" dirty="0" smtClean="0">
                <a:solidFill>
                  <a:schemeClr val="bg1"/>
                </a:solidFill>
              </a:rPr>
              <a:t>Dr. John G. Lake (1870-1935)</a:t>
            </a:r>
          </a:p>
          <a:p>
            <a:r>
              <a:rPr lang="en-US" sz="3200" dirty="0" smtClean="0">
                <a:solidFill>
                  <a:schemeClr val="bg1"/>
                </a:solidFill>
              </a:rPr>
              <a:t>F. F. Bosworth (1877-1958)</a:t>
            </a:r>
          </a:p>
        </p:txBody>
      </p:sp>
      <p:sp>
        <p:nvSpPr>
          <p:cNvPr id="3" name="TextBox 2"/>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19th Century-Preparing The Way (1801–1900)</a:t>
            </a:r>
            <a:endParaRPr lang="en-US" sz="3600" dirty="0">
              <a:solidFill>
                <a:srgbClr val="FFFF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61382"/>
            <a:ext cx="9144000" cy="1077218"/>
          </a:xfrm>
          <a:prstGeom prst="rect">
            <a:avLst/>
          </a:prstGeom>
          <a:noFill/>
        </p:spPr>
        <p:txBody>
          <a:bodyPr wrap="square" rtlCol="0">
            <a:spAutoFit/>
          </a:bodyPr>
          <a:lstStyle/>
          <a:p>
            <a:r>
              <a:rPr lang="en-US" sz="3200" dirty="0" smtClean="0">
                <a:solidFill>
                  <a:schemeClr val="bg1"/>
                </a:solidFill>
              </a:rPr>
              <a:t>1900 Charles Fox Parham and Bethel Bible College in Topeka, Kansas.</a:t>
            </a:r>
          </a:p>
        </p:txBody>
      </p:sp>
      <p:sp>
        <p:nvSpPr>
          <p:cNvPr id="3" name="TextBox 2"/>
          <p:cNvSpPr txBox="1"/>
          <p:nvPr/>
        </p:nvSpPr>
        <p:spPr>
          <a:xfrm>
            <a:off x="0" y="1524000"/>
            <a:ext cx="9144000" cy="1200329"/>
          </a:xfrm>
          <a:prstGeom prst="rect">
            <a:avLst/>
          </a:prstGeom>
          <a:noFill/>
        </p:spPr>
        <p:txBody>
          <a:bodyPr wrap="square" rtlCol="0">
            <a:spAutoFit/>
          </a:bodyPr>
          <a:lstStyle/>
          <a:p>
            <a:pPr algn="ctr"/>
            <a:r>
              <a:rPr lang="en-US" sz="3600" dirty="0" smtClean="0">
                <a:solidFill>
                  <a:srgbClr val="FFFF00"/>
                </a:solidFill>
              </a:rPr>
              <a:t>The 20th and 21st Centuries-Revivals And Movements (A.D. 1901– Present)</a:t>
            </a:r>
            <a:endParaRPr lang="en-US" sz="3600" dirty="0">
              <a:solidFill>
                <a:srgbClr val="FFFF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814697"/>
            <a:ext cx="9144000" cy="4031873"/>
          </a:xfrm>
          <a:prstGeom prst="rect">
            <a:avLst/>
          </a:prstGeom>
          <a:noFill/>
        </p:spPr>
        <p:txBody>
          <a:bodyPr wrap="square" rtlCol="0">
            <a:spAutoFit/>
          </a:bodyPr>
          <a:lstStyle/>
          <a:p>
            <a:r>
              <a:rPr lang="en-US" sz="3200" dirty="0" smtClean="0">
                <a:solidFill>
                  <a:schemeClr val="bg1"/>
                </a:solidFill>
              </a:rPr>
              <a:t>1904 The Welsh Revival and Evan Roberts</a:t>
            </a:r>
          </a:p>
          <a:p>
            <a:endParaRPr lang="en-US" sz="3200" dirty="0" smtClean="0">
              <a:solidFill>
                <a:schemeClr val="bg1"/>
              </a:solidFill>
            </a:endParaRPr>
          </a:p>
          <a:p>
            <a:r>
              <a:rPr lang="en-US" sz="3200" dirty="0" smtClean="0">
                <a:solidFill>
                  <a:schemeClr val="bg1"/>
                </a:solidFill>
              </a:rPr>
              <a:t>1904-1905 Revival in South Africa</a:t>
            </a:r>
          </a:p>
          <a:p>
            <a:endParaRPr lang="en-US" sz="3200" dirty="0" smtClean="0">
              <a:solidFill>
                <a:schemeClr val="bg1"/>
              </a:solidFill>
            </a:endParaRPr>
          </a:p>
          <a:p>
            <a:r>
              <a:rPr lang="en-US" sz="3200" dirty="0" smtClean="0">
                <a:solidFill>
                  <a:schemeClr val="bg1"/>
                </a:solidFill>
              </a:rPr>
              <a:t>1904 John Hyde and the Sialkot revival in Punjab</a:t>
            </a:r>
          </a:p>
          <a:p>
            <a:r>
              <a:rPr lang="en-US" sz="3200" dirty="0" smtClean="0">
                <a:solidFill>
                  <a:schemeClr val="bg1"/>
                </a:solidFill>
              </a:rPr>
              <a:t>1905 </a:t>
            </a:r>
            <a:r>
              <a:rPr lang="en-US" sz="3200" dirty="0" err="1" smtClean="0">
                <a:solidFill>
                  <a:schemeClr val="bg1"/>
                </a:solidFill>
              </a:rPr>
              <a:t>Mukti</a:t>
            </a:r>
            <a:r>
              <a:rPr lang="en-US" sz="3200" dirty="0" smtClean="0">
                <a:solidFill>
                  <a:schemeClr val="bg1"/>
                </a:solidFill>
              </a:rPr>
              <a:t> Mission Revival and </a:t>
            </a:r>
            <a:r>
              <a:rPr lang="en-US" sz="3200" dirty="0" err="1" smtClean="0">
                <a:solidFill>
                  <a:schemeClr val="bg1"/>
                </a:solidFill>
              </a:rPr>
              <a:t>Pandita</a:t>
            </a:r>
            <a:r>
              <a:rPr lang="en-US" sz="3200" dirty="0" smtClean="0">
                <a:solidFill>
                  <a:schemeClr val="bg1"/>
                </a:solidFill>
              </a:rPr>
              <a:t> </a:t>
            </a:r>
            <a:r>
              <a:rPr lang="en-US" sz="3200" dirty="0" err="1" smtClean="0">
                <a:solidFill>
                  <a:schemeClr val="bg1"/>
                </a:solidFill>
              </a:rPr>
              <a:t>Ramabai</a:t>
            </a:r>
            <a:endParaRPr lang="en-US" sz="3200" dirty="0" smtClean="0">
              <a:solidFill>
                <a:schemeClr val="bg1"/>
              </a:solidFill>
            </a:endParaRPr>
          </a:p>
          <a:p>
            <a:endParaRPr lang="en-US" sz="3200" dirty="0" smtClean="0">
              <a:solidFill>
                <a:schemeClr val="bg1"/>
              </a:solidFill>
            </a:endParaRPr>
          </a:p>
          <a:p>
            <a:r>
              <a:rPr lang="en-US" sz="3200" dirty="0" smtClean="0">
                <a:solidFill>
                  <a:schemeClr val="bg1"/>
                </a:solidFill>
              </a:rPr>
              <a:t>1906 The Azusa Street Revival and William Seymour</a:t>
            </a:r>
          </a:p>
        </p:txBody>
      </p:sp>
      <p:sp>
        <p:nvSpPr>
          <p:cNvPr id="3" name="TextBox 2"/>
          <p:cNvSpPr txBox="1"/>
          <p:nvPr/>
        </p:nvSpPr>
        <p:spPr>
          <a:xfrm>
            <a:off x="0" y="1524000"/>
            <a:ext cx="9144000" cy="1200329"/>
          </a:xfrm>
          <a:prstGeom prst="rect">
            <a:avLst/>
          </a:prstGeom>
          <a:noFill/>
        </p:spPr>
        <p:txBody>
          <a:bodyPr wrap="square" rtlCol="0">
            <a:spAutoFit/>
          </a:bodyPr>
          <a:lstStyle/>
          <a:p>
            <a:pPr algn="ctr"/>
            <a:r>
              <a:rPr lang="en-US" sz="3600" dirty="0" smtClean="0">
                <a:solidFill>
                  <a:srgbClr val="FFFF00"/>
                </a:solidFill>
              </a:rPr>
              <a:t>The 20th and 21st Centuries-Revivals And Movements (A.D. 1901– Present)</a:t>
            </a:r>
            <a:endParaRPr lang="en-US" sz="3600" dirty="0">
              <a:solidFill>
                <a:srgbClr val="FFFF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814697"/>
            <a:ext cx="9144000" cy="1077218"/>
          </a:xfrm>
          <a:prstGeom prst="rect">
            <a:avLst/>
          </a:prstGeom>
          <a:noFill/>
        </p:spPr>
        <p:txBody>
          <a:bodyPr wrap="square" rtlCol="0">
            <a:spAutoFit/>
          </a:bodyPr>
          <a:lstStyle/>
          <a:p>
            <a:r>
              <a:rPr lang="en-US" sz="3200" dirty="0" smtClean="0">
                <a:solidFill>
                  <a:schemeClr val="bg1"/>
                </a:solidFill>
              </a:rPr>
              <a:t>There after we see revivals breaking out in several part of the world and mighty moves of God’s Spirit.</a:t>
            </a:r>
          </a:p>
        </p:txBody>
      </p:sp>
      <p:sp>
        <p:nvSpPr>
          <p:cNvPr id="3" name="TextBox 2"/>
          <p:cNvSpPr txBox="1"/>
          <p:nvPr/>
        </p:nvSpPr>
        <p:spPr>
          <a:xfrm>
            <a:off x="0" y="1524000"/>
            <a:ext cx="9144000" cy="1200329"/>
          </a:xfrm>
          <a:prstGeom prst="rect">
            <a:avLst/>
          </a:prstGeom>
          <a:noFill/>
        </p:spPr>
        <p:txBody>
          <a:bodyPr wrap="square" rtlCol="0">
            <a:spAutoFit/>
          </a:bodyPr>
          <a:lstStyle/>
          <a:p>
            <a:pPr algn="ctr"/>
            <a:r>
              <a:rPr lang="en-US" sz="3600" dirty="0" smtClean="0">
                <a:solidFill>
                  <a:srgbClr val="FFFF00"/>
                </a:solidFill>
              </a:rPr>
              <a:t>The 20th and 21st Centuries-Revivals And Movements (A.D. 1901– Present)</a:t>
            </a:r>
            <a:endParaRPr lang="en-US" sz="3600" dirty="0">
              <a:solidFill>
                <a:srgbClr val="FFFF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814697"/>
            <a:ext cx="9144000" cy="4031873"/>
          </a:xfrm>
          <a:prstGeom prst="rect">
            <a:avLst/>
          </a:prstGeom>
          <a:noFill/>
        </p:spPr>
        <p:txBody>
          <a:bodyPr wrap="square" rtlCol="0">
            <a:spAutoFit/>
          </a:bodyPr>
          <a:lstStyle/>
          <a:p>
            <a:r>
              <a:rPr lang="en-US" sz="3200" dirty="0" smtClean="0">
                <a:solidFill>
                  <a:schemeClr val="bg1"/>
                </a:solidFill>
              </a:rPr>
              <a:t>RESTORATION of the Church:</a:t>
            </a:r>
          </a:p>
          <a:p>
            <a:r>
              <a:rPr lang="en-US" sz="3200" dirty="0" smtClean="0">
                <a:solidFill>
                  <a:schemeClr val="bg1"/>
                </a:solidFill>
              </a:rPr>
              <a:t>#1, Restoration of Spiritual Truth</a:t>
            </a:r>
          </a:p>
          <a:p>
            <a:endParaRPr lang="en-US" sz="3200" dirty="0" smtClean="0">
              <a:solidFill>
                <a:schemeClr val="bg1"/>
              </a:solidFill>
            </a:endParaRPr>
          </a:p>
          <a:p>
            <a:r>
              <a:rPr lang="en-US" sz="3200" dirty="0" smtClean="0">
                <a:solidFill>
                  <a:schemeClr val="bg1"/>
                </a:solidFill>
              </a:rPr>
              <a:t>#2, Restoration In The Wineskin To Contain New Wine</a:t>
            </a:r>
          </a:p>
          <a:p>
            <a:pPr lvl="2"/>
            <a:r>
              <a:rPr lang="en-US" sz="3200" dirty="0" smtClean="0">
                <a:solidFill>
                  <a:schemeClr val="bg1"/>
                </a:solidFill>
              </a:rPr>
              <a:t>1960’s office of the Evangelist</a:t>
            </a:r>
          </a:p>
          <a:p>
            <a:pPr lvl="2"/>
            <a:r>
              <a:rPr lang="en-US" sz="3200" dirty="0" smtClean="0">
                <a:solidFill>
                  <a:schemeClr val="bg1"/>
                </a:solidFill>
              </a:rPr>
              <a:t>1970’s office of the pastor/teacher</a:t>
            </a:r>
          </a:p>
          <a:p>
            <a:pPr lvl="2"/>
            <a:r>
              <a:rPr lang="en-US" sz="3200" dirty="0" smtClean="0">
                <a:solidFill>
                  <a:schemeClr val="bg1"/>
                </a:solidFill>
              </a:rPr>
              <a:t>1980’s office of the prophet</a:t>
            </a:r>
          </a:p>
          <a:p>
            <a:pPr lvl="2"/>
            <a:r>
              <a:rPr lang="en-US" sz="3200" dirty="0" smtClean="0">
                <a:solidFill>
                  <a:schemeClr val="bg1"/>
                </a:solidFill>
              </a:rPr>
              <a:t>1990’s office of the apostle</a:t>
            </a:r>
          </a:p>
        </p:txBody>
      </p:sp>
      <p:sp>
        <p:nvSpPr>
          <p:cNvPr id="3" name="TextBox 2"/>
          <p:cNvSpPr txBox="1"/>
          <p:nvPr/>
        </p:nvSpPr>
        <p:spPr>
          <a:xfrm>
            <a:off x="0" y="1524000"/>
            <a:ext cx="9144000" cy="1200329"/>
          </a:xfrm>
          <a:prstGeom prst="rect">
            <a:avLst/>
          </a:prstGeom>
          <a:noFill/>
        </p:spPr>
        <p:txBody>
          <a:bodyPr wrap="square" rtlCol="0">
            <a:spAutoFit/>
          </a:bodyPr>
          <a:lstStyle/>
          <a:p>
            <a:pPr algn="ctr"/>
            <a:r>
              <a:rPr lang="en-US" sz="3600" dirty="0" smtClean="0">
                <a:solidFill>
                  <a:srgbClr val="FFFF00"/>
                </a:solidFill>
              </a:rPr>
              <a:t>The 20th and 21st Centuries-Revivals And Movements (A.D. 1901– Present)</a:t>
            </a:r>
            <a:endParaRPr lang="en-US" sz="3600" dirty="0">
              <a:solidFill>
                <a:srgbClr val="FFFF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814697"/>
            <a:ext cx="9144000" cy="1569660"/>
          </a:xfrm>
          <a:prstGeom prst="rect">
            <a:avLst/>
          </a:prstGeom>
          <a:noFill/>
        </p:spPr>
        <p:txBody>
          <a:bodyPr wrap="square" rtlCol="0">
            <a:spAutoFit/>
          </a:bodyPr>
          <a:lstStyle/>
          <a:p>
            <a:r>
              <a:rPr lang="en-US" sz="3200" dirty="0" smtClean="0">
                <a:solidFill>
                  <a:schemeClr val="bg1"/>
                </a:solidFill>
              </a:rPr>
              <a:t>RESTORATION of the Church:</a:t>
            </a:r>
          </a:p>
          <a:p>
            <a:r>
              <a:rPr lang="en-US" sz="3200" dirty="0" smtClean="0">
                <a:solidFill>
                  <a:schemeClr val="bg1"/>
                </a:solidFill>
              </a:rPr>
              <a:t>#3, Restoration In God's Purpose For His People</a:t>
            </a:r>
          </a:p>
          <a:p>
            <a:r>
              <a:rPr lang="en-US" sz="3200" dirty="0" smtClean="0">
                <a:solidFill>
                  <a:schemeClr val="bg1"/>
                </a:solidFill>
              </a:rPr>
              <a:t>#4, Restoration In The Church's Impact On The World</a:t>
            </a:r>
          </a:p>
        </p:txBody>
      </p:sp>
      <p:sp>
        <p:nvSpPr>
          <p:cNvPr id="3" name="TextBox 2"/>
          <p:cNvSpPr txBox="1"/>
          <p:nvPr/>
        </p:nvSpPr>
        <p:spPr>
          <a:xfrm>
            <a:off x="0" y="1524000"/>
            <a:ext cx="9144000" cy="1200329"/>
          </a:xfrm>
          <a:prstGeom prst="rect">
            <a:avLst/>
          </a:prstGeom>
          <a:noFill/>
        </p:spPr>
        <p:txBody>
          <a:bodyPr wrap="square" rtlCol="0">
            <a:spAutoFit/>
          </a:bodyPr>
          <a:lstStyle/>
          <a:p>
            <a:pPr algn="ctr"/>
            <a:r>
              <a:rPr lang="en-US" sz="3600" dirty="0" smtClean="0">
                <a:solidFill>
                  <a:srgbClr val="FFFF00"/>
                </a:solidFill>
              </a:rPr>
              <a:t>The 20th and 21st Centuries-Revivals And Movements (A.D. 1901– Present)</a:t>
            </a:r>
            <a:endParaRPr lang="en-US" sz="3600" dirty="0">
              <a:solidFill>
                <a:srgbClr val="FFFF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814697"/>
            <a:ext cx="9144000" cy="1569660"/>
          </a:xfrm>
          <a:prstGeom prst="rect">
            <a:avLst/>
          </a:prstGeom>
          <a:noFill/>
        </p:spPr>
        <p:txBody>
          <a:bodyPr wrap="square" rtlCol="0">
            <a:spAutoFit/>
          </a:bodyPr>
          <a:lstStyle/>
          <a:p>
            <a:r>
              <a:rPr lang="en-US" sz="3200" dirty="0" smtClean="0">
                <a:solidFill>
                  <a:schemeClr val="bg1"/>
                </a:solidFill>
              </a:rPr>
              <a:t>1, REFORMATION prepares the way for REVIVAL. REVIVAL results in the RESTORATION of the Church and spurs MISSIONS and CHURCH GROWTH.</a:t>
            </a:r>
          </a:p>
        </p:txBody>
      </p:sp>
      <p:sp>
        <p:nvSpPr>
          <p:cNvPr id="3" name="TextBox 2"/>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Key observations</a:t>
            </a:r>
            <a:endParaRPr lang="en-US" sz="3600" dirty="0">
              <a:solidFill>
                <a:srgbClr val="FFFF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57400"/>
            <a:ext cx="9144000" cy="4524315"/>
          </a:xfrm>
          <a:prstGeom prst="rect">
            <a:avLst/>
          </a:prstGeom>
          <a:noFill/>
        </p:spPr>
        <p:txBody>
          <a:bodyPr wrap="square" rtlCol="0">
            <a:spAutoFit/>
          </a:bodyPr>
          <a:lstStyle/>
          <a:p>
            <a:r>
              <a:rPr lang="en-US" sz="3200" i="1" dirty="0" smtClean="0">
                <a:solidFill>
                  <a:schemeClr val="bg1"/>
                </a:solidFill>
              </a:rPr>
              <a:t>Joshua 4:6-7</a:t>
            </a:r>
          </a:p>
          <a:p>
            <a:r>
              <a:rPr lang="en-US" sz="3200" i="1" dirty="0" smtClean="0">
                <a:solidFill>
                  <a:schemeClr val="bg1"/>
                </a:solidFill>
              </a:rPr>
              <a:t>6 that this may be a sign among you when your children ask in time to come, saying, 'What do these stones mean to you?' </a:t>
            </a:r>
          </a:p>
          <a:p>
            <a:r>
              <a:rPr lang="en-US" sz="3200" i="1" dirty="0" smtClean="0">
                <a:solidFill>
                  <a:schemeClr val="bg1"/>
                </a:solidFill>
              </a:rPr>
              <a:t>7 Then you shall answer them that the waters of the Jordan were cut off before the ark of the covenant of the LORD; when it crossed over the Jordan, the waters of the Jordan were cut off. And these stones shall be for a memorial to the children of Israel forever."</a:t>
            </a:r>
            <a:endParaRPr lang="en-US" sz="3200" i="1" dirty="0">
              <a:solidFill>
                <a:schemeClr val="bg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814697"/>
            <a:ext cx="9144000" cy="2554545"/>
          </a:xfrm>
          <a:prstGeom prst="rect">
            <a:avLst/>
          </a:prstGeom>
          <a:noFill/>
        </p:spPr>
        <p:txBody>
          <a:bodyPr wrap="square" rtlCol="0">
            <a:spAutoFit/>
          </a:bodyPr>
          <a:lstStyle/>
          <a:p>
            <a:r>
              <a:rPr lang="en-US" sz="3200" dirty="0" smtClean="0">
                <a:solidFill>
                  <a:schemeClr val="bg1"/>
                </a:solidFill>
              </a:rPr>
              <a:t>2, There have been seasons of global revival, where many regions experience revival about the same time. </a:t>
            </a:r>
          </a:p>
          <a:p>
            <a:endParaRPr lang="en-US" sz="3200" dirty="0" smtClean="0">
              <a:solidFill>
                <a:schemeClr val="bg1"/>
              </a:solidFill>
            </a:endParaRPr>
          </a:p>
          <a:p>
            <a:r>
              <a:rPr lang="en-US" sz="3200" dirty="0" smtClean="0">
                <a:solidFill>
                  <a:schemeClr val="bg1"/>
                </a:solidFill>
              </a:rPr>
              <a:t>We need to be sensitive to what is happening globally in the Body of Christ and respond correctly.</a:t>
            </a:r>
          </a:p>
        </p:txBody>
      </p:sp>
      <p:sp>
        <p:nvSpPr>
          <p:cNvPr id="3" name="TextBox 2"/>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Key observations</a:t>
            </a:r>
            <a:endParaRPr lang="en-US" sz="3600" dirty="0">
              <a:solidFill>
                <a:srgbClr val="FFFF0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814697"/>
            <a:ext cx="9144000" cy="584775"/>
          </a:xfrm>
          <a:prstGeom prst="rect">
            <a:avLst/>
          </a:prstGeom>
          <a:noFill/>
        </p:spPr>
        <p:txBody>
          <a:bodyPr wrap="square" rtlCol="0">
            <a:spAutoFit/>
          </a:bodyPr>
          <a:lstStyle/>
          <a:p>
            <a:r>
              <a:rPr lang="en-US" sz="3200" dirty="0" smtClean="0">
                <a:solidFill>
                  <a:schemeClr val="bg1"/>
                </a:solidFill>
              </a:rPr>
              <a:t>3, Sharing revival stories often ignites revival.</a:t>
            </a:r>
          </a:p>
        </p:txBody>
      </p:sp>
      <p:sp>
        <p:nvSpPr>
          <p:cNvPr id="3" name="TextBox 2"/>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Key observations</a:t>
            </a:r>
            <a:endParaRPr lang="en-US" sz="3600" dirty="0">
              <a:solidFill>
                <a:srgbClr val="FFFF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828800"/>
            <a:ext cx="9144000" cy="4031873"/>
          </a:xfrm>
          <a:prstGeom prst="rect">
            <a:avLst/>
          </a:prstGeom>
          <a:noFill/>
        </p:spPr>
        <p:txBody>
          <a:bodyPr wrap="square" rtlCol="0">
            <a:spAutoFit/>
          </a:bodyPr>
          <a:lstStyle/>
          <a:p>
            <a:pPr algn="ctr"/>
            <a:r>
              <a:rPr lang="en-US" sz="3200" dirty="0" smtClean="0">
                <a:solidFill>
                  <a:schemeClr val="bg1"/>
                </a:solidFill>
              </a:rPr>
              <a:t>REFORMATION prepares the way for REVIVAL. REVIVAL results in the RESTORATION of the Church and spurs MISSIONS and CHURCH GROWTH.</a:t>
            </a:r>
          </a:p>
          <a:p>
            <a:endParaRPr lang="en-US" sz="3200" dirty="0" smtClean="0">
              <a:solidFill>
                <a:schemeClr val="bg1"/>
              </a:solidFill>
            </a:endParaRPr>
          </a:p>
          <a:p>
            <a:pPr algn="ctr"/>
            <a:r>
              <a:rPr lang="en-US" sz="3200" i="1" dirty="0" smtClean="0">
                <a:solidFill>
                  <a:schemeClr val="bg1"/>
                </a:solidFill>
              </a:rPr>
              <a:t>Reformation = aligning to truth, removing what is wrong</a:t>
            </a:r>
          </a:p>
          <a:p>
            <a:pPr algn="ctr"/>
            <a:endParaRPr lang="en-US" sz="3200" i="1" dirty="0" smtClean="0">
              <a:solidFill>
                <a:schemeClr val="bg1"/>
              </a:solidFill>
            </a:endParaRPr>
          </a:p>
          <a:p>
            <a:pPr algn="ctr"/>
            <a:r>
              <a:rPr lang="en-US" sz="3200" i="1" dirty="0" smtClean="0">
                <a:solidFill>
                  <a:schemeClr val="bg1"/>
                </a:solidFill>
              </a:rPr>
              <a:t>Revival begins with personal reformation.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57400"/>
            <a:ext cx="9144000" cy="3539430"/>
          </a:xfrm>
          <a:prstGeom prst="rect">
            <a:avLst/>
          </a:prstGeom>
          <a:noFill/>
        </p:spPr>
        <p:txBody>
          <a:bodyPr wrap="square" rtlCol="0">
            <a:spAutoFit/>
          </a:bodyPr>
          <a:lstStyle/>
          <a:p>
            <a:r>
              <a:rPr lang="en-US" sz="3200" i="1" dirty="0" smtClean="0">
                <a:solidFill>
                  <a:schemeClr val="bg1"/>
                </a:solidFill>
              </a:rPr>
              <a:t>Psalm 44:1-4</a:t>
            </a:r>
          </a:p>
          <a:p>
            <a:r>
              <a:rPr lang="en-US" sz="3200" i="1" dirty="0" smtClean="0">
                <a:solidFill>
                  <a:schemeClr val="bg1"/>
                </a:solidFill>
              </a:rPr>
              <a:t>1 We have heard with our ears, O God, Our fathers have told us, The deeds You did in their days, In days of old: </a:t>
            </a:r>
          </a:p>
          <a:p>
            <a:r>
              <a:rPr lang="en-US" sz="3200" i="1" dirty="0" smtClean="0">
                <a:solidFill>
                  <a:schemeClr val="bg1"/>
                </a:solidFill>
              </a:rPr>
              <a:t>2  You drove out the nations with Your hand, But them You planted; You afflicted the peoples, and cast them out.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57400"/>
            <a:ext cx="9144000" cy="3539430"/>
          </a:xfrm>
          <a:prstGeom prst="rect">
            <a:avLst/>
          </a:prstGeom>
          <a:noFill/>
        </p:spPr>
        <p:txBody>
          <a:bodyPr wrap="square" rtlCol="0">
            <a:spAutoFit/>
          </a:bodyPr>
          <a:lstStyle/>
          <a:p>
            <a:r>
              <a:rPr lang="en-US" sz="3200" i="1" dirty="0" smtClean="0">
                <a:solidFill>
                  <a:schemeClr val="bg1"/>
                </a:solidFill>
              </a:rPr>
              <a:t>Psalm 44:1-4</a:t>
            </a:r>
          </a:p>
          <a:p>
            <a:r>
              <a:rPr lang="en-US" sz="3200" i="1" dirty="0" smtClean="0">
                <a:solidFill>
                  <a:schemeClr val="bg1"/>
                </a:solidFill>
              </a:rPr>
              <a:t>3  For they did not gain possession of the land by their own sword, Nor did their own arm save them; But it was Your right hand, Your arm, and the light of Your countenance, Because You favored them. </a:t>
            </a:r>
          </a:p>
          <a:p>
            <a:r>
              <a:rPr lang="en-US" sz="3200" i="1" dirty="0" smtClean="0">
                <a:solidFill>
                  <a:schemeClr val="bg1"/>
                </a:solidFill>
              </a:rPr>
              <a:t>4  You are my King, O God; Command victories for Jacob.</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327970"/>
            <a:ext cx="9144000" cy="3539430"/>
          </a:xfrm>
          <a:prstGeom prst="rect">
            <a:avLst/>
          </a:prstGeom>
          <a:noFill/>
        </p:spPr>
        <p:txBody>
          <a:bodyPr wrap="square" rtlCol="0">
            <a:spAutoFit/>
          </a:bodyPr>
          <a:lstStyle/>
          <a:p>
            <a:r>
              <a:rPr lang="en-US" sz="3200" dirty="0" smtClean="0">
                <a:solidFill>
                  <a:schemeClr val="bg1"/>
                </a:solidFill>
              </a:rPr>
              <a:t>A.D. 30 The Day of Pentecost. The outpouring of the Spirit. The Church is born. The book of Acts covers approximately 40 years from the birth of the New Testament Church.</a:t>
            </a:r>
          </a:p>
          <a:p>
            <a:endParaRPr lang="en-US" sz="3200" dirty="0" smtClean="0">
              <a:solidFill>
                <a:schemeClr val="bg1"/>
              </a:solidFill>
            </a:endParaRPr>
          </a:p>
          <a:p>
            <a:r>
              <a:rPr lang="en-US" sz="3200" dirty="0" smtClean="0">
                <a:solidFill>
                  <a:schemeClr val="bg1"/>
                </a:solidFill>
              </a:rPr>
              <a:t>A.D. 52 Apostle Thomas arrives in Malabar and Coromandel Coast in India and founds church.</a:t>
            </a:r>
          </a:p>
        </p:txBody>
      </p:sp>
      <p:sp>
        <p:nvSpPr>
          <p:cNvPr id="3" name="TextBox 2"/>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First Century (A.D. 1–100)</a:t>
            </a:r>
            <a:endParaRPr lang="en-US" sz="3600" dirty="0">
              <a:solidFill>
                <a:srgbClr val="FFFF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327970"/>
            <a:ext cx="9144000" cy="4524315"/>
          </a:xfrm>
          <a:prstGeom prst="rect">
            <a:avLst/>
          </a:prstGeom>
          <a:noFill/>
        </p:spPr>
        <p:txBody>
          <a:bodyPr wrap="square" rtlCol="0">
            <a:spAutoFit/>
          </a:bodyPr>
          <a:lstStyle/>
          <a:p>
            <a:r>
              <a:rPr lang="en-US" sz="3200" dirty="0" smtClean="0">
                <a:solidFill>
                  <a:schemeClr val="bg1"/>
                </a:solidFill>
              </a:rPr>
              <a:t>A.D. 66-68 Paul and Peter put to death most likely by Nero. </a:t>
            </a:r>
          </a:p>
          <a:p>
            <a:endParaRPr lang="en-US" sz="3200" dirty="0" smtClean="0">
              <a:solidFill>
                <a:schemeClr val="bg1"/>
              </a:solidFill>
            </a:endParaRPr>
          </a:p>
          <a:p>
            <a:r>
              <a:rPr lang="en-US" sz="3200" dirty="0" smtClean="0">
                <a:solidFill>
                  <a:schemeClr val="bg1"/>
                </a:solidFill>
              </a:rPr>
              <a:t>A.D. 70 Jerusalem is destroyed</a:t>
            </a:r>
          </a:p>
          <a:p>
            <a:endParaRPr lang="en-US" sz="3200" dirty="0" smtClean="0">
              <a:solidFill>
                <a:schemeClr val="bg1"/>
              </a:solidFill>
            </a:endParaRPr>
          </a:p>
          <a:p>
            <a:r>
              <a:rPr lang="en-US" sz="3200" dirty="0" smtClean="0">
                <a:solidFill>
                  <a:schemeClr val="bg1"/>
                </a:solidFill>
              </a:rPr>
              <a:t>A.D. 90 Council of </a:t>
            </a:r>
            <a:r>
              <a:rPr lang="en-US" sz="3200" dirty="0" err="1" smtClean="0">
                <a:solidFill>
                  <a:schemeClr val="bg1"/>
                </a:solidFill>
              </a:rPr>
              <a:t>Jamnia</a:t>
            </a:r>
            <a:endParaRPr lang="en-US" sz="3200" dirty="0" smtClean="0">
              <a:solidFill>
                <a:schemeClr val="bg1"/>
              </a:solidFill>
            </a:endParaRPr>
          </a:p>
          <a:p>
            <a:r>
              <a:rPr lang="en-US" sz="3200" dirty="0" smtClean="0">
                <a:solidFill>
                  <a:schemeClr val="bg1"/>
                </a:solidFill>
              </a:rPr>
              <a:t>The Jews in the Council of </a:t>
            </a:r>
            <a:r>
              <a:rPr lang="en-US" sz="3200" dirty="0" err="1" smtClean="0">
                <a:solidFill>
                  <a:schemeClr val="bg1"/>
                </a:solidFill>
              </a:rPr>
              <a:t>Jamnia</a:t>
            </a:r>
            <a:r>
              <a:rPr lang="en-US" sz="3200" dirty="0" smtClean="0">
                <a:solidFill>
                  <a:schemeClr val="bg1"/>
                </a:solidFill>
              </a:rPr>
              <a:t> made a firm acknowledgment of the Hebrew OT book as Holy Scripture</a:t>
            </a:r>
          </a:p>
        </p:txBody>
      </p:sp>
      <p:sp>
        <p:nvSpPr>
          <p:cNvPr id="3" name="TextBox 2"/>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First Century (A.D. 1–100)</a:t>
            </a:r>
            <a:endParaRPr lang="en-US" sz="3600" dirty="0">
              <a:solidFill>
                <a:srgbClr val="FFFF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327970"/>
            <a:ext cx="9144000" cy="4524315"/>
          </a:xfrm>
          <a:prstGeom prst="rect">
            <a:avLst/>
          </a:prstGeom>
          <a:noFill/>
        </p:spPr>
        <p:txBody>
          <a:bodyPr wrap="square" rtlCol="0">
            <a:spAutoFit/>
          </a:bodyPr>
          <a:lstStyle/>
          <a:p>
            <a:r>
              <a:rPr lang="en-US" sz="3200" dirty="0" smtClean="0">
                <a:solidFill>
                  <a:schemeClr val="bg1"/>
                </a:solidFill>
              </a:rPr>
              <a:t>A.D. 95 Book of Revelation written.</a:t>
            </a:r>
          </a:p>
          <a:p>
            <a:endParaRPr lang="en-US" sz="3200" dirty="0" smtClean="0">
              <a:solidFill>
                <a:schemeClr val="bg1"/>
              </a:solidFill>
            </a:endParaRPr>
          </a:p>
          <a:p>
            <a:r>
              <a:rPr lang="en-US" sz="3200" dirty="0" smtClean="0">
                <a:solidFill>
                  <a:schemeClr val="bg1"/>
                </a:solidFill>
              </a:rPr>
              <a:t>A.D. 96-150 Growing recognition and collection into groups of the New Testament books. </a:t>
            </a:r>
          </a:p>
          <a:p>
            <a:endParaRPr lang="en-US" sz="3200" dirty="0" smtClean="0">
              <a:solidFill>
                <a:schemeClr val="bg1"/>
              </a:solidFill>
            </a:endParaRPr>
          </a:p>
          <a:p>
            <a:r>
              <a:rPr lang="en-US" sz="3200" dirty="0" smtClean="0">
                <a:solidFill>
                  <a:schemeClr val="bg1"/>
                </a:solidFill>
              </a:rPr>
              <a:t>A.D. 98: The apostle John dies soon being about 100 </a:t>
            </a:r>
            <a:r>
              <a:rPr lang="en-US" sz="3200" smtClean="0">
                <a:solidFill>
                  <a:schemeClr val="bg1"/>
                </a:solidFill>
              </a:rPr>
              <a:t>years </a:t>
            </a:r>
            <a:r>
              <a:rPr lang="en-US" sz="3200" smtClean="0">
                <a:solidFill>
                  <a:schemeClr val="bg1"/>
                </a:solidFill>
              </a:rPr>
              <a:t>old</a:t>
            </a:r>
            <a:r>
              <a:rPr lang="en-US" sz="3200" dirty="0" smtClean="0">
                <a:solidFill>
                  <a:schemeClr val="bg1"/>
                </a:solidFill>
              </a:rPr>
              <a:t>.</a:t>
            </a:r>
          </a:p>
          <a:p>
            <a:endParaRPr lang="en-US" sz="3200" dirty="0" smtClean="0">
              <a:solidFill>
                <a:schemeClr val="bg1"/>
              </a:solidFill>
            </a:endParaRPr>
          </a:p>
          <a:p>
            <a:r>
              <a:rPr lang="en-US" sz="3200" dirty="0" smtClean="0">
                <a:solidFill>
                  <a:schemeClr val="bg1"/>
                </a:solidFill>
              </a:rPr>
              <a:t>A.D. 99: All New Testament writings are completed.</a:t>
            </a:r>
          </a:p>
        </p:txBody>
      </p:sp>
      <p:sp>
        <p:nvSpPr>
          <p:cNvPr id="3" name="TextBox 2"/>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First Century (A.D. 1–100)</a:t>
            </a:r>
            <a:endParaRPr lang="en-US" sz="3600" dirty="0">
              <a:solidFill>
                <a:srgbClr val="FFFF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327970"/>
            <a:ext cx="9144000" cy="3046988"/>
          </a:xfrm>
          <a:prstGeom prst="rect">
            <a:avLst/>
          </a:prstGeom>
          <a:noFill/>
        </p:spPr>
        <p:txBody>
          <a:bodyPr wrap="square" rtlCol="0">
            <a:spAutoFit/>
          </a:bodyPr>
          <a:lstStyle/>
          <a:p>
            <a:r>
              <a:rPr lang="en-US" sz="3200" dirty="0" smtClean="0">
                <a:solidFill>
                  <a:schemeClr val="bg1"/>
                </a:solidFill>
              </a:rPr>
              <a:t>A.D. 125: Aristides writes the first early church "Apology" a defense of the faith presented to the emperor Hadrian.</a:t>
            </a:r>
          </a:p>
          <a:p>
            <a:endParaRPr lang="en-US" sz="3200" dirty="0" smtClean="0">
              <a:solidFill>
                <a:schemeClr val="bg1"/>
              </a:solidFill>
            </a:endParaRPr>
          </a:p>
          <a:p>
            <a:r>
              <a:rPr lang="en-US" sz="3200" dirty="0" smtClean="0">
                <a:solidFill>
                  <a:schemeClr val="bg1"/>
                </a:solidFill>
              </a:rPr>
              <a:t>A.D. 155: Justin Martyr writes his “First Apology”</a:t>
            </a:r>
          </a:p>
          <a:p>
            <a:r>
              <a:rPr lang="en-US" sz="3200" dirty="0" smtClean="0">
                <a:solidFill>
                  <a:schemeClr val="bg1"/>
                </a:solidFill>
              </a:rPr>
              <a:t>Justin inaugurates the age of the apologists </a:t>
            </a:r>
          </a:p>
        </p:txBody>
      </p:sp>
      <p:sp>
        <p:nvSpPr>
          <p:cNvPr id="3" name="TextBox 2"/>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2nd Century (A.D. 101–200)</a:t>
            </a:r>
            <a:endParaRPr lang="en-US" sz="3600" dirty="0">
              <a:solidFill>
                <a:srgbClr val="FFFF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TotalTime>
  <Words>1430</Words>
  <Application>Microsoft Office PowerPoint</Application>
  <PresentationFormat>On-screen Show (4:3)</PresentationFormat>
  <Paragraphs>166</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Ashish Raichur</dc:creator>
  <cp:lastModifiedBy>Ashish Raichur</cp:lastModifiedBy>
  <cp:revision>73</cp:revision>
  <dcterms:created xsi:type="dcterms:W3CDTF">2006-08-16T00:00:00Z</dcterms:created>
  <dcterms:modified xsi:type="dcterms:W3CDTF">2016-02-06T22:06:17Z</dcterms:modified>
</cp:coreProperties>
</file>