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5-10-04-Marriage-and-Family-Part-7-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10-04-Marriage-and-Family-Part-7-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Don't Trade Enduring Intimacies For Cheap Thrills</a:t>
            </a:r>
            <a:endParaRPr lang="en-US" sz="3600" dirty="0">
              <a:solidFill>
                <a:srgbClr val="FFC000"/>
              </a:solidFill>
            </a:endParaRPr>
          </a:p>
        </p:txBody>
      </p:sp>
      <p:sp>
        <p:nvSpPr>
          <p:cNvPr id="3" name="TextBox 2"/>
          <p:cNvSpPr txBox="1"/>
          <p:nvPr/>
        </p:nvSpPr>
        <p:spPr>
          <a:xfrm>
            <a:off x="0" y="2934831"/>
            <a:ext cx="9144000" cy="3970318"/>
          </a:xfrm>
          <a:prstGeom prst="rect">
            <a:avLst/>
          </a:prstGeom>
          <a:noFill/>
        </p:spPr>
        <p:txBody>
          <a:bodyPr wrap="square" rtlCol="0">
            <a:spAutoFit/>
          </a:bodyPr>
          <a:lstStyle/>
          <a:p>
            <a:r>
              <a:rPr lang="en-US" sz="2800" i="1" dirty="0" smtClean="0">
                <a:solidFill>
                  <a:schemeClr val="bg1"/>
                </a:solidFill>
              </a:rPr>
              <a:t>Proverbs 5:1-23 (MSG)</a:t>
            </a:r>
          </a:p>
          <a:p>
            <a:r>
              <a:rPr lang="en-US" sz="2800" i="1" dirty="0" smtClean="0">
                <a:solidFill>
                  <a:schemeClr val="bg1"/>
                </a:solidFill>
              </a:rPr>
              <a:t>13 </a:t>
            </a:r>
            <a:r>
              <a:rPr lang="en-US" sz="2800" i="1" dirty="0" smtClean="0">
                <a:solidFill>
                  <a:schemeClr val="bg1"/>
                </a:solidFill>
              </a:rPr>
              <a:t>Why didn't I listen to my mentors, or take my teachers seriously? </a:t>
            </a:r>
          </a:p>
          <a:p>
            <a:r>
              <a:rPr lang="en-US" sz="2800" i="1" dirty="0" smtClean="0">
                <a:solidFill>
                  <a:schemeClr val="bg1"/>
                </a:solidFill>
              </a:rPr>
              <a:t>14 My life is ruined! I haven't one blessed thing to show for my life!" </a:t>
            </a:r>
          </a:p>
          <a:p>
            <a:r>
              <a:rPr lang="en-US" sz="2800" i="1" dirty="0" smtClean="0">
                <a:solidFill>
                  <a:schemeClr val="bg1"/>
                </a:solidFill>
              </a:rPr>
              <a:t>15 Do you know the saying, "Drink from your own rain barrel, draw water from your own spring-fed well"? </a:t>
            </a:r>
          </a:p>
          <a:p>
            <a:r>
              <a:rPr lang="en-US" sz="2800" i="1" dirty="0" smtClean="0">
                <a:solidFill>
                  <a:schemeClr val="bg1"/>
                </a:solidFill>
              </a:rPr>
              <a:t>16 It's true. Otherwise, you may one day come home and find your barrel empty and your well </a:t>
            </a:r>
            <a:r>
              <a:rPr lang="en-US" sz="2800" i="1" dirty="0" smtClean="0">
                <a:solidFill>
                  <a:schemeClr val="bg1"/>
                </a:solidFill>
              </a:rPr>
              <a:t>polluted</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Don't Trade Enduring Intimacies For Cheap Thrills</a:t>
            </a:r>
            <a:endParaRPr lang="en-US" sz="3600" dirty="0">
              <a:solidFill>
                <a:srgbClr val="FFC000"/>
              </a:solidFill>
            </a:endParaRPr>
          </a:p>
        </p:txBody>
      </p:sp>
      <p:sp>
        <p:nvSpPr>
          <p:cNvPr id="3" name="TextBox 2"/>
          <p:cNvSpPr txBox="1"/>
          <p:nvPr/>
        </p:nvSpPr>
        <p:spPr>
          <a:xfrm>
            <a:off x="0" y="2934831"/>
            <a:ext cx="9144000" cy="3970318"/>
          </a:xfrm>
          <a:prstGeom prst="rect">
            <a:avLst/>
          </a:prstGeom>
          <a:noFill/>
        </p:spPr>
        <p:txBody>
          <a:bodyPr wrap="square" rtlCol="0">
            <a:spAutoFit/>
          </a:bodyPr>
          <a:lstStyle/>
          <a:p>
            <a:r>
              <a:rPr lang="en-US" sz="2800" i="1" dirty="0" smtClean="0">
                <a:solidFill>
                  <a:schemeClr val="bg1"/>
                </a:solidFill>
              </a:rPr>
              <a:t>Proverbs 5:1-23 (MSG)</a:t>
            </a:r>
          </a:p>
          <a:p>
            <a:r>
              <a:rPr lang="en-US" sz="2800" i="1" dirty="0" smtClean="0">
                <a:solidFill>
                  <a:schemeClr val="bg1"/>
                </a:solidFill>
              </a:rPr>
              <a:t>17 </a:t>
            </a:r>
            <a:r>
              <a:rPr lang="en-US" sz="2800" i="1" dirty="0" smtClean="0">
                <a:solidFill>
                  <a:schemeClr val="bg1"/>
                </a:solidFill>
              </a:rPr>
              <a:t>Your spring water is for you and you only, not to be passed around among strangers. </a:t>
            </a:r>
          </a:p>
          <a:p>
            <a:r>
              <a:rPr lang="en-US" sz="2800" i="1" dirty="0" smtClean="0">
                <a:solidFill>
                  <a:schemeClr val="bg1"/>
                </a:solidFill>
              </a:rPr>
              <a:t>18 Bless your </a:t>
            </a:r>
            <a:r>
              <a:rPr lang="en-US" sz="2800" i="1" dirty="0" smtClean="0">
                <a:solidFill>
                  <a:srgbClr val="FFFF00"/>
                </a:solidFill>
              </a:rPr>
              <a:t>fresh-flowing fountain</a:t>
            </a:r>
            <a:r>
              <a:rPr lang="en-US" sz="2800" i="1" dirty="0" smtClean="0">
                <a:solidFill>
                  <a:schemeClr val="bg1"/>
                </a:solidFill>
              </a:rPr>
              <a:t>! Enjoy the wife you married as a young man! </a:t>
            </a:r>
          </a:p>
          <a:p>
            <a:r>
              <a:rPr lang="en-US" sz="2800" i="1" dirty="0" smtClean="0">
                <a:solidFill>
                  <a:schemeClr val="bg1"/>
                </a:solidFill>
              </a:rPr>
              <a:t>19 Lovely as an angel, beautiful as a rose-- don't ever quit taking delight in her body. Never take her love for granted! </a:t>
            </a:r>
          </a:p>
          <a:p>
            <a:r>
              <a:rPr lang="en-US" sz="2800" i="1" dirty="0" smtClean="0">
                <a:solidFill>
                  <a:schemeClr val="bg1"/>
                </a:solidFill>
              </a:rPr>
              <a:t>20 </a:t>
            </a:r>
            <a:r>
              <a:rPr lang="en-US" sz="2800" i="1" dirty="0" smtClean="0">
                <a:solidFill>
                  <a:srgbClr val="FFFF00"/>
                </a:solidFill>
              </a:rPr>
              <a:t>Why would you trade enduring intimacies for cheap thrills </a:t>
            </a:r>
            <a:r>
              <a:rPr lang="en-US" sz="2800" i="1" dirty="0" smtClean="0">
                <a:solidFill>
                  <a:schemeClr val="bg1"/>
                </a:solidFill>
              </a:rPr>
              <a:t>with a whore? for dalliance with a promiscuous stranger?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Don't Trade Enduring Intimacies For Cheap Thrills</a:t>
            </a:r>
            <a:endParaRPr lang="en-US" sz="3600" dirty="0">
              <a:solidFill>
                <a:srgbClr val="FFC000"/>
              </a:solidFill>
            </a:endParaRPr>
          </a:p>
        </p:txBody>
      </p:sp>
      <p:sp>
        <p:nvSpPr>
          <p:cNvPr id="3" name="TextBox 2"/>
          <p:cNvSpPr txBox="1"/>
          <p:nvPr/>
        </p:nvSpPr>
        <p:spPr>
          <a:xfrm>
            <a:off x="0" y="2934831"/>
            <a:ext cx="9144000" cy="3108543"/>
          </a:xfrm>
          <a:prstGeom prst="rect">
            <a:avLst/>
          </a:prstGeom>
          <a:noFill/>
        </p:spPr>
        <p:txBody>
          <a:bodyPr wrap="square" rtlCol="0">
            <a:spAutoFit/>
          </a:bodyPr>
          <a:lstStyle/>
          <a:p>
            <a:r>
              <a:rPr lang="en-US" sz="2800" i="1" dirty="0" smtClean="0">
                <a:solidFill>
                  <a:schemeClr val="bg1"/>
                </a:solidFill>
              </a:rPr>
              <a:t>Proverbs 5:1-23 (MSG)</a:t>
            </a:r>
          </a:p>
          <a:p>
            <a:r>
              <a:rPr lang="en-US" sz="2800" i="1" dirty="0" smtClean="0">
                <a:solidFill>
                  <a:schemeClr val="bg1"/>
                </a:solidFill>
              </a:rPr>
              <a:t>21 </a:t>
            </a:r>
            <a:r>
              <a:rPr lang="en-US" sz="2800" i="1" dirty="0" smtClean="0">
                <a:solidFill>
                  <a:schemeClr val="bg1"/>
                </a:solidFill>
              </a:rPr>
              <a:t>Mark well that GOD doesn't miss a move you make; he's aware of every step you take. </a:t>
            </a:r>
          </a:p>
          <a:p>
            <a:r>
              <a:rPr lang="en-US" sz="2800" i="1" dirty="0" smtClean="0">
                <a:solidFill>
                  <a:schemeClr val="bg1"/>
                </a:solidFill>
              </a:rPr>
              <a:t>22 The shadow of your sin will overtake you; you'll find yourself stumbling all over yourself in the dark. </a:t>
            </a:r>
          </a:p>
          <a:p>
            <a:r>
              <a:rPr lang="en-US" sz="2800" i="1" dirty="0" smtClean="0">
                <a:solidFill>
                  <a:schemeClr val="bg1"/>
                </a:solidFill>
              </a:rPr>
              <a:t>23 Death is the reward of an undisciplined life; your foolish decisions trap you in a dead end.</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Adultery Is A Brainless Act, Soul-Destroying, Self-Destructive</a:t>
            </a:r>
            <a:endParaRPr lang="en-US" sz="3600" dirty="0">
              <a:solidFill>
                <a:srgbClr val="FFC000"/>
              </a:solidFill>
            </a:endParaRPr>
          </a:p>
        </p:txBody>
      </p:sp>
      <p:sp>
        <p:nvSpPr>
          <p:cNvPr id="3" name="TextBox 2"/>
          <p:cNvSpPr txBox="1"/>
          <p:nvPr/>
        </p:nvSpPr>
        <p:spPr>
          <a:xfrm>
            <a:off x="0" y="2934831"/>
            <a:ext cx="9144000" cy="3970318"/>
          </a:xfrm>
          <a:prstGeom prst="rect">
            <a:avLst/>
          </a:prstGeom>
          <a:noFill/>
        </p:spPr>
        <p:txBody>
          <a:bodyPr wrap="square" rtlCol="0">
            <a:spAutoFit/>
          </a:bodyPr>
          <a:lstStyle/>
          <a:p>
            <a:r>
              <a:rPr lang="en-US" sz="2800" i="1" dirty="0" smtClean="0">
                <a:solidFill>
                  <a:schemeClr val="bg1"/>
                </a:solidFill>
              </a:rPr>
              <a:t>Proverbs 6:23-35 (MSG)</a:t>
            </a:r>
          </a:p>
          <a:p>
            <a:r>
              <a:rPr lang="en-US" sz="2800" i="1" dirty="0" smtClean="0">
                <a:solidFill>
                  <a:schemeClr val="bg1"/>
                </a:solidFill>
              </a:rPr>
              <a:t>23 For sound advice is a beacon, good teaching is a light, moral discipline is a life path. </a:t>
            </a:r>
          </a:p>
          <a:p>
            <a:r>
              <a:rPr lang="en-US" sz="2800" i="1" dirty="0" smtClean="0">
                <a:solidFill>
                  <a:schemeClr val="bg1"/>
                </a:solidFill>
              </a:rPr>
              <a:t>24 They'll protect you from wanton women, from the seductive talk of some temptress. </a:t>
            </a:r>
          </a:p>
          <a:p>
            <a:r>
              <a:rPr lang="en-US" sz="2800" i="1" dirty="0" smtClean="0">
                <a:solidFill>
                  <a:schemeClr val="bg1"/>
                </a:solidFill>
              </a:rPr>
              <a:t>25 Don't lustfully fantasize on her beauty, nor be taken in by her bedroom eyes. </a:t>
            </a:r>
          </a:p>
          <a:p>
            <a:r>
              <a:rPr lang="en-US" sz="2800" i="1" dirty="0" smtClean="0">
                <a:solidFill>
                  <a:schemeClr val="bg1"/>
                </a:solidFill>
              </a:rPr>
              <a:t>26 You can buy an hour with a whore for a loaf of bread, but a wanton woman may well eat you alive.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Adultery Is A Brainless Act, Soul-Destroying, Self-Destructive</a:t>
            </a:r>
            <a:endParaRPr lang="en-US" sz="3600" dirty="0">
              <a:solidFill>
                <a:srgbClr val="FFC000"/>
              </a:solidFill>
            </a:endParaRPr>
          </a:p>
        </p:txBody>
      </p:sp>
      <p:sp>
        <p:nvSpPr>
          <p:cNvPr id="3" name="TextBox 2"/>
          <p:cNvSpPr txBox="1"/>
          <p:nvPr/>
        </p:nvSpPr>
        <p:spPr>
          <a:xfrm>
            <a:off x="0" y="2934831"/>
            <a:ext cx="9144000" cy="3539430"/>
          </a:xfrm>
          <a:prstGeom prst="rect">
            <a:avLst/>
          </a:prstGeom>
          <a:noFill/>
        </p:spPr>
        <p:txBody>
          <a:bodyPr wrap="square" rtlCol="0">
            <a:spAutoFit/>
          </a:bodyPr>
          <a:lstStyle/>
          <a:p>
            <a:r>
              <a:rPr lang="en-US" sz="2800" i="1" dirty="0" smtClean="0">
                <a:solidFill>
                  <a:schemeClr val="bg1"/>
                </a:solidFill>
              </a:rPr>
              <a:t>Proverbs 6:23-35 (MSG)</a:t>
            </a:r>
          </a:p>
          <a:p>
            <a:r>
              <a:rPr lang="en-US" sz="2800" i="1" dirty="0" smtClean="0">
                <a:solidFill>
                  <a:schemeClr val="bg1"/>
                </a:solidFill>
              </a:rPr>
              <a:t>27 </a:t>
            </a:r>
            <a:r>
              <a:rPr lang="en-US" sz="2800" i="1" dirty="0" smtClean="0">
                <a:solidFill>
                  <a:schemeClr val="bg1"/>
                </a:solidFill>
              </a:rPr>
              <a:t>Can you build a fire in your lap and not burn your pants? </a:t>
            </a:r>
          </a:p>
          <a:p>
            <a:r>
              <a:rPr lang="en-US" sz="2800" i="1" dirty="0" smtClean="0">
                <a:solidFill>
                  <a:schemeClr val="bg1"/>
                </a:solidFill>
              </a:rPr>
              <a:t>28 Can you walk barefoot on hot coals and not get blisters? </a:t>
            </a:r>
          </a:p>
          <a:p>
            <a:r>
              <a:rPr lang="en-US" sz="2800" i="1" dirty="0" smtClean="0">
                <a:solidFill>
                  <a:schemeClr val="bg1"/>
                </a:solidFill>
              </a:rPr>
              <a:t>29 It's the same when you have sex with your neighbor's wife: Touch her and you'll pay for it. </a:t>
            </a:r>
            <a:r>
              <a:rPr lang="en-US" sz="2800" i="1" dirty="0" smtClean="0">
                <a:solidFill>
                  <a:srgbClr val="FFFF00"/>
                </a:solidFill>
              </a:rPr>
              <a:t>No excuses</a:t>
            </a:r>
            <a:r>
              <a:rPr lang="en-US" sz="2800" i="1" dirty="0" smtClean="0">
                <a:solidFill>
                  <a:schemeClr val="bg1"/>
                </a:solidFill>
              </a:rPr>
              <a:t>. </a:t>
            </a:r>
          </a:p>
          <a:p>
            <a:r>
              <a:rPr lang="en-US" sz="2800" i="1" dirty="0" smtClean="0">
                <a:solidFill>
                  <a:schemeClr val="bg1"/>
                </a:solidFill>
              </a:rPr>
              <a:t>30 Hunger is no excuse for a thief to steal; </a:t>
            </a:r>
          </a:p>
          <a:p>
            <a:r>
              <a:rPr lang="en-US" sz="2800" i="1" dirty="0" smtClean="0">
                <a:solidFill>
                  <a:schemeClr val="bg1"/>
                </a:solidFill>
              </a:rPr>
              <a:t>31 When he's caught he has to pay it back, even if he has to put his whole house in hock.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Adultery Is A Brainless Act, Soul-Destroying, Self-Destructive</a:t>
            </a:r>
            <a:endParaRPr lang="en-US" sz="3600" dirty="0">
              <a:solidFill>
                <a:srgbClr val="FFC000"/>
              </a:solidFill>
            </a:endParaRPr>
          </a:p>
        </p:txBody>
      </p:sp>
      <p:sp>
        <p:nvSpPr>
          <p:cNvPr id="3" name="TextBox 2"/>
          <p:cNvSpPr txBox="1"/>
          <p:nvPr/>
        </p:nvSpPr>
        <p:spPr>
          <a:xfrm>
            <a:off x="0" y="2934831"/>
            <a:ext cx="9144000" cy="3539430"/>
          </a:xfrm>
          <a:prstGeom prst="rect">
            <a:avLst/>
          </a:prstGeom>
          <a:noFill/>
        </p:spPr>
        <p:txBody>
          <a:bodyPr wrap="square" rtlCol="0">
            <a:spAutoFit/>
          </a:bodyPr>
          <a:lstStyle/>
          <a:p>
            <a:r>
              <a:rPr lang="en-US" sz="2800" i="1" dirty="0" smtClean="0">
                <a:solidFill>
                  <a:schemeClr val="bg1"/>
                </a:solidFill>
              </a:rPr>
              <a:t>Proverbs 6:23-35 (MSG)</a:t>
            </a:r>
          </a:p>
          <a:p>
            <a:r>
              <a:rPr lang="en-US" sz="2800" i="1" dirty="0" smtClean="0">
                <a:solidFill>
                  <a:schemeClr val="bg1"/>
                </a:solidFill>
              </a:rPr>
              <a:t>32 </a:t>
            </a:r>
            <a:r>
              <a:rPr lang="en-US" sz="2800" i="1" dirty="0" smtClean="0">
                <a:solidFill>
                  <a:srgbClr val="FFFF00"/>
                </a:solidFill>
              </a:rPr>
              <a:t>Adultery is a brainless act, soul-destroying, self-destructive</a:t>
            </a:r>
            <a:r>
              <a:rPr lang="en-US" sz="2800" i="1" dirty="0" smtClean="0">
                <a:solidFill>
                  <a:schemeClr val="bg1"/>
                </a:solidFill>
              </a:rPr>
              <a:t>; </a:t>
            </a:r>
          </a:p>
          <a:p>
            <a:r>
              <a:rPr lang="en-US" sz="2800" i="1" dirty="0" smtClean="0">
                <a:solidFill>
                  <a:schemeClr val="bg1"/>
                </a:solidFill>
              </a:rPr>
              <a:t>33 Expect a bloody nose, a black eye, and a reputation ruined for good. </a:t>
            </a:r>
          </a:p>
          <a:p>
            <a:r>
              <a:rPr lang="en-US" sz="2800" i="1" dirty="0" smtClean="0">
                <a:solidFill>
                  <a:schemeClr val="bg1"/>
                </a:solidFill>
              </a:rPr>
              <a:t>34 For jealousy detonates rage in a cheated husband; wild for revenge, he won't make allowances. </a:t>
            </a:r>
          </a:p>
          <a:p>
            <a:r>
              <a:rPr lang="en-US" sz="2800" i="1" dirty="0" smtClean="0">
                <a:solidFill>
                  <a:schemeClr val="bg1"/>
                </a:solidFill>
              </a:rPr>
              <a:t>35 Nothing you say or pay will make it all right; neither bribes nor reason will satisfy him.</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Women, Stay On Guard</a:t>
            </a:r>
            <a:endParaRPr lang="en-US" sz="3600" dirty="0">
              <a:solidFill>
                <a:srgbClr val="FFC000"/>
              </a:solidFill>
            </a:endParaRPr>
          </a:p>
        </p:txBody>
      </p:sp>
      <p:sp>
        <p:nvSpPr>
          <p:cNvPr id="3" name="TextBox 2"/>
          <p:cNvSpPr txBox="1"/>
          <p:nvPr/>
        </p:nvSpPr>
        <p:spPr>
          <a:xfrm>
            <a:off x="0" y="2934831"/>
            <a:ext cx="9144000" cy="3539430"/>
          </a:xfrm>
          <a:prstGeom prst="rect">
            <a:avLst/>
          </a:prstGeom>
          <a:noFill/>
        </p:spPr>
        <p:txBody>
          <a:bodyPr wrap="square" rtlCol="0">
            <a:spAutoFit/>
          </a:bodyPr>
          <a:lstStyle/>
          <a:p>
            <a:r>
              <a:rPr lang="en-US" sz="2800" i="1" dirty="0" smtClean="0">
                <a:solidFill>
                  <a:schemeClr val="bg1"/>
                </a:solidFill>
              </a:rPr>
              <a:t>Proverbs 12:4 (GNB)  </a:t>
            </a:r>
          </a:p>
          <a:p>
            <a:r>
              <a:rPr lang="en-US" sz="2800" i="1" dirty="0" smtClean="0">
                <a:solidFill>
                  <a:schemeClr val="bg1"/>
                </a:solidFill>
              </a:rPr>
              <a:t>A good wife is her husband's pride and joy; but a wife who brings shame on her husband is like a cancer in his bones.</a:t>
            </a:r>
          </a:p>
          <a:p>
            <a:endParaRPr lang="en-US" sz="2800" i="1" dirty="0" smtClean="0">
              <a:solidFill>
                <a:schemeClr val="bg1"/>
              </a:solidFill>
            </a:endParaRPr>
          </a:p>
          <a:p>
            <a:r>
              <a:rPr lang="en-US" sz="2800" i="1" dirty="0" smtClean="0">
                <a:solidFill>
                  <a:schemeClr val="bg1"/>
                </a:solidFill>
              </a:rPr>
              <a:t>Proverbs 14:1 (GNB) </a:t>
            </a:r>
            <a:endParaRPr lang="en-US" sz="2800" i="1" dirty="0" smtClean="0">
              <a:solidFill>
                <a:schemeClr val="bg1"/>
              </a:solidFill>
            </a:endParaRPr>
          </a:p>
          <a:p>
            <a:r>
              <a:rPr lang="en-US" sz="2800" i="1" dirty="0" smtClean="0">
                <a:solidFill>
                  <a:schemeClr val="bg1"/>
                </a:solidFill>
              </a:rPr>
              <a:t>Homes </a:t>
            </a:r>
            <a:r>
              <a:rPr lang="en-US" sz="2800" i="1" dirty="0" smtClean="0">
                <a:solidFill>
                  <a:schemeClr val="bg1"/>
                </a:solidFill>
              </a:rPr>
              <a:t>are made by the wisdom of women, but are destroyed by foolishness.</a:t>
            </a:r>
          </a:p>
          <a:p>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Women, Dress Modestly</a:t>
            </a:r>
            <a:endParaRPr lang="en-US" sz="3600" dirty="0">
              <a:solidFill>
                <a:srgbClr val="FFC000"/>
              </a:solidFill>
            </a:endParaRPr>
          </a:p>
        </p:txBody>
      </p:sp>
      <p:sp>
        <p:nvSpPr>
          <p:cNvPr id="3" name="TextBox 2"/>
          <p:cNvSpPr txBox="1"/>
          <p:nvPr/>
        </p:nvSpPr>
        <p:spPr>
          <a:xfrm>
            <a:off x="0" y="2934831"/>
            <a:ext cx="9144000" cy="2677656"/>
          </a:xfrm>
          <a:prstGeom prst="rect">
            <a:avLst/>
          </a:prstGeom>
          <a:noFill/>
        </p:spPr>
        <p:txBody>
          <a:bodyPr wrap="square" rtlCol="0">
            <a:spAutoFit/>
          </a:bodyPr>
          <a:lstStyle/>
          <a:p>
            <a:r>
              <a:rPr lang="en-US" sz="2800" i="1" dirty="0" smtClean="0">
                <a:solidFill>
                  <a:schemeClr val="bg1"/>
                </a:solidFill>
              </a:rPr>
              <a:t>1 Timothy 2:9-10 (GNB)</a:t>
            </a:r>
          </a:p>
          <a:p>
            <a:r>
              <a:rPr lang="en-US" sz="2800" i="1" dirty="0" smtClean="0">
                <a:solidFill>
                  <a:schemeClr val="bg1"/>
                </a:solidFill>
              </a:rPr>
              <a:t>9 I also want the women to </a:t>
            </a:r>
            <a:r>
              <a:rPr lang="en-US" sz="2800" i="1" dirty="0" smtClean="0">
                <a:solidFill>
                  <a:srgbClr val="FFFF00"/>
                </a:solidFill>
              </a:rPr>
              <a:t>be modest and sensible</a:t>
            </a:r>
            <a:r>
              <a:rPr lang="en-US" sz="2800" i="1" dirty="0" smtClean="0">
                <a:solidFill>
                  <a:schemeClr val="bg1"/>
                </a:solidFill>
              </a:rPr>
              <a:t> about their clothes and to </a:t>
            </a:r>
            <a:r>
              <a:rPr lang="en-US" sz="2800" i="1" dirty="0" smtClean="0">
                <a:solidFill>
                  <a:srgbClr val="FFFF00"/>
                </a:solidFill>
              </a:rPr>
              <a:t>dress properly</a:t>
            </a:r>
            <a:r>
              <a:rPr lang="en-US" sz="2800" i="1" dirty="0" smtClean="0">
                <a:solidFill>
                  <a:schemeClr val="bg1"/>
                </a:solidFill>
              </a:rPr>
              <a:t>; not with fancy hair styles or with gold ornaments or pearls or expensive dresses, </a:t>
            </a:r>
          </a:p>
          <a:p>
            <a:r>
              <a:rPr lang="en-US" sz="2800" i="1" dirty="0" smtClean="0">
                <a:solidFill>
                  <a:schemeClr val="bg1"/>
                </a:solidFill>
              </a:rPr>
              <a:t>10 but with good deeds, as is proper for women who claim to be religious</a:t>
            </a:r>
            <a:r>
              <a:rPr lang="en-US" sz="2800" i="1" dirty="0" smtClean="0">
                <a:solidFill>
                  <a:schemeClr val="bg1"/>
                </a:solidFill>
              </a:rPr>
              <a:t>.</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Taking The Road To Freedom</a:t>
            </a:r>
            <a:endParaRPr lang="en-US" sz="3600" dirty="0">
              <a:solidFill>
                <a:srgbClr val="FFC000"/>
              </a:solidFill>
            </a:endParaRPr>
          </a:p>
        </p:txBody>
      </p:sp>
      <p:sp>
        <p:nvSpPr>
          <p:cNvPr id="3" name="TextBox 2"/>
          <p:cNvSpPr txBox="1"/>
          <p:nvPr/>
        </p:nvSpPr>
        <p:spPr>
          <a:xfrm>
            <a:off x="0" y="2934831"/>
            <a:ext cx="9144000" cy="584775"/>
          </a:xfrm>
          <a:prstGeom prst="rect">
            <a:avLst/>
          </a:prstGeom>
          <a:noFill/>
        </p:spPr>
        <p:txBody>
          <a:bodyPr wrap="square" rtlCol="0">
            <a:spAutoFit/>
          </a:bodyPr>
          <a:lstStyle/>
          <a:p>
            <a:pPr algn="ctr"/>
            <a:r>
              <a:rPr lang="en-US" sz="3200" dirty="0" smtClean="0">
                <a:solidFill>
                  <a:schemeClr val="bg1"/>
                </a:solidFill>
              </a:rPr>
              <a:t>With God's help you can recover. You can arise.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Taking The Road To Freedom</a:t>
            </a:r>
            <a:endParaRPr lang="en-US" sz="3600" dirty="0">
              <a:solidFill>
                <a:srgbClr val="FFC000"/>
              </a:solidFill>
            </a:endParaRPr>
          </a:p>
        </p:txBody>
      </p:sp>
      <p:sp>
        <p:nvSpPr>
          <p:cNvPr id="3" name="TextBox 2"/>
          <p:cNvSpPr txBox="1"/>
          <p:nvPr/>
        </p:nvSpPr>
        <p:spPr>
          <a:xfrm>
            <a:off x="0" y="2934831"/>
            <a:ext cx="9144000" cy="1077218"/>
          </a:xfrm>
          <a:prstGeom prst="rect">
            <a:avLst/>
          </a:prstGeom>
          <a:noFill/>
        </p:spPr>
        <p:txBody>
          <a:bodyPr wrap="square" rtlCol="0">
            <a:spAutoFit/>
          </a:bodyPr>
          <a:lstStyle/>
          <a:p>
            <a:pPr algn="ctr"/>
            <a:r>
              <a:rPr lang="en-US" sz="3200" dirty="0" smtClean="0">
                <a:solidFill>
                  <a:schemeClr val="bg1"/>
                </a:solidFill>
              </a:rPr>
              <a:t>Be assured of the Father's love </a:t>
            </a:r>
            <a:endParaRPr lang="en-US" sz="3200" dirty="0" smtClean="0">
              <a:solidFill>
                <a:schemeClr val="bg1"/>
              </a:solidFill>
            </a:endParaRPr>
          </a:p>
          <a:p>
            <a:pPr algn="ctr"/>
            <a:r>
              <a:rPr lang="en-US" sz="3200" dirty="0" smtClean="0">
                <a:solidFill>
                  <a:schemeClr val="bg1"/>
                </a:solidFill>
              </a:rPr>
              <a:t>for </a:t>
            </a:r>
            <a:r>
              <a:rPr lang="en-US" sz="3200" dirty="0" smtClean="0">
                <a:solidFill>
                  <a:schemeClr val="bg1"/>
                </a:solidFill>
              </a:rPr>
              <a:t>every prodigal who returns home.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3810000" cy="646331"/>
          </a:xfrm>
          <a:prstGeom prst="rect">
            <a:avLst/>
          </a:prstGeom>
          <a:noFill/>
        </p:spPr>
        <p:txBody>
          <a:bodyPr wrap="square" rtlCol="0">
            <a:spAutoFit/>
          </a:bodyPr>
          <a:lstStyle/>
          <a:p>
            <a:r>
              <a:rPr lang="en-US" sz="3600" dirty="0" smtClean="0">
                <a:solidFill>
                  <a:schemeClr val="bg1"/>
                </a:solidFill>
              </a:rPr>
              <a:t>A </a:t>
            </a:r>
            <a:r>
              <a:rPr lang="en-US" sz="3600" dirty="0" smtClean="0">
                <a:solidFill>
                  <a:schemeClr val="bg1"/>
                </a:solidFill>
              </a:rPr>
              <a:t>c</a:t>
            </a:r>
            <a:r>
              <a:rPr lang="en-US" sz="3600" dirty="0" smtClean="0">
                <a:solidFill>
                  <a:schemeClr val="bg1"/>
                </a:solidFill>
              </a:rPr>
              <a:t>asual friendship</a:t>
            </a:r>
            <a:endParaRPr lang="en-US" sz="3600" dirty="0">
              <a:solidFill>
                <a:schemeClr val="bg1"/>
              </a:solidFill>
            </a:endParaRPr>
          </a:p>
        </p:txBody>
      </p:sp>
      <p:sp>
        <p:nvSpPr>
          <p:cNvPr id="3" name="TextBox 2"/>
          <p:cNvSpPr txBox="1"/>
          <p:nvPr/>
        </p:nvSpPr>
        <p:spPr>
          <a:xfrm>
            <a:off x="914400" y="2971800"/>
            <a:ext cx="4038600" cy="646331"/>
          </a:xfrm>
          <a:prstGeom prst="rect">
            <a:avLst/>
          </a:prstGeom>
          <a:noFill/>
        </p:spPr>
        <p:txBody>
          <a:bodyPr wrap="square" rtlCol="0">
            <a:spAutoFit/>
          </a:bodyPr>
          <a:lstStyle/>
          <a:p>
            <a:r>
              <a:rPr lang="en-US" sz="3600" dirty="0" smtClean="0">
                <a:solidFill>
                  <a:schemeClr val="bg1"/>
                </a:solidFill>
              </a:rPr>
              <a:t>Emotional affections</a:t>
            </a:r>
            <a:endParaRPr lang="en-US" sz="3600" dirty="0">
              <a:solidFill>
                <a:schemeClr val="bg1"/>
              </a:solidFill>
            </a:endParaRPr>
          </a:p>
        </p:txBody>
      </p:sp>
      <p:sp>
        <p:nvSpPr>
          <p:cNvPr id="4" name="TextBox 3"/>
          <p:cNvSpPr txBox="1"/>
          <p:nvPr/>
        </p:nvSpPr>
        <p:spPr>
          <a:xfrm>
            <a:off x="2133600" y="3849469"/>
            <a:ext cx="4800600" cy="646331"/>
          </a:xfrm>
          <a:prstGeom prst="rect">
            <a:avLst/>
          </a:prstGeom>
          <a:noFill/>
        </p:spPr>
        <p:txBody>
          <a:bodyPr wrap="square" rtlCol="0">
            <a:spAutoFit/>
          </a:bodyPr>
          <a:lstStyle/>
          <a:p>
            <a:r>
              <a:rPr lang="en-US" sz="3600" dirty="0" smtClean="0">
                <a:solidFill>
                  <a:schemeClr val="bg1"/>
                </a:solidFill>
              </a:rPr>
              <a:t>Emotional entanglement</a:t>
            </a:r>
            <a:endParaRPr lang="en-US" sz="3600" dirty="0">
              <a:solidFill>
                <a:schemeClr val="bg1"/>
              </a:solidFill>
            </a:endParaRPr>
          </a:p>
        </p:txBody>
      </p:sp>
      <p:sp>
        <p:nvSpPr>
          <p:cNvPr id="5" name="TextBox 4"/>
          <p:cNvSpPr txBox="1"/>
          <p:nvPr/>
        </p:nvSpPr>
        <p:spPr>
          <a:xfrm>
            <a:off x="4343400" y="4916269"/>
            <a:ext cx="4800600" cy="646331"/>
          </a:xfrm>
          <a:prstGeom prst="rect">
            <a:avLst/>
          </a:prstGeom>
          <a:noFill/>
        </p:spPr>
        <p:txBody>
          <a:bodyPr wrap="square" rtlCol="0">
            <a:spAutoFit/>
          </a:bodyPr>
          <a:lstStyle/>
          <a:p>
            <a:r>
              <a:rPr lang="en-US" sz="3600" dirty="0" smtClean="0">
                <a:solidFill>
                  <a:schemeClr val="bg1"/>
                </a:solidFill>
              </a:rPr>
              <a:t>Physical affection</a:t>
            </a:r>
            <a:endParaRPr lang="en-US" sz="3600" dirty="0">
              <a:solidFill>
                <a:schemeClr val="bg1"/>
              </a:solidFill>
            </a:endParaRPr>
          </a:p>
        </p:txBody>
      </p:sp>
      <p:sp>
        <p:nvSpPr>
          <p:cNvPr id="6" name="TextBox 5"/>
          <p:cNvSpPr txBox="1"/>
          <p:nvPr/>
        </p:nvSpPr>
        <p:spPr>
          <a:xfrm>
            <a:off x="5029200" y="5830669"/>
            <a:ext cx="4800600" cy="646331"/>
          </a:xfrm>
          <a:prstGeom prst="rect">
            <a:avLst/>
          </a:prstGeom>
          <a:noFill/>
        </p:spPr>
        <p:txBody>
          <a:bodyPr wrap="square" rtlCol="0">
            <a:spAutoFit/>
          </a:bodyPr>
          <a:lstStyle/>
          <a:p>
            <a:r>
              <a:rPr lang="en-US" sz="3600" dirty="0" smtClean="0">
                <a:solidFill>
                  <a:schemeClr val="bg1"/>
                </a:solidFill>
              </a:rPr>
              <a:t>Sexual involvement</a:t>
            </a:r>
            <a:endParaRPr lang="en-US" sz="3600" dirty="0">
              <a:solidFill>
                <a:schemeClr val="bg1"/>
              </a:solidFill>
            </a:endParaRPr>
          </a:p>
        </p:txBody>
      </p:sp>
      <p:cxnSp>
        <p:nvCxnSpPr>
          <p:cNvPr id="8" name="Shape 7"/>
          <p:cNvCxnSpPr>
            <a:stCxn id="2" idx="3"/>
          </p:cNvCxnSpPr>
          <p:nvPr/>
        </p:nvCxnSpPr>
        <p:spPr>
          <a:xfrm>
            <a:off x="3810000" y="2380566"/>
            <a:ext cx="304800" cy="515034"/>
          </a:xfrm>
          <a:prstGeom prst="bentConnector2">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hape 8"/>
          <p:cNvCxnSpPr/>
          <p:nvPr/>
        </p:nvCxnSpPr>
        <p:spPr>
          <a:xfrm>
            <a:off x="5029200" y="3316069"/>
            <a:ext cx="304800" cy="515034"/>
          </a:xfrm>
          <a:prstGeom prst="bentConnector2">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hape 9"/>
          <p:cNvCxnSpPr/>
          <p:nvPr/>
        </p:nvCxnSpPr>
        <p:spPr>
          <a:xfrm>
            <a:off x="7848600" y="5221069"/>
            <a:ext cx="304800" cy="515034"/>
          </a:xfrm>
          <a:prstGeom prst="bentConnector2">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hape 10"/>
          <p:cNvCxnSpPr/>
          <p:nvPr/>
        </p:nvCxnSpPr>
        <p:spPr>
          <a:xfrm>
            <a:off x="7010400" y="4230469"/>
            <a:ext cx="304800" cy="515034"/>
          </a:xfrm>
          <a:prstGeom prst="bentConnector2">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Taking The Road To Freedom</a:t>
            </a:r>
            <a:endParaRPr lang="en-US" sz="3600" dirty="0">
              <a:solidFill>
                <a:srgbClr val="FFC000"/>
              </a:solidFill>
            </a:endParaRPr>
          </a:p>
        </p:txBody>
      </p:sp>
      <p:sp>
        <p:nvSpPr>
          <p:cNvPr id="3" name="TextBox 2"/>
          <p:cNvSpPr txBox="1"/>
          <p:nvPr/>
        </p:nvSpPr>
        <p:spPr>
          <a:xfrm>
            <a:off x="0" y="2934831"/>
            <a:ext cx="9144000" cy="1569660"/>
          </a:xfrm>
          <a:prstGeom prst="rect">
            <a:avLst/>
          </a:prstGeom>
          <a:noFill/>
        </p:spPr>
        <p:txBody>
          <a:bodyPr wrap="square" rtlCol="0">
            <a:spAutoFit/>
          </a:bodyPr>
          <a:lstStyle/>
          <a:p>
            <a:pPr algn="ctr"/>
            <a:r>
              <a:rPr lang="en-US" sz="3200" dirty="0" smtClean="0">
                <a:solidFill>
                  <a:schemeClr val="bg1"/>
                </a:solidFill>
              </a:rPr>
              <a:t>Be assured </a:t>
            </a:r>
            <a:r>
              <a:rPr lang="en-US" sz="3200" dirty="0" smtClean="0">
                <a:solidFill>
                  <a:schemeClr val="bg1"/>
                </a:solidFill>
              </a:rPr>
              <a:t>that the Good Shepherd</a:t>
            </a:r>
          </a:p>
          <a:p>
            <a:pPr algn="ctr"/>
            <a:r>
              <a:rPr lang="en-US" sz="3200" dirty="0" smtClean="0">
                <a:solidFill>
                  <a:schemeClr val="bg1"/>
                </a:solidFill>
              </a:rPr>
              <a:t>i</a:t>
            </a:r>
            <a:r>
              <a:rPr lang="en-US" sz="3200" dirty="0" smtClean="0">
                <a:solidFill>
                  <a:schemeClr val="bg1"/>
                </a:solidFill>
              </a:rPr>
              <a:t>s able to restore our souls </a:t>
            </a:r>
          </a:p>
          <a:p>
            <a:pPr algn="ctr"/>
            <a:r>
              <a:rPr lang="en-US" sz="3200" dirty="0" smtClean="0">
                <a:solidFill>
                  <a:schemeClr val="bg1"/>
                </a:solidFill>
              </a:rPr>
              <a:t>and make us whole again.</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Taking The Road To Freedom</a:t>
            </a:r>
            <a:endParaRPr lang="en-US" sz="3600" dirty="0">
              <a:solidFill>
                <a:srgbClr val="FFC000"/>
              </a:solidFill>
            </a:endParaRPr>
          </a:p>
        </p:txBody>
      </p:sp>
      <p:sp>
        <p:nvSpPr>
          <p:cNvPr id="3" name="TextBox 2"/>
          <p:cNvSpPr txBox="1"/>
          <p:nvPr/>
        </p:nvSpPr>
        <p:spPr>
          <a:xfrm>
            <a:off x="0" y="2934831"/>
            <a:ext cx="9144000" cy="584775"/>
          </a:xfrm>
          <a:prstGeom prst="rect">
            <a:avLst/>
          </a:prstGeom>
          <a:noFill/>
        </p:spPr>
        <p:txBody>
          <a:bodyPr wrap="square" rtlCol="0">
            <a:spAutoFit/>
          </a:bodyPr>
          <a:lstStyle/>
          <a:p>
            <a:pPr algn="ctr"/>
            <a:r>
              <a:rPr lang="en-US" sz="3200" dirty="0" smtClean="0">
                <a:solidFill>
                  <a:schemeClr val="bg1"/>
                </a:solidFill>
              </a:rPr>
              <a:t>The Holy Spirit is here to give beauty for ashes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Taking The Road To Freedom</a:t>
            </a:r>
            <a:endParaRPr lang="en-US" sz="3600" dirty="0">
              <a:solidFill>
                <a:srgbClr val="FFC000"/>
              </a:solidFill>
            </a:endParaRPr>
          </a:p>
        </p:txBody>
      </p:sp>
      <p:sp>
        <p:nvSpPr>
          <p:cNvPr id="3" name="TextBox 2"/>
          <p:cNvSpPr txBox="1"/>
          <p:nvPr/>
        </p:nvSpPr>
        <p:spPr>
          <a:xfrm>
            <a:off x="0" y="2934831"/>
            <a:ext cx="9144000" cy="1077218"/>
          </a:xfrm>
          <a:prstGeom prst="rect">
            <a:avLst/>
          </a:prstGeom>
          <a:noFill/>
        </p:spPr>
        <p:txBody>
          <a:bodyPr wrap="square" rtlCol="0">
            <a:spAutoFit/>
          </a:bodyPr>
          <a:lstStyle/>
          <a:p>
            <a:pPr algn="ctr"/>
            <a:r>
              <a:rPr lang="en-US" sz="3200" dirty="0" smtClean="0">
                <a:solidFill>
                  <a:schemeClr val="bg1"/>
                </a:solidFill>
              </a:rPr>
              <a:t>A journey of a thousand miles begins with one step.</a:t>
            </a:r>
          </a:p>
          <a:p>
            <a:pPr algn="ctr"/>
            <a:r>
              <a:rPr lang="en-US" sz="3200" dirty="0" smtClean="0">
                <a:solidFill>
                  <a:schemeClr val="bg1"/>
                </a:solidFill>
              </a:rPr>
              <a:t>Every step matters.</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Cutting Off To Break Free</a:t>
            </a:r>
            <a:endParaRPr lang="en-US" sz="3600" dirty="0">
              <a:solidFill>
                <a:srgbClr val="FFC000"/>
              </a:solidFill>
            </a:endParaRPr>
          </a:p>
        </p:txBody>
      </p:sp>
      <p:sp>
        <p:nvSpPr>
          <p:cNvPr id="3" name="TextBox 2"/>
          <p:cNvSpPr txBox="1"/>
          <p:nvPr/>
        </p:nvSpPr>
        <p:spPr>
          <a:xfrm>
            <a:off x="0" y="2934831"/>
            <a:ext cx="9144000" cy="3539430"/>
          </a:xfrm>
          <a:prstGeom prst="rect">
            <a:avLst/>
          </a:prstGeom>
          <a:noFill/>
        </p:spPr>
        <p:txBody>
          <a:bodyPr wrap="square" rtlCol="0">
            <a:spAutoFit/>
          </a:bodyPr>
          <a:lstStyle/>
          <a:p>
            <a:r>
              <a:rPr lang="en-US" sz="2800" i="1" dirty="0" smtClean="0">
                <a:solidFill>
                  <a:schemeClr val="bg1"/>
                </a:solidFill>
              </a:rPr>
              <a:t>Matthew 5:27-30 (GNB)</a:t>
            </a:r>
          </a:p>
          <a:p>
            <a:r>
              <a:rPr lang="en-US" sz="2800" i="1" dirty="0" smtClean="0">
                <a:solidFill>
                  <a:schemeClr val="bg1"/>
                </a:solidFill>
              </a:rPr>
              <a:t>27 "You have heard that it was said, 'Do not commit adultery.' </a:t>
            </a:r>
          </a:p>
          <a:p>
            <a:r>
              <a:rPr lang="en-US" sz="2800" i="1" dirty="0" smtClean="0">
                <a:solidFill>
                  <a:schemeClr val="bg1"/>
                </a:solidFill>
              </a:rPr>
              <a:t>28 But now I tell you: anyone who looks at a woman and wants to possess her is guilty of committing adultery with her in his heart. </a:t>
            </a:r>
          </a:p>
          <a:p>
            <a:r>
              <a:rPr lang="en-US" sz="2800" i="1" dirty="0" smtClean="0">
                <a:solidFill>
                  <a:schemeClr val="bg1"/>
                </a:solidFill>
              </a:rPr>
              <a:t>29 So if your right eye causes you to sin, take it out and throw it away! It is much better for you to lose a part of your body than to have your whole body thrown into hell.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Cutting Off To Break Free</a:t>
            </a:r>
            <a:endParaRPr lang="en-US" sz="3600" dirty="0">
              <a:solidFill>
                <a:srgbClr val="FFC000"/>
              </a:solidFill>
            </a:endParaRPr>
          </a:p>
        </p:txBody>
      </p:sp>
      <p:sp>
        <p:nvSpPr>
          <p:cNvPr id="3" name="TextBox 2"/>
          <p:cNvSpPr txBox="1"/>
          <p:nvPr/>
        </p:nvSpPr>
        <p:spPr>
          <a:xfrm>
            <a:off x="0" y="2934831"/>
            <a:ext cx="9144000" cy="1815882"/>
          </a:xfrm>
          <a:prstGeom prst="rect">
            <a:avLst/>
          </a:prstGeom>
          <a:noFill/>
        </p:spPr>
        <p:txBody>
          <a:bodyPr wrap="square" rtlCol="0">
            <a:spAutoFit/>
          </a:bodyPr>
          <a:lstStyle/>
          <a:p>
            <a:r>
              <a:rPr lang="en-US" sz="2800" i="1" dirty="0" smtClean="0">
                <a:solidFill>
                  <a:schemeClr val="bg1"/>
                </a:solidFill>
              </a:rPr>
              <a:t>Matthew 5:27-30 (GNB)</a:t>
            </a:r>
          </a:p>
          <a:p>
            <a:r>
              <a:rPr lang="en-US" sz="2800" i="1" dirty="0" smtClean="0">
                <a:solidFill>
                  <a:schemeClr val="bg1"/>
                </a:solidFill>
              </a:rPr>
              <a:t>30 </a:t>
            </a:r>
            <a:r>
              <a:rPr lang="en-US" sz="2800" i="1" dirty="0" smtClean="0">
                <a:solidFill>
                  <a:schemeClr val="bg1"/>
                </a:solidFill>
              </a:rPr>
              <a:t>If your right hand causes you to sin, cut it off and throw it away! It is much better for you to lose one of your limbs than to have your whole body go off to hell.</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Reconciliation And Healing </a:t>
            </a:r>
            <a:endParaRPr lang="en-US" sz="3600" dirty="0" smtClean="0">
              <a:solidFill>
                <a:srgbClr val="FFC000"/>
              </a:solidFill>
            </a:endParaRPr>
          </a:p>
          <a:p>
            <a:pPr algn="ctr"/>
            <a:r>
              <a:rPr lang="en-US" sz="3600" dirty="0" smtClean="0">
                <a:solidFill>
                  <a:srgbClr val="FFC000"/>
                </a:solidFill>
              </a:rPr>
              <a:t>- </a:t>
            </a:r>
            <a:r>
              <a:rPr lang="en-US" sz="3600" dirty="0" smtClean="0">
                <a:solidFill>
                  <a:srgbClr val="FFC000"/>
                </a:solidFill>
              </a:rPr>
              <a:t>The Offender And The Offended</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Establish Moral Fences And Stay Within Boundaries</a:t>
            </a:r>
            <a:endParaRPr lang="en-US" sz="3600" dirty="0">
              <a:solidFill>
                <a:srgbClr val="FFC000"/>
              </a:solidFill>
            </a:endParaRPr>
          </a:p>
        </p:txBody>
      </p:sp>
      <p:sp>
        <p:nvSpPr>
          <p:cNvPr id="3" name="TextBox 2"/>
          <p:cNvSpPr txBox="1"/>
          <p:nvPr/>
        </p:nvSpPr>
        <p:spPr>
          <a:xfrm>
            <a:off x="0" y="3110805"/>
            <a:ext cx="9144000" cy="1384995"/>
          </a:xfrm>
          <a:prstGeom prst="rect">
            <a:avLst/>
          </a:prstGeom>
          <a:noFill/>
        </p:spPr>
        <p:txBody>
          <a:bodyPr wrap="square" rtlCol="0">
            <a:spAutoFit/>
          </a:bodyPr>
          <a:lstStyle/>
          <a:p>
            <a:r>
              <a:rPr lang="en-US" sz="2800" i="1" dirty="0" smtClean="0">
                <a:solidFill>
                  <a:schemeClr val="bg1"/>
                </a:solidFill>
              </a:rPr>
              <a:t>1 Peter 5:8  </a:t>
            </a:r>
          </a:p>
          <a:p>
            <a:r>
              <a:rPr lang="en-US" sz="2800" i="1" dirty="0" smtClean="0">
                <a:solidFill>
                  <a:schemeClr val="bg1"/>
                </a:solidFill>
              </a:rPr>
              <a:t>Be sober, be vigilant; because your adversary the devil walks about like a roaring lion, seeking whom he may devour.</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Establish Moral Fences And Stay Within Boundaries</a:t>
            </a:r>
            <a:endParaRPr lang="en-US" sz="3600" dirty="0">
              <a:solidFill>
                <a:srgbClr val="FFC000"/>
              </a:solidFill>
            </a:endParaRPr>
          </a:p>
        </p:txBody>
      </p:sp>
      <p:sp>
        <p:nvSpPr>
          <p:cNvPr id="3" name="TextBox 2"/>
          <p:cNvSpPr txBox="1"/>
          <p:nvPr/>
        </p:nvSpPr>
        <p:spPr>
          <a:xfrm>
            <a:off x="0" y="3110805"/>
            <a:ext cx="9144000" cy="2554545"/>
          </a:xfrm>
          <a:prstGeom prst="rect">
            <a:avLst/>
          </a:prstGeom>
          <a:noFill/>
        </p:spPr>
        <p:txBody>
          <a:bodyPr wrap="square" rtlCol="0">
            <a:spAutoFit/>
          </a:bodyPr>
          <a:lstStyle/>
          <a:p>
            <a:pPr>
              <a:buFont typeface="Wingdings" pitchFamily="2" charset="2"/>
              <a:buChar char="ü"/>
            </a:pPr>
            <a:r>
              <a:rPr lang="en-US" sz="3200" dirty="0" smtClean="0">
                <a:solidFill>
                  <a:schemeClr val="bg1"/>
                </a:solidFill>
              </a:rPr>
              <a:t>Don't do something you would not like your spouse to be doing</a:t>
            </a:r>
            <a:r>
              <a:rPr lang="en-US" sz="3200" dirty="0" smtClean="0">
                <a:solidFill>
                  <a:schemeClr val="bg1"/>
                </a:solidFill>
              </a:rPr>
              <a:t>.</a:t>
            </a:r>
          </a:p>
          <a:p>
            <a:endParaRPr lang="en-US" sz="3200" dirty="0" smtClean="0">
              <a:solidFill>
                <a:schemeClr val="bg1"/>
              </a:solidFill>
            </a:endParaRPr>
          </a:p>
          <a:p>
            <a:pPr>
              <a:buFont typeface="Wingdings" pitchFamily="2" charset="2"/>
              <a:buChar char="ü"/>
            </a:pPr>
            <a:r>
              <a:rPr lang="en-US" sz="3200" dirty="0" smtClean="0">
                <a:solidFill>
                  <a:schemeClr val="bg1"/>
                </a:solidFill>
              </a:rPr>
              <a:t>Be careful about your chatting, use of social media and other online interactions with the opposite sex</a:t>
            </a:r>
            <a:r>
              <a:rPr lang="en-US" sz="3200" dirty="0" smtClean="0">
                <a:solidFill>
                  <a:schemeClr val="bg1"/>
                </a:solidFill>
              </a:rPr>
              <a:t>.</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Establish Moral Fences And Stay Within Boundaries</a:t>
            </a:r>
            <a:endParaRPr lang="en-US" sz="3600" dirty="0">
              <a:solidFill>
                <a:srgbClr val="FFC000"/>
              </a:solidFill>
            </a:endParaRPr>
          </a:p>
        </p:txBody>
      </p:sp>
      <p:sp>
        <p:nvSpPr>
          <p:cNvPr id="3" name="TextBox 2"/>
          <p:cNvSpPr txBox="1"/>
          <p:nvPr/>
        </p:nvSpPr>
        <p:spPr>
          <a:xfrm>
            <a:off x="0" y="3110805"/>
            <a:ext cx="9144000" cy="3046988"/>
          </a:xfrm>
          <a:prstGeom prst="rect">
            <a:avLst/>
          </a:prstGeom>
          <a:noFill/>
        </p:spPr>
        <p:txBody>
          <a:bodyPr wrap="square" rtlCol="0">
            <a:spAutoFit/>
          </a:bodyPr>
          <a:lstStyle/>
          <a:p>
            <a:pPr>
              <a:buFont typeface="Wingdings" pitchFamily="2" charset="2"/>
              <a:buChar char="ü"/>
            </a:pPr>
            <a:r>
              <a:rPr lang="en-US" sz="3200" dirty="0" smtClean="0">
                <a:solidFill>
                  <a:schemeClr val="bg1"/>
                </a:solidFill>
              </a:rPr>
              <a:t>Guard </a:t>
            </a:r>
            <a:r>
              <a:rPr lang="en-US" sz="3200" dirty="0" smtClean="0">
                <a:solidFill>
                  <a:schemeClr val="bg1"/>
                </a:solidFill>
              </a:rPr>
              <a:t>your mind, your thoughts, imaginations, feelings, affections. The moment you feel wrong thoughts or affections being aroused towards someone of the opposite gender, deal with it. Take it to God in prayer. Consecrate your thoughts and affections. Cast out evil thoughts and affections</a:t>
            </a:r>
            <a:r>
              <a:rPr lang="en-US" sz="3200" dirty="0" smtClean="0">
                <a:solidFill>
                  <a:schemeClr val="bg1"/>
                </a:solidFill>
              </a:rPr>
              <a:t>.</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Establish Moral Fences And Stay Within Boundaries</a:t>
            </a:r>
            <a:endParaRPr lang="en-US" sz="3600" dirty="0">
              <a:solidFill>
                <a:srgbClr val="FFC000"/>
              </a:solidFill>
            </a:endParaRPr>
          </a:p>
        </p:txBody>
      </p:sp>
      <p:sp>
        <p:nvSpPr>
          <p:cNvPr id="3" name="TextBox 2"/>
          <p:cNvSpPr txBox="1"/>
          <p:nvPr/>
        </p:nvSpPr>
        <p:spPr>
          <a:xfrm>
            <a:off x="0" y="3110805"/>
            <a:ext cx="9144000" cy="2554545"/>
          </a:xfrm>
          <a:prstGeom prst="rect">
            <a:avLst/>
          </a:prstGeom>
          <a:noFill/>
        </p:spPr>
        <p:txBody>
          <a:bodyPr wrap="square" rtlCol="0">
            <a:spAutoFit/>
          </a:bodyPr>
          <a:lstStyle/>
          <a:p>
            <a:pPr>
              <a:buFont typeface="Wingdings" pitchFamily="2" charset="2"/>
              <a:buChar char="ü"/>
            </a:pPr>
            <a:r>
              <a:rPr lang="en-US" sz="3200" dirty="0" smtClean="0">
                <a:solidFill>
                  <a:schemeClr val="bg1"/>
                </a:solidFill>
              </a:rPr>
              <a:t>Be </a:t>
            </a:r>
            <a:r>
              <a:rPr lang="en-US" sz="3200" dirty="0" smtClean="0">
                <a:solidFill>
                  <a:schemeClr val="bg1"/>
                </a:solidFill>
              </a:rPr>
              <a:t>careful in your interactions with that person towards whom you may have some feelings or who you sense has certain romantic feelings towards you. Don't express your feelings or given any indications of it to the other person</a:t>
            </a:r>
            <a:r>
              <a:rPr lang="en-US" sz="3200" dirty="0" smtClean="0">
                <a:solidFill>
                  <a:schemeClr val="bg1"/>
                </a:solidFill>
              </a:rPr>
              <a:t>.</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Beware The Seductress</a:t>
            </a:r>
            <a:endParaRPr lang="en-US" sz="3600" dirty="0">
              <a:solidFill>
                <a:srgbClr val="FFC000"/>
              </a:solidFill>
            </a:endParaRPr>
          </a:p>
        </p:txBody>
      </p:sp>
      <p:sp>
        <p:nvSpPr>
          <p:cNvPr id="3" name="TextBox 2"/>
          <p:cNvSpPr txBox="1"/>
          <p:nvPr/>
        </p:nvSpPr>
        <p:spPr>
          <a:xfrm>
            <a:off x="0" y="2667000"/>
            <a:ext cx="9144000" cy="3539430"/>
          </a:xfrm>
          <a:prstGeom prst="rect">
            <a:avLst/>
          </a:prstGeom>
          <a:noFill/>
        </p:spPr>
        <p:txBody>
          <a:bodyPr wrap="square" rtlCol="0">
            <a:spAutoFit/>
          </a:bodyPr>
          <a:lstStyle/>
          <a:p>
            <a:r>
              <a:rPr lang="en-US" sz="2800" i="1" dirty="0" smtClean="0">
                <a:solidFill>
                  <a:schemeClr val="bg1"/>
                </a:solidFill>
              </a:rPr>
              <a:t>Proverbs 7:21-26 (GNB)</a:t>
            </a:r>
          </a:p>
          <a:p>
            <a:r>
              <a:rPr lang="en-US" sz="2800" i="1" dirty="0" smtClean="0">
                <a:solidFill>
                  <a:schemeClr val="bg1"/>
                </a:solidFill>
              </a:rPr>
              <a:t>21 So she tempted him with her charms, and he gave in to her smooth talk. </a:t>
            </a:r>
          </a:p>
          <a:p>
            <a:r>
              <a:rPr lang="en-US" sz="2800" i="1" dirty="0" smtClean="0">
                <a:solidFill>
                  <a:schemeClr val="bg1"/>
                </a:solidFill>
              </a:rPr>
              <a:t>22 Suddenly he was going with her like an ox on the way to be slaughtered, like a deer prancing into a trap </a:t>
            </a:r>
          </a:p>
          <a:p>
            <a:r>
              <a:rPr lang="en-US" sz="2800" i="1" dirty="0" smtClean="0">
                <a:solidFill>
                  <a:schemeClr val="bg1"/>
                </a:solidFill>
              </a:rPr>
              <a:t>23 where an arrow would pierce its heart. He was like a bird going into a net---he did not know that his life was in danger. </a:t>
            </a:r>
          </a:p>
          <a:p>
            <a:r>
              <a:rPr lang="en-US" sz="2800" i="1" dirty="0" smtClean="0">
                <a:solidFill>
                  <a:schemeClr val="bg1"/>
                </a:solidFill>
              </a:rPr>
              <a:t>24 Now then, sons, listen to me. Pay attention to what I say.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Establish Moral Fences And Stay Within Boundaries</a:t>
            </a:r>
            <a:endParaRPr lang="en-US" sz="3600" dirty="0">
              <a:solidFill>
                <a:srgbClr val="FFC000"/>
              </a:solidFill>
            </a:endParaRPr>
          </a:p>
        </p:txBody>
      </p:sp>
      <p:sp>
        <p:nvSpPr>
          <p:cNvPr id="3" name="TextBox 2"/>
          <p:cNvSpPr txBox="1"/>
          <p:nvPr/>
        </p:nvSpPr>
        <p:spPr>
          <a:xfrm>
            <a:off x="0" y="3110805"/>
            <a:ext cx="9144000" cy="2554545"/>
          </a:xfrm>
          <a:prstGeom prst="rect">
            <a:avLst/>
          </a:prstGeom>
          <a:noFill/>
        </p:spPr>
        <p:txBody>
          <a:bodyPr wrap="square" rtlCol="0">
            <a:spAutoFit/>
          </a:bodyPr>
          <a:lstStyle/>
          <a:p>
            <a:pPr>
              <a:buFont typeface="Wingdings" pitchFamily="2" charset="2"/>
              <a:buChar char="ü"/>
            </a:pPr>
            <a:r>
              <a:rPr lang="en-US" sz="3200" dirty="0" smtClean="0">
                <a:solidFill>
                  <a:schemeClr val="bg1"/>
                </a:solidFill>
              </a:rPr>
              <a:t>Be </a:t>
            </a:r>
            <a:r>
              <a:rPr lang="en-US" sz="3200" dirty="0" smtClean="0">
                <a:solidFill>
                  <a:schemeClr val="bg1"/>
                </a:solidFill>
              </a:rPr>
              <a:t>brutally honest with yourself in this area. Don't fool yourself, you are no angel</a:t>
            </a:r>
            <a:r>
              <a:rPr lang="en-US" sz="3200" dirty="0" smtClean="0">
                <a:solidFill>
                  <a:schemeClr val="bg1"/>
                </a:solidFill>
              </a:rPr>
              <a:t>.</a:t>
            </a:r>
          </a:p>
          <a:p>
            <a:endParaRPr lang="en-US" sz="3200" dirty="0" smtClean="0">
              <a:solidFill>
                <a:schemeClr val="bg1"/>
              </a:solidFill>
            </a:endParaRPr>
          </a:p>
          <a:p>
            <a:pPr>
              <a:buFont typeface="Wingdings" pitchFamily="2" charset="2"/>
              <a:buChar char="ü"/>
            </a:pPr>
            <a:r>
              <a:rPr lang="en-US" sz="3200" dirty="0" smtClean="0">
                <a:solidFill>
                  <a:schemeClr val="bg1"/>
                </a:solidFill>
              </a:rPr>
              <a:t>Don't flirt, don't play with the other person's emotions, dropping hints and denying that you did it</a:t>
            </a:r>
            <a:r>
              <a:rPr lang="en-US" sz="3200" dirty="0" smtClean="0">
                <a:solidFill>
                  <a:schemeClr val="bg1"/>
                </a:solidFill>
              </a:rPr>
              <a:t>.</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Establish Moral Fences And Stay Within Boundaries</a:t>
            </a:r>
            <a:endParaRPr lang="en-US" sz="3600" dirty="0">
              <a:solidFill>
                <a:srgbClr val="FFC000"/>
              </a:solidFill>
            </a:endParaRPr>
          </a:p>
        </p:txBody>
      </p:sp>
      <p:sp>
        <p:nvSpPr>
          <p:cNvPr id="3" name="TextBox 2"/>
          <p:cNvSpPr txBox="1"/>
          <p:nvPr/>
        </p:nvSpPr>
        <p:spPr>
          <a:xfrm>
            <a:off x="0" y="3110805"/>
            <a:ext cx="9144000" cy="2554545"/>
          </a:xfrm>
          <a:prstGeom prst="rect">
            <a:avLst/>
          </a:prstGeom>
          <a:noFill/>
        </p:spPr>
        <p:txBody>
          <a:bodyPr wrap="square" rtlCol="0">
            <a:spAutoFit/>
          </a:bodyPr>
          <a:lstStyle/>
          <a:p>
            <a:pPr>
              <a:buFont typeface="Wingdings" pitchFamily="2" charset="2"/>
              <a:buChar char="ü"/>
            </a:pPr>
            <a:r>
              <a:rPr lang="en-US" sz="3200" dirty="0" smtClean="0">
                <a:solidFill>
                  <a:schemeClr val="bg1"/>
                </a:solidFill>
              </a:rPr>
              <a:t>Stay </a:t>
            </a:r>
            <a:r>
              <a:rPr lang="en-US" sz="3200" dirty="0" smtClean="0">
                <a:solidFill>
                  <a:schemeClr val="bg1"/>
                </a:solidFill>
              </a:rPr>
              <a:t>away from pornography, and other related things that cause you to sin in the area of sexuality</a:t>
            </a:r>
            <a:r>
              <a:rPr lang="en-US" sz="3200" dirty="0" smtClean="0">
                <a:solidFill>
                  <a:schemeClr val="bg1"/>
                </a:solidFill>
              </a:rPr>
              <a:t>.</a:t>
            </a:r>
          </a:p>
          <a:p>
            <a:endParaRPr lang="en-US" sz="3200" dirty="0" smtClean="0">
              <a:solidFill>
                <a:schemeClr val="bg1"/>
              </a:solidFill>
            </a:endParaRPr>
          </a:p>
          <a:p>
            <a:pPr>
              <a:buFont typeface="Wingdings" pitchFamily="2" charset="2"/>
              <a:buChar char="ü"/>
            </a:pPr>
            <a:r>
              <a:rPr lang="en-US" sz="3200" dirty="0" smtClean="0">
                <a:solidFill>
                  <a:schemeClr val="bg1"/>
                </a:solidFill>
              </a:rPr>
              <a:t>Establish any other boundaries that are relevant to your situation</a:t>
            </a:r>
            <a:r>
              <a:rPr lang="en-US" sz="3200" dirty="0" smtClean="0">
                <a:solidFill>
                  <a:schemeClr val="bg1"/>
                </a:solidFill>
              </a:rPr>
              <a:t>.</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Establish Moral Fences And Stay Within Boundaries</a:t>
            </a:r>
            <a:endParaRPr lang="en-US" sz="3600" dirty="0">
              <a:solidFill>
                <a:srgbClr val="FFC000"/>
              </a:solidFill>
            </a:endParaRPr>
          </a:p>
        </p:txBody>
      </p:sp>
      <p:sp>
        <p:nvSpPr>
          <p:cNvPr id="3" name="TextBox 2"/>
          <p:cNvSpPr txBox="1"/>
          <p:nvPr/>
        </p:nvSpPr>
        <p:spPr>
          <a:xfrm>
            <a:off x="0" y="3110805"/>
            <a:ext cx="9144000" cy="1569660"/>
          </a:xfrm>
          <a:prstGeom prst="rect">
            <a:avLst/>
          </a:prstGeom>
          <a:noFill/>
        </p:spPr>
        <p:txBody>
          <a:bodyPr wrap="square" rtlCol="0">
            <a:spAutoFit/>
          </a:bodyPr>
          <a:lstStyle/>
          <a:p>
            <a:pPr>
              <a:buFont typeface="Wingdings" pitchFamily="2" charset="2"/>
              <a:buChar char="ü"/>
            </a:pPr>
            <a:r>
              <a:rPr lang="en-US" sz="3200" dirty="0" smtClean="0">
                <a:solidFill>
                  <a:schemeClr val="bg1"/>
                </a:solidFill>
              </a:rPr>
              <a:t>If </a:t>
            </a:r>
            <a:r>
              <a:rPr lang="en-US" sz="3200" dirty="0" smtClean="0">
                <a:solidFill>
                  <a:schemeClr val="bg1"/>
                </a:solidFill>
              </a:rPr>
              <a:t>you are single, establish these boundaries now so that you will be strong in this area once you are married.</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Beware The Seductress</a:t>
            </a:r>
            <a:endParaRPr lang="en-US" sz="3600" dirty="0">
              <a:solidFill>
                <a:srgbClr val="FFC000"/>
              </a:solidFill>
            </a:endParaRPr>
          </a:p>
        </p:txBody>
      </p:sp>
      <p:sp>
        <p:nvSpPr>
          <p:cNvPr id="3" name="TextBox 2"/>
          <p:cNvSpPr txBox="1"/>
          <p:nvPr/>
        </p:nvSpPr>
        <p:spPr>
          <a:xfrm>
            <a:off x="0" y="2667000"/>
            <a:ext cx="9144000" cy="2246769"/>
          </a:xfrm>
          <a:prstGeom prst="rect">
            <a:avLst/>
          </a:prstGeom>
          <a:noFill/>
        </p:spPr>
        <p:txBody>
          <a:bodyPr wrap="square" rtlCol="0">
            <a:spAutoFit/>
          </a:bodyPr>
          <a:lstStyle/>
          <a:p>
            <a:r>
              <a:rPr lang="en-US" sz="2800" i="1" dirty="0" smtClean="0">
                <a:solidFill>
                  <a:schemeClr val="bg1"/>
                </a:solidFill>
              </a:rPr>
              <a:t>Proverbs 7:21-26 (GNB)</a:t>
            </a:r>
          </a:p>
          <a:p>
            <a:r>
              <a:rPr lang="en-US" sz="2800" i="1" dirty="0" smtClean="0">
                <a:solidFill>
                  <a:schemeClr val="bg1"/>
                </a:solidFill>
              </a:rPr>
              <a:t>25 </a:t>
            </a:r>
            <a:r>
              <a:rPr lang="en-US" sz="2800" i="1" dirty="0" smtClean="0">
                <a:solidFill>
                  <a:schemeClr val="bg1"/>
                </a:solidFill>
              </a:rPr>
              <a:t>Do not let such a woman win your heart; don't go wandering after her. </a:t>
            </a:r>
          </a:p>
          <a:p>
            <a:r>
              <a:rPr lang="en-US" sz="2800" i="1" dirty="0" smtClean="0">
                <a:solidFill>
                  <a:schemeClr val="bg1"/>
                </a:solidFill>
              </a:rPr>
              <a:t>26 She has been the ruin of many men and caused the death of too many to count.</a:t>
            </a:r>
            <a:endParaRPr lang="en-US" sz="2800" i="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C000"/>
                </a:solidFill>
              </a:rPr>
              <a:t>It's A Slow Fade Into Darkness</a:t>
            </a:r>
            <a:endParaRPr lang="en-US" sz="3600" dirty="0">
              <a:solidFill>
                <a:srgbClr val="FFC000"/>
              </a:solidFill>
            </a:endParaRPr>
          </a:p>
        </p:txBody>
      </p:sp>
      <p:sp>
        <p:nvSpPr>
          <p:cNvPr id="3" name="TextBox 2"/>
          <p:cNvSpPr txBox="1"/>
          <p:nvPr/>
        </p:nvSpPr>
        <p:spPr>
          <a:xfrm>
            <a:off x="0" y="2667000"/>
            <a:ext cx="9144000" cy="2246769"/>
          </a:xfrm>
          <a:prstGeom prst="rect">
            <a:avLst/>
          </a:prstGeom>
          <a:noFill/>
        </p:spPr>
        <p:txBody>
          <a:bodyPr wrap="square" rtlCol="0">
            <a:spAutoFit/>
          </a:bodyPr>
          <a:lstStyle/>
          <a:p>
            <a:r>
              <a:rPr lang="en-US" sz="2800" i="1" dirty="0" smtClean="0">
                <a:solidFill>
                  <a:schemeClr val="bg1"/>
                </a:solidFill>
              </a:rPr>
              <a:t>Proverbs 9:17-18</a:t>
            </a:r>
          </a:p>
          <a:p>
            <a:r>
              <a:rPr lang="en-US" sz="2800" i="1" dirty="0" smtClean="0">
                <a:solidFill>
                  <a:schemeClr val="bg1"/>
                </a:solidFill>
              </a:rPr>
              <a:t>17 "Stolen water is sweet, And bread eaten in secret is pleasant." </a:t>
            </a:r>
          </a:p>
          <a:p>
            <a:r>
              <a:rPr lang="en-US" sz="2800" i="1" dirty="0" smtClean="0">
                <a:solidFill>
                  <a:schemeClr val="bg1"/>
                </a:solidFill>
              </a:rPr>
              <a:t>18 But he does not know that the dead are there, That her guests are in the depths of hell.</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Be On Double Guard During Times Of Personal Crisis Or Triumph</a:t>
            </a:r>
            <a:endParaRPr lang="en-US" sz="3600" dirty="0">
              <a:solidFill>
                <a:srgbClr val="FFC000"/>
              </a:solidFill>
            </a:endParaRPr>
          </a:p>
        </p:txBody>
      </p:sp>
      <p:sp>
        <p:nvSpPr>
          <p:cNvPr id="3" name="TextBox 2"/>
          <p:cNvSpPr txBox="1"/>
          <p:nvPr/>
        </p:nvSpPr>
        <p:spPr>
          <a:xfrm>
            <a:off x="0" y="3058180"/>
            <a:ext cx="9144000" cy="523220"/>
          </a:xfrm>
          <a:prstGeom prst="rect">
            <a:avLst/>
          </a:prstGeom>
          <a:noFill/>
        </p:spPr>
        <p:txBody>
          <a:bodyPr wrap="square" rtlCol="0">
            <a:spAutoFit/>
          </a:bodyPr>
          <a:lstStyle/>
          <a:p>
            <a:r>
              <a:rPr lang="en-US" sz="2800" i="1" dirty="0" smtClean="0">
                <a:solidFill>
                  <a:schemeClr val="bg1"/>
                </a:solidFill>
              </a:rPr>
              <a:t>2 Samuel 11:1-4</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Don't Trade Enduring Intimacies For Cheap Thrills</a:t>
            </a:r>
            <a:endParaRPr lang="en-US" sz="3600" dirty="0">
              <a:solidFill>
                <a:srgbClr val="FFC000"/>
              </a:solidFill>
            </a:endParaRPr>
          </a:p>
        </p:txBody>
      </p:sp>
      <p:sp>
        <p:nvSpPr>
          <p:cNvPr id="3" name="TextBox 2"/>
          <p:cNvSpPr txBox="1"/>
          <p:nvPr/>
        </p:nvSpPr>
        <p:spPr>
          <a:xfrm>
            <a:off x="0" y="2934831"/>
            <a:ext cx="9144000" cy="3970318"/>
          </a:xfrm>
          <a:prstGeom prst="rect">
            <a:avLst/>
          </a:prstGeom>
          <a:noFill/>
        </p:spPr>
        <p:txBody>
          <a:bodyPr wrap="square" rtlCol="0">
            <a:spAutoFit/>
          </a:bodyPr>
          <a:lstStyle/>
          <a:p>
            <a:r>
              <a:rPr lang="en-US" sz="2800" i="1" dirty="0" smtClean="0">
                <a:solidFill>
                  <a:schemeClr val="bg1"/>
                </a:solidFill>
              </a:rPr>
              <a:t>Proverbs 5:1-23 (MSG)</a:t>
            </a:r>
          </a:p>
          <a:p>
            <a:r>
              <a:rPr lang="en-US" sz="2800" i="1" dirty="0" smtClean="0">
                <a:solidFill>
                  <a:schemeClr val="bg1"/>
                </a:solidFill>
              </a:rPr>
              <a:t>1 Dear friend, pay close attention to this, my wisdom; listen very closely to the way I see it. </a:t>
            </a:r>
          </a:p>
          <a:p>
            <a:r>
              <a:rPr lang="en-US" sz="2800" i="1" dirty="0" smtClean="0">
                <a:solidFill>
                  <a:schemeClr val="bg1"/>
                </a:solidFill>
              </a:rPr>
              <a:t>2 Then you'll acquire a taste for good sense; what I tell you will keep you out of trouble. </a:t>
            </a:r>
          </a:p>
          <a:p>
            <a:r>
              <a:rPr lang="en-US" sz="2800" i="1" dirty="0" smtClean="0">
                <a:solidFill>
                  <a:schemeClr val="bg1"/>
                </a:solidFill>
              </a:rPr>
              <a:t>3 The lips of </a:t>
            </a:r>
            <a:r>
              <a:rPr lang="en-US" sz="2800" i="1" dirty="0" smtClean="0">
                <a:solidFill>
                  <a:srgbClr val="FFFF00"/>
                </a:solidFill>
              </a:rPr>
              <a:t>a seductive woman </a:t>
            </a:r>
            <a:r>
              <a:rPr lang="en-US" sz="2800" i="1" dirty="0" smtClean="0">
                <a:solidFill>
                  <a:schemeClr val="bg1"/>
                </a:solidFill>
              </a:rPr>
              <a:t>are oh so sweet, her soft words are oh so smooth. </a:t>
            </a:r>
          </a:p>
          <a:p>
            <a:r>
              <a:rPr lang="en-US" sz="2800" i="1" dirty="0" smtClean="0">
                <a:solidFill>
                  <a:schemeClr val="bg1"/>
                </a:solidFill>
              </a:rPr>
              <a:t>4 But it won't be long before she's </a:t>
            </a:r>
            <a:r>
              <a:rPr lang="en-US" sz="2800" i="1" dirty="0" smtClean="0">
                <a:solidFill>
                  <a:srgbClr val="FFFF00"/>
                </a:solidFill>
              </a:rPr>
              <a:t>gravel in your mouth</a:t>
            </a:r>
            <a:r>
              <a:rPr lang="en-US" sz="2800" i="1" dirty="0" smtClean="0">
                <a:solidFill>
                  <a:schemeClr val="bg1"/>
                </a:solidFill>
              </a:rPr>
              <a:t>, a </a:t>
            </a:r>
            <a:r>
              <a:rPr lang="en-US" sz="2800" i="1" dirty="0" smtClean="0">
                <a:solidFill>
                  <a:srgbClr val="FFFF00"/>
                </a:solidFill>
              </a:rPr>
              <a:t>pain in your gut</a:t>
            </a:r>
            <a:r>
              <a:rPr lang="en-US" sz="2800" i="1" dirty="0" smtClean="0">
                <a:solidFill>
                  <a:schemeClr val="bg1"/>
                </a:solidFill>
              </a:rPr>
              <a:t>, a </a:t>
            </a:r>
            <a:r>
              <a:rPr lang="en-US" sz="2800" i="1" dirty="0" smtClean="0">
                <a:solidFill>
                  <a:srgbClr val="FFFF00"/>
                </a:solidFill>
              </a:rPr>
              <a:t>wound in your heart</a:t>
            </a:r>
            <a:r>
              <a:rPr lang="en-US" sz="2800" i="1" dirty="0" smtClean="0">
                <a:solidFill>
                  <a:schemeClr val="bg1"/>
                </a:solidFill>
              </a:rPr>
              <a:t>.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Don't Trade Enduring Intimacies For Cheap Thrills</a:t>
            </a:r>
            <a:endParaRPr lang="en-US" sz="3600" dirty="0">
              <a:solidFill>
                <a:srgbClr val="FFC000"/>
              </a:solidFill>
            </a:endParaRPr>
          </a:p>
        </p:txBody>
      </p:sp>
      <p:sp>
        <p:nvSpPr>
          <p:cNvPr id="3" name="TextBox 2"/>
          <p:cNvSpPr txBox="1"/>
          <p:nvPr/>
        </p:nvSpPr>
        <p:spPr>
          <a:xfrm>
            <a:off x="0" y="2934831"/>
            <a:ext cx="9144000" cy="3539430"/>
          </a:xfrm>
          <a:prstGeom prst="rect">
            <a:avLst/>
          </a:prstGeom>
          <a:noFill/>
        </p:spPr>
        <p:txBody>
          <a:bodyPr wrap="square" rtlCol="0">
            <a:spAutoFit/>
          </a:bodyPr>
          <a:lstStyle/>
          <a:p>
            <a:r>
              <a:rPr lang="en-US" sz="2800" i="1" dirty="0" smtClean="0">
                <a:solidFill>
                  <a:schemeClr val="bg1"/>
                </a:solidFill>
              </a:rPr>
              <a:t>Proverbs 5:1-23 (MSG)</a:t>
            </a:r>
          </a:p>
          <a:p>
            <a:r>
              <a:rPr lang="en-US" sz="2800" i="1" dirty="0" smtClean="0">
                <a:solidFill>
                  <a:schemeClr val="bg1"/>
                </a:solidFill>
              </a:rPr>
              <a:t>5 </a:t>
            </a:r>
            <a:r>
              <a:rPr lang="en-US" sz="2800" i="1" dirty="0" smtClean="0">
                <a:solidFill>
                  <a:schemeClr val="bg1"/>
                </a:solidFill>
              </a:rPr>
              <a:t>She's dancing down the primrose path to Death; she's headed straight for Hell and taking you with her. </a:t>
            </a:r>
          </a:p>
          <a:p>
            <a:r>
              <a:rPr lang="en-US" sz="2800" i="1" dirty="0" smtClean="0">
                <a:solidFill>
                  <a:schemeClr val="bg1"/>
                </a:solidFill>
              </a:rPr>
              <a:t>6 She hasn't a clue about Real Life, about who she is or where she's going. </a:t>
            </a:r>
          </a:p>
          <a:p>
            <a:r>
              <a:rPr lang="en-US" sz="2800" i="1" dirty="0" smtClean="0">
                <a:solidFill>
                  <a:schemeClr val="bg1"/>
                </a:solidFill>
              </a:rPr>
              <a:t>7 So, my friend, listen closely; don't treat my words casually. </a:t>
            </a:r>
          </a:p>
          <a:p>
            <a:r>
              <a:rPr lang="en-US" sz="2800" i="1" dirty="0" smtClean="0">
                <a:solidFill>
                  <a:schemeClr val="bg1"/>
                </a:solidFill>
              </a:rPr>
              <a:t>8 </a:t>
            </a:r>
            <a:r>
              <a:rPr lang="en-US" sz="2800" i="1" dirty="0" smtClean="0">
                <a:solidFill>
                  <a:srgbClr val="FFFF00"/>
                </a:solidFill>
              </a:rPr>
              <a:t>Keep your distance </a:t>
            </a:r>
            <a:r>
              <a:rPr lang="en-US" sz="2800" i="1" dirty="0" smtClean="0">
                <a:solidFill>
                  <a:schemeClr val="bg1"/>
                </a:solidFill>
              </a:rPr>
              <a:t>from such a woman; </a:t>
            </a:r>
            <a:r>
              <a:rPr lang="en-US" sz="2800" i="1" dirty="0" smtClean="0">
                <a:solidFill>
                  <a:srgbClr val="FFFF00"/>
                </a:solidFill>
              </a:rPr>
              <a:t>absolutely stay out </a:t>
            </a:r>
            <a:r>
              <a:rPr lang="en-US" sz="2800" i="1" dirty="0" smtClean="0">
                <a:solidFill>
                  <a:schemeClr val="bg1"/>
                </a:solidFill>
              </a:rPr>
              <a:t>of her neighborhood.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C000"/>
                </a:solidFill>
              </a:rPr>
              <a:t>Don't Trade Enduring Intimacies For Cheap Thrills</a:t>
            </a:r>
            <a:endParaRPr lang="en-US" sz="3600" dirty="0">
              <a:solidFill>
                <a:srgbClr val="FFC000"/>
              </a:solidFill>
            </a:endParaRPr>
          </a:p>
        </p:txBody>
      </p:sp>
      <p:sp>
        <p:nvSpPr>
          <p:cNvPr id="3" name="TextBox 2"/>
          <p:cNvSpPr txBox="1"/>
          <p:nvPr/>
        </p:nvSpPr>
        <p:spPr>
          <a:xfrm>
            <a:off x="0" y="2934831"/>
            <a:ext cx="9144000" cy="3970318"/>
          </a:xfrm>
          <a:prstGeom prst="rect">
            <a:avLst/>
          </a:prstGeom>
          <a:noFill/>
        </p:spPr>
        <p:txBody>
          <a:bodyPr wrap="square" rtlCol="0">
            <a:spAutoFit/>
          </a:bodyPr>
          <a:lstStyle/>
          <a:p>
            <a:r>
              <a:rPr lang="en-US" sz="2800" i="1" dirty="0" smtClean="0">
                <a:solidFill>
                  <a:schemeClr val="bg1"/>
                </a:solidFill>
              </a:rPr>
              <a:t>Proverbs 5:1-23 (MSG)</a:t>
            </a:r>
          </a:p>
          <a:p>
            <a:r>
              <a:rPr lang="en-US" sz="2800" i="1" dirty="0" smtClean="0">
                <a:solidFill>
                  <a:schemeClr val="bg1"/>
                </a:solidFill>
              </a:rPr>
              <a:t>9 </a:t>
            </a:r>
            <a:r>
              <a:rPr lang="en-US" sz="2800" i="1" dirty="0" smtClean="0">
                <a:solidFill>
                  <a:schemeClr val="bg1"/>
                </a:solidFill>
              </a:rPr>
              <a:t>You don't want to squander your wonderful life, to waste your precious life among the hardhearted. </a:t>
            </a:r>
          </a:p>
          <a:p>
            <a:r>
              <a:rPr lang="en-US" sz="2800" i="1" dirty="0" smtClean="0">
                <a:solidFill>
                  <a:schemeClr val="bg1"/>
                </a:solidFill>
              </a:rPr>
              <a:t>10 Why should you allow strangers to take advantage of you? Why be exploited by those who care nothing for you? </a:t>
            </a:r>
          </a:p>
          <a:p>
            <a:r>
              <a:rPr lang="en-US" sz="2800" i="1" dirty="0" smtClean="0">
                <a:solidFill>
                  <a:schemeClr val="bg1"/>
                </a:solidFill>
              </a:rPr>
              <a:t>11 You don't want to end your life full of regrets, nothing but sin and bones, </a:t>
            </a:r>
          </a:p>
          <a:p>
            <a:r>
              <a:rPr lang="en-US" sz="2800" i="1" dirty="0" smtClean="0">
                <a:solidFill>
                  <a:schemeClr val="bg1"/>
                </a:solidFill>
              </a:rPr>
              <a:t>12 Saying, "Oh, why didn't I do what they told me? Why did I reject a disciplined life?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1680</Words>
  <Application>Microsoft Office PowerPoint</Application>
  <PresentationFormat>On-screen Show (4:3)</PresentationFormat>
  <Paragraphs>130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74</cp:revision>
  <dcterms:created xsi:type="dcterms:W3CDTF">2006-08-16T00:00:00Z</dcterms:created>
  <dcterms:modified xsi:type="dcterms:W3CDTF">2015-10-02T09:34:06Z</dcterms:modified>
</cp:coreProperties>
</file>