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09-27-Marriage-and-Family-Part-6-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27-Marriage-and-Family-Part-6-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3046988"/>
          </a:xfrm>
          <a:prstGeom prst="rect">
            <a:avLst/>
          </a:prstGeom>
          <a:noFill/>
        </p:spPr>
        <p:txBody>
          <a:bodyPr wrap="square" rtlCol="0">
            <a:spAutoFit/>
          </a:bodyPr>
          <a:lstStyle/>
          <a:p>
            <a:pPr algn="ctr"/>
            <a:r>
              <a:rPr lang="en-US" sz="3200" dirty="0" smtClean="0">
                <a:solidFill>
                  <a:schemeClr val="bg1"/>
                </a:solidFill>
              </a:rPr>
              <a:t>To overcome a challenge is not necessarily </a:t>
            </a:r>
            <a:endParaRPr lang="en-US" sz="3200" dirty="0" smtClean="0">
              <a:solidFill>
                <a:schemeClr val="bg1"/>
              </a:solidFill>
            </a:endParaRPr>
          </a:p>
          <a:p>
            <a:pPr algn="ctr"/>
            <a:r>
              <a:rPr lang="en-US" sz="3200" dirty="0" smtClean="0">
                <a:solidFill>
                  <a:schemeClr val="bg1"/>
                </a:solidFill>
              </a:rPr>
              <a:t>to </a:t>
            </a:r>
            <a:r>
              <a:rPr lang="en-US" sz="3200" dirty="0" smtClean="0">
                <a:solidFill>
                  <a:schemeClr val="bg1"/>
                </a:solidFill>
              </a:rPr>
              <a:t>reverse the situation. </a:t>
            </a:r>
            <a:endParaRPr lang="en-US" sz="3200" dirty="0" smtClean="0">
              <a:solidFill>
                <a:schemeClr val="bg1"/>
              </a:solidFill>
            </a:endParaRPr>
          </a:p>
          <a:p>
            <a:pPr algn="ctr"/>
            <a:endParaRPr lang="en-US" sz="3200" dirty="0" smtClean="0">
              <a:solidFill>
                <a:schemeClr val="bg1"/>
              </a:solidFill>
            </a:endParaRPr>
          </a:p>
          <a:p>
            <a:pPr algn="ctr"/>
            <a:r>
              <a:rPr lang="en-US" sz="3200" dirty="0" smtClean="0">
                <a:solidFill>
                  <a:schemeClr val="bg1"/>
                </a:solidFill>
              </a:rPr>
              <a:t>Rather </a:t>
            </a:r>
            <a:r>
              <a:rPr lang="en-US" sz="3200" dirty="0" smtClean="0">
                <a:solidFill>
                  <a:schemeClr val="bg1"/>
                </a:solidFill>
              </a:rPr>
              <a:t>it is to triumph over the devastation </a:t>
            </a:r>
            <a:endParaRPr lang="en-US" sz="3200" dirty="0" smtClean="0">
              <a:solidFill>
                <a:schemeClr val="bg1"/>
              </a:solidFill>
            </a:endParaRPr>
          </a:p>
          <a:p>
            <a:pPr algn="ctr"/>
            <a:r>
              <a:rPr lang="en-US" sz="3200" dirty="0" smtClean="0">
                <a:solidFill>
                  <a:schemeClr val="bg1"/>
                </a:solidFill>
              </a:rPr>
              <a:t>that </a:t>
            </a:r>
            <a:r>
              <a:rPr lang="en-US" sz="3200" dirty="0" smtClean="0">
                <a:solidFill>
                  <a:schemeClr val="bg1"/>
                </a:solidFill>
              </a:rPr>
              <a:t>could have potentially taken place </a:t>
            </a:r>
            <a:endParaRPr lang="en-US" sz="3200" dirty="0" smtClean="0">
              <a:solidFill>
                <a:schemeClr val="bg1"/>
              </a:solidFill>
            </a:endParaRPr>
          </a:p>
          <a:p>
            <a:pPr algn="ctr"/>
            <a:r>
              <a:rPr lang="en-US" sz="3200" dirty="0" smtClean="0">
                <a:solidFill>
                  <a:schemeClr val="bg1"/>
                </a:solidFill>
              </a:rPr>
              <a:t>and </a:t>
            </a:r>
            <a:r>
              <a:rPr lang="en-US" sz="3200" dirty="0" smtClean="0">
                <a:solidFill>
                  <a:schemeClr val="bg1"/>
                </a:solidFill>
              </a:rPr>
              <a:t>still fulfill your God-given destiny.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3539430"/>
          </a:xfrm>
          <a:prstGeom prst="rect">
            <a:avLst/>
          </a:prstGeom>
          <a:noFill/>
        </p:spPr>
        <p:txBody>
          <a:bodyPr wrap="square" rtlCol="0">
            <a:spAutoFit/>
          </a:bodyPr>
          <a:lstStyle/>
          <a:p>
            <a:pPr algn="ctr"/>
            <a:r>
              <a:rPr lang="en-US" sz="3200" dirty="0" smtClean="0">
                <a:solidFill>
                  <a:srgbClr val="FFFF00"/>
                </a:solidFill>
              </a:rPr>
              <a:t>#1, Guard Your Heart</a:t>
            </a:r>
          </a:p>
          <a:p>
            <a:pPr algn="ctr"/>
            <a:endParaRPr lang="en-US" sz="3200" dirty="0" smtClean="0">
              <a:solidFill>
                <a:schemeClr val="bg1"/>
              </a:solidFill>
            </a:endParaRPr>
          </a:p>
          <a:p>
            <a:r>
              <a:rPr lang="en-US" sz="3200" i="1" dirty="0" smtClean="0">
                <a:solidFill>
                  <a:schemeClr val="bg1"/>
                </a:solidFill>
              </a:rPr>
              <a:t>Proverbs 4:23  Keep your heart with all diligence, For out of it spring the issues of life. </a:t>
            </a:r>
          </a:p>
          <a:p>
            <a:endParaRPr lang="en-US" sz="3200" i="1" dirty="0" smtClean="0">
              <a:solidFill>
                <a:schemeClr val="bg1"/>
              </a:solidFill>
            </a:endParaRPr>
          </a:p>
          <a:p>
            <a:r>
              <a:rPr lang="en-US" sz="3200" i="1" dirty="0" smtClean="0">
                <a:solidFill>
                  <a:schemeClr val="bg1"/>
                </a:solidFill>
              </a:rPr>
              <a:t>Proverbs </a:t>
            </a:r>
            <a:r>
              <a:rPr lang="en-US" sz="3200" i="1" dirty="0" smtClean="0">
                <a:solidFill>
                  <a:schemeClr val="bg1"/>
                </a:solidFill>
              </a:rPr>
              <a:t>4:23 (MSG)  Keep vigilant watch over your heart; that's where life starts.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3046988"/>
          </a:xfrm>
          <a:prstGeom prst="rect">
            <a:avLst/>
          </a:prstGeom>
          <a:noFill/>
        </p:spPr>
        <p:txBody>
          <a:bodyPr wrap="square" rtlCol="0">
            <a:spAutoFit/>
          </a:bodyPr>
          <a:lstStyle/>
          <a:p>
            <a:pPr algn="ctr"/>
            <a:r>
              <a:rPr lang="en-US" sz="3200" dirty="0" smtClean="0">
                <a:solidFill>
                  <a:srgbClr val="FFFF00"/>
                </a:solidFill>
              </a:rPr>
              <a:t>#2, Overcome Evil With Good</a:t>
            </a:r>
            <a:endParaRPr lang="en-US" sz="3200" dirty="0" smtClean="0">
              <a:solidFill>
                <a:schemeClr val="bg1"/>
              </a:solidFill>
            </a:endParaRPr>
          </a:p>
          <a:p>
            <a:endParaRPr lang="en-US" sz="3200" i="1" dirty="0" smtClean="0">
              <a:solidFill>
                <a:schemeClr val="bg1"/>
              </a:solidFill>
            </a:endParaRPr>
          </a:p>
          <a:p>
            <a:r>
              <a:rPr lang="en-US" sz="3200" i="1" dirty="0" smtClean="0">
                <a:solidFill>
                  <a:schemeClr val="bg1"/>
                </a:solidFill>
              </a:rPr>
              <a:t>Romans </a:t>
            </a:r>
            <a:r>
              <a:rPr lang="en-US" sz="3200" i="1" dirty="0" smtClean="0">
                <a:solidFill>
                  <a:schemeClr val="bg1"/>
                </a:solidFill>
              </a:rPr>
              <a:t>12:19-21 (GNB)</a:t>
            </a:r>
          </a:p>
          <a:p>
            <a:r>
              <a:rPr lang="en-US" sz="3200" i="1" dirty="0" smtClean="0">
                <a:solidFill>
                  <a:schemeClr val="bg1"/>
                </a:solidFill>
              </a:rPr>
              <a:t>19 Never take revenge, my friends, but instead let God's anger do it. For the scripture says, "I will take revenge, I will pay back, says the Lord."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4524315"/>
          </a:xfrm>
          <a:prstGeom prst="rect">
            <a:avLst/>
          </a:prstGeom>
          <a:noFill/>
        </p:spPr>
        <p:txBody>
          <a:bodyPr wrap="square" rtlCol="0">
            <a:spAutoFit/>
          </a:bodyPr>
          <a:lstStyle/>
          <a:p>
            <a:pPr algn="ctr"/>
            <a:r>
              <a:rPr lang="en-US" sz="3200" dirty="0" smtClean="0">
                <a:solidFill>
                  <a:srgbClr val="FFFF00"/>
                </a:solidFill>
              </a:rPr>
              <a:t>#2, Overcome Evil With Good</a:t>
            </a:r>
            <a:endParaRPr lang="en-US" sz="3200" dirty="0" smtClean="0">
              <a:solidFill>
                <a:schemeClr val="bg1"/>
              </a:solidFill>
            </a:endParaRPr>
          </a:p>
          <a:p>
            <a:endParaRPr lang="en-US" sz="3200" i="1" dirty="0" smtClean="0">
              <a:solidFill>
                <a:schemeClr val="bg1"/>
              </a:solidFill>
            </a:endParaRPr>
          </a:p>
          <a:p>
            <a:r>
              <a:rPr lang="en-US" sz="3200" i="1" dirty="0" smtClean="0">
                <a:solidFill>
                  <a:schemeClr val="bg1"/>
                </a:solidFill>
              </a:rPr>
              <a:t>Romans </a:t>
            </a:r>
            <a:r>
              <a:rPr lang="en-US" sz="3200" i="1" dirty="0" smtClean="0">
                <a:solidFill>
                  <a:schemeClr val="bg1"/>
                </a:solidFill>
              </a:rPr>
              <a:t>12:19-21 (GNB)</a:t>
            </a:r>
          </a:p>
          <a:p>
            <a:r>
              <a:rPr lang="en-US" sz="3200" i="1" dirty="0" smtClean="0">
                <a:solidFill>
                  <a:schemeClr val="bg1"/>
                </a:solidFill>
              </a:rPr>
              <a:t>20 </a:t>
            </a:r>
            <a:r>
              <a:rPr lang="en-US" sz="3200" i="1" dirty="0" smtClean="0">
                <a:solidFill>
                  <a:schemeClr val="bg1"/>
                </a:solidFill>
              </a:rPr>
              <a:t>Instead, as the scripture says: "If your enemies are hungry, feed them; if they are thirsty, give them a drink; for by doing this you will make them burn with shame." </a:t>
            </a:r>
          </a:p>
          <a:p>
            <a:r>
              <a:rPr lang="en-US" sz="3200" i="1" dirty="0" smtClean="0">
                <a:solidFill>
                  <a:schemeClr val="bg1"/>
                </a:solidFill>
              </a:rPr>
              <a:t>21 Do not let evil defeat you; instead, conquer evil with good.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1077218"/>
          </a:xfrm>
          <a:prstGeom prst="rect">
            <a:avLst/>
          </a:prstGeom>
          <a:noFill/>
        </p:spPr>
        <p:txBody>
          <a:bodyPr wrap="square" rtlCol="0">
            <a:spAutoFit/>
          </a:bodyPr>
          <a:lstStyle/>
          <a:p>
            <a:pPr algn="ctr"/>
            <a:r>
              <a:rPr lang="en-US" sz="3200" dirty="0" smtClean="0">
                <a:solidFill>
                  <a:srgbClr val="FFFF00"/>
                </a:solidFill>
              </a:rPr>
              <a:t>#3, Keep Exercising Your Faith</a:t>
            </a:r>
            <a:endParaRPr lang="en-US" sz="3200" i="1" dirty="0" smtClean="0">
              <a:solidFill>
                <a:schemeClr val="bg1"/>
              </a:solidFill>
            </a:endParaRPr>
          </a:p>
          <a:p>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584775"/>
          </a:xfrm>
          <a:prstGeom prst="rect">
            <a:avLst/>
          </a:prstGeom>
          <a:noFill/>
        </p:spPr>
        <p:txBody>
          <a:bodyPr wrap="square" rtlCol="0">
            <a:spAutoFit/>
          </a:bodyPr>
          <a:lstStyle/>
          <a:p>
            <a:pPr algn="ctr"/>
            <a:r>
              <a:rPr lang="en-US" sz="3200" dirty="0" smtClean="0">
                <a:solidFill>
                  <a:srgbClr val="FFFF00"/>
                </a:solidFill>
              </a:rPr>
              <a:t>#4 Take Small, But Positive Steps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4031873"/>
          </a:xfrm>
          <a:prstGeom prst="rect">
            <a:avLst/>
          </a:prstGeom>
          <a:noFill/>
        </p:spPr>
        <p:txBody>
          <a:bodyPr wrap="square" rtlCol="0">
            <a:spAutoFit/>
          </a:bodyPr>
          <a:lstStyle/>
          <a:p>
            <a:pPr algn="ctr"/>
            <a:r>
              <a:rPr lang="en-US" sz="3200" dirty="0" smtClean="0">
                <a:solidFill>
                  <a:srgbClr val="FFFF00"/>
                </a:solidFill>
              </a:rPr>
              <a:t>Unsaved </a:t>
            </a:r>
            <a:r>
              <a:rPr lang="en-US" sz="3200" dirty="0" smtClean="0">
                <a:solidFill>
                  <a:srgbClr val="FFFF00"/>
                </a:solidFill>
              </a:rPr>
              <a:t>Spouse</a:t>
            </a:r>
          </a:p>
          <a:p>
            <a:endParaRPr lang="en-US" sz="2800" i="1" dirty="0" smtClean="0">
              <a:solidFill>
                <a:schemeClr val="bg1"/>
              </a:solidFill>
            </a:endParaRPr>
          </a:p>
          <a:p>
            <a:r>
              <a:rPr lang="en-US" sz="2800" i="1" dirty="0" smtClean="0">
                <a:solidFill>
                  <a:schemeClr val="bg1"/>
                </a:solidFill>
              </a:rPr>
              <a:t>1 Corinthians 7:12-16 (GNB)</a:t>
            </a:r>
          </a:p>
          <a:p>
            <a:r>
              <a:rPr lang="en-US" sz="2800" i="1" dirty="0" smtClean="0">
                <a:solidFill>
                  <a:schemeClr val="bg1"/>
                </a:solidFill>
              </a:rPr>
              <a:t>12 To the others I say (I, myself, not the Lord): if a Christian man has a wife who is an unbeliever and she agrees to go on living with him, he must not divorce her. </a:t>
            </a:r>
          </a:p>
          <a:p>
            <a:r>
              <a:rPr lang="en-US" sz="2800" i="1" dirty="0" smtClean="0">
                <a:solidFill>
                  <a:schemeClr val="bg1"/>
                </a:solidFill>
              </a:rPr>
              <a:t>13 And if a Christian woman is married to a man who is an unbeliever and he agrees to go on living with her, she must not divorce him.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3600986"/>
          </a:xfrm>
          <a:prstGeom prst="rect">
            <a:avLst/>
          </a:prstGeom>
          <a:noFill/>
        </p:spPr>
        <p:txBody>
          <a:bodyPr wrap="square" rtlCol="0">
            <a:spAutoFit/>
          </a:bodyPr>
          <a:lstStyle/>
          <a:p>
            <a:pPr algn="ctr"/>
            <a:r>
              <a:rPr lang="en-US" sz="3200" dirty="0" smtClean="0">
                <a:solidFill>
                  <a:srgbClr val="FFFF00"/>
                </a:solidFill>
              </a:rPr>
              <a:t>Unsaved </a:t>
            </a:r>
            <a:r>
              <a:rPr lang="en-US" sz="3200" dirty="0" smtClean="0">
                <a:solidFill>
                  <a:srgbClr val="FFFF00"/>
                </a:solidFill>
              </a:rPr>
              <a:t>Spouse</a:t>
            </a:r>
          </a:p>
          <a:p>
            <a:endParaRPr lang="en-US" sz="2800" i="1" dirty="0" smtClean="0">
              <a:solidFill>
                <a:schemeClr val="bg1"/>
              </a:solidFill>
            </a:endParaRPr>
          </a:p>
          <a:p>
            <a:r>
              <a:rPr lang="en-US" sz="2800" i="1" dirty="0" smtClean="0">
                <a:solidFill>
                  <a:schemeClr val="bg1"/>
                </a:solidFill>
              </a:rPr>
              <a:t>1 Corinthians 7:12-16 (GNB)</a:t>
            </a:r>
          </a:p>
          <a:p>
            <a:r>
              <a:rPr lang="en-US" sz="2800" i="1" dirty="0" smtClean="0">
                <a:solidFill>
                  <a:schemeClr val="bg1"/>
                </a:solidFill>
              </a:rPr>
              <a:t>14 </a:t>
            </a:r>
            <a:r>
              <a:rPr lang="en-US" sz="2800" i="1" dirty="0" smtClean="0">
                <a:solidFill>
                  <a:schemeClr val="bg1"/>
                </a:solidFill>
              </a:rPr>
              <a:t>For the unbelieving husband is made acceptable to God by being united to his wife, and the unbelieving wife is made acceptable to God by being united to her Christian husband. If this were not so, their children would be like pagan children; but as it is, they are acceptable to God.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4462760"/>
          </a:xfrm>
          <a:prstGeom prst="rect">
            <a:avLst/>
          </a:prstGeom>
          <a:noFill/>
        </p:spPr>
        <p:txBody>
          <a:bodyPr wrap="square" rtlCol="0">
            <a:spAutoFit/>
          </a:bodyPr>
          <a:lstStyle/>
          <a:p>
            <a:pPr algn="ctr"/>
            <a:r>
              <a:rPr lang="en-US" sz="3200" dirty="0" smtClean="0">
                <a:solidFill>
                  <a:srgbClr val="FFFF00"/>
                </a:solidFill>
              </a:rPr>
              <a:t>Unsaved </a:t>
            </a:r>
            <a:r>
              <a:rPr lang="en-US" sz="3200" dirty="0" smtClean="0">
                <a:solidFill>
                  <a:srgbClr val="FFFF00"/>
                </a:solidFill>
              </a:rPr>
              <a:t>Spouse</a:t>
            </a:r>
          </a:p>
          <a:p>
            <a:endParaRPr lang="en-US" sz="2800" i="1" dirty="0" smtClean="0">
              <a:solidFill>
                <a:schemeClr val="bg1"/>
              </a:solidFill>
            </a:endParaRPr>
          </a:p>
          <a:p>
            <a:r>
              <a:rPr lang="en-US" sz="2800" i="1" dirty="0" smtClean="0">
                <a:solidFill>
                  <a:schemeClr val="bg1"/>
                </a:solidFill>
              </a:rPr>
              <a:t>1 Corinthians 7:12-16 (GNB)</a:t>
            </a:r>
          </a:p>
          <a:p>
            <a:r>
              <a:rPr lang="en-US" sz="2800" i="1" dirty="0" smtClean="0">
                <a:solidFill>
                  <a:schemeClr val="bg1"/>
                </a:solidFill>
              </a:rPr>
              <a:t>15 </a:t>
            </a:r>
            <a:r>
              <a:rPr lang="en-US" sz="2800" i="1" dirty="0" smtClean="0">
                <a:solidFill>
                  <a:schemeClr val="bg1"/>
                </a:solidFill>
              </a:rPr>
              <a:t>However, if the one who is not a believer wishes to leave the Christian partner, let it be so. In such cases the Christian partner, whether husband or wife, is free to act. God has called you to live in peace. </a:t>
            </a:r>
          </a:p>
          <a:p>
            <a:r>
              <a:rPr lang="en-US" sz="2800" i="1" dirty="0" smtClean="0">
                <a:solidFill>
                  <a:schemeClr val="bg1"/>
                </a:solidFill>
              </a:rPr>
              <a:t>16 How can you be sure, Christian wife, that you will not save your husband? Or how can you be sure, Christian husband, that you will not save your wife</a:t>
            </a:r>
            <a:r>
              <a:rPr lang="en-US" sz="2800" i="1"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4462760"/>
          </a:xfrm>
          <a:prstGeom prst="rect">
            <a:avLst/>
          </a:prstGeom>
          <a:noFill/>
        </p:spPr>
        <p:txBody>
          <a:bodyPr wrap="square" rtlCol="0">
            <a:spAutoFit/>
          </a:bodyPr>
          <a:lstStyle/>
          <a:p>
            <a:pPr algn="ctr"/>
            <a:r>
              <a:rPr lang="en-US" sz="3200" dirty="0" smtClean="0">
                <a:solidFill>
                  <a:srgbClr val="FFFF00"/>
                </a:solidFill>
              </a:rPr>
              <a:t>Unsaved </a:t>
            </a:r>
            <a:r>
              <a:rPr lang="en-US" sz="3200" dirty="0" smtClean="0">
                <a:solidFill>
                  <a:srgbClr val="FFFF00"/>
                </a:solidFill>
              </a:rPr>
              <a:t>Spouse</a:t>
            </a:r>
          </a:p>
          <a:p>
            <a:endParaRPr lang="en-US" sz="2800" i="1" dirty="0" smtClean="0">
              <a:solidFill>
                <a:schemeClr val="bg1"/>
              </a:solidFill>
            </a:endParaRPr>
          </a:p>
          <a:p>
            <a:endParaRPr lang="en-US" sz="2800" i="1" dirty="0" smtClean="0">
              <a:solidFill>
                <a:schemeClr val="bg1"/>
              </a:solidFill>
            </a:endParaRPr>
          </a:p>
          <a:p>
            <a:r>
              <a:rPr lang="en-US" sz="2800" i="1" dirty="0" smtClean="0">
                <a:solidFill>
                  <a:schemeClr val="bg1"/>
                </a:solidFill>
              </a:rPr>
              <a:t>1 Peter 3:1-2 (GNB)</a:t>
            </a:r>
          </a:p>
          <a:p>
            <a:r>
              <a:rPr lang="en-US" sz="2800" i="1" dirty="0" smtClean="0">
                <a:solidFill>
                  <a:schemeClr val="bg1"/>
                </a:solidFill>
              </a:rPr>
              <a:t>1 In the same way you wives must submit yourselves to your husbands, so that if any of them do not believe God's word, your conduct will win them over to believe. It will not be necessary for you to say a word, </a:t>
            </a:r>
          </a:p>
          <a:p>
            <a:r>
              <a:rPr lang="en-US" sz="2800" i="1" dirty="0" smtClean="0">
                <a:solidFill>
                  <a:schemeClr val="bg1"/>
                </a:solidFill>
              </a:rPr>
              <a:t>2 because they will see how pure and reverent your conduct 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2739211"/>
          </a:xfrm>
          <a:prstGeom prst="rect">
            <a:avLst/>
          </a:prstGeom>
          <a:noFill/>
        </p:spPr>
        <p:txBody>
          <a:bodyPr wrap="square" rtlCol="0">
            <a:spAutoFit/>
          </a:bodyPr>
          <a:lstStyle/>
          <a:p>
            <a:pPr algn="ctr"/>
            <a:r>
              <a:rPr lang="en-US" sz="3200" dirty="0" smtClean="0">
                <a:solidFill>
                  <a:srgbClr val="FFFF00"/>
                </a:solidFill>
              </a:rPr>
              <a:t>Divorce And Remarriage</a:t>
            </a:r>
            <a:endParaRPr lang="en-US" sz="2800" i="1" dirty="0" smtClean="0">
              <a:solidFill>
                <a:schemeClr val="bg1"/>
              </a:solidFill>
            </a:endParaRPr>
          </a:p>
          <a:p>
            <a:endParaRPr lang="en-US" sz="2800" i="1" dirty="0" smtClean="0">
              <a:solidFill>
                <a:schemeClr val="bg1"/>
              </a:solidFill>
            </a:endParaRPr>
          </a:p>
          <a:p>
            <a:r>
              <a:rPr lang="en-US" sz="2800" i="1" dirty="0" smtClean="0">
                <a:solidFill>
                  <a:schemeClr val="bg1"/>
                </a:solidFill>
              </a:rPr>
              <a:t>Malachi 2:14-16 </a:t>
            </a:r>
          </a:p>
          <a:p>
            <a:r>
              <a:rPr lang="en-US" sz="2800" i="1" dirty="0" smtClean="0">
                <a:solidFill>
                  <a:schemeClr val="bg1"/>
                </a:solidFill>
              </a:rPr>
              <a:t>Matthew 5:31-32</a:t>
            </a:r>
          </a:p>
          <a:p>
            <a:r>
              <a:rPr lang="en-US" sz="2800" i="1" dirty="0" smtClean="0">
                <a:solidFill>
                  <a:schemeClr val="bg1"/>
                </a:solidFill>
              </a:rPr>
              <a:t>Matthew 19:3-9</a:t>
            </a:r>
          </a:p>
          <a:p>
            <a:r>
              <a:rPr lang="en-US" sz="2800" i="1" dirty="0" smtClean="0">
                <a:solidFill>
                  <a:schemeClr val="bg1"/>
                </a:solidFill>
              </a:rPr>
              <a:t>1 Corinthians 7:10-11,15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39869"/>
            <a:ext cx="9144000" cy="646331"/>
          </a:xfrm>
          <a:prstGeom prst="rect">
            <a:avLst/>
          </a:prstGeom>
          <a:noFill/>
        </p:spPr>
        <p:txBody>
          <a:bodyPr wrap="square" rtlCol="0">
            <a:spAutoFit/>
          </a:bodyPr>
          <a:lstStyle/>
          <a:p>
            <a:pPr algn="ctr"/>
            <a:r>
              <a:rPr lang="en-US" sz="3600" dirty="0" smtClean="0">
                <a:solidFill>
                  <a:srgbClr val="FFC000"/>
                </a:solidFill>
              </a:rPr>
              <a:t>Pressing Forward By Releasing The Past</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Pressing Forward By Releasing The Past</a:t>
            </a:r>
            <a:endParaRPr lang="en-US" sz="3600" dirty="0">
              <a:solidFill>
                <a:srgbClr val="FFC000"/>
              </a:solidFill>
            </a:endParaRPr>
          </a:p>
        </p:txBody>
      </p:sp>
      <p:sp>
        <p:nvSpPr>
          <p:cNvPr id="3" name="TextBox 2"/>
          <p:cNvSpPr txBox="1"/>
          <p:nvPr/>
        </p:nvSpPr>
        <p:spPr>
          <a:xfrm>
            <a:off x="0" y="2362200"/>
            <a:ext cx="9144000" cy="2739211"/>
          </a:xfrm>
          <a:prstGeom prst="rect">
            <a:avLst/>
          </a:prstGeom>
          <a:noFill/>
        </p:spPr>
        <p:txBody>
          <a:bodyPr wrap="square" rtlCol="0">
            <a:spAutoFit/>
          </a:bodyPr>
          <a:lstStyle/>
          <a:p>
            <a:pPr algn="ctr"/>
            <a:r>
              <a:rPr lang="en-US" sz="3200" dirty="0" smtClean="0">
                <a:solidFill>
                  <a:srgbClr val="FFFF00"/>
                </a:solidFill>
              </a:rPr>
              <a:t>Hurts, Wounds And Scars From Your Best Friend</a:t>
            </a:r>
            <a:endParaRPr lang="en-US" sz="2800" i="1" dirty="0" smtClean="0">
              <a:solidFill>
                <a:schemeClr val="bg1"/>
              </a:solidFill>
            </a:endParaRPr>
          </a:p>
          <a:p>
            <a:endParaRPr lang="en-US" sz="2800" i="1" dirty="0" smtClean="0">
              <a:solidFill>
                <a:schemeClr val="bg1"/>
              </a:solidFill>
            </a:endParaRPr>
          </a:p>
          <a:p>
            <a:endParaRPr lang="en-US" sz="2800" i="1" dirty="0" smtClean="0">
              <a:solidFill>
                <a:schemeClr val="bg1"/>
              </a:solidFill>
            </a:endParaRPr>
          </a:p>
          <a:p>
            <a:r>
              <a:rPr lang="en-US" sz="2800" i="1" dirty="0" smtClean="0">
                <a:solidFill>
                  <a:schemeClr val="bg1"/>
                </a:solidFill>
              </a:rPr>
              <a:t>Psalm 41:9 (GNB)  </a:t>
            </a:r>
            <a:endParaRPr lang="en-US" sz="2800" i="1" dirty="0" smtClean="0">
              <a:solidFill>
                <a:schemeClr val="bg1"/>
              </a:solidFill>
            </a:endParaRPr>
          </a:p>
          <a:p>
            <a:r>
              <a:rPr lang="en-US" sz="2800" i="1" dirty="0" smtClean="0">
                <a:solidFill>
                  <a:schemeClr val="bg1"/>
                </a:solidFill>
              </a:rPr>
              <a:t>Even </a:t>
            </a:r>
            <a:r>
              <a:rPr lang="en-US" sz="2800" i="1" dirty="0" smtClean="0">
                <a:solidFill>
                  <a:schemeClr val="bg1"/>
                </a:solidFill>
              </a:rPr>
              <a:t>my best friend, the one I trusted most, the one who shared my food, has turned against me.</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Pressing Forward By Releasing The Past</a:t>
            </a:r>
            <a:endParaRPr lang="en-US" sz="3600" dirty="0">
              <a:solidFill>
                <a:srgbClr val="FFC000"/>
              </a:solidFill>
            </a:endParaRPr>
          </a:p>
        </p:txBody>
      </p:sp>
      <p:sp>
        <p:nvSpPr>
          <p:cNvPr id="3" name="TextBox 2"/>
          <p:cNvSpPr txBox="1"/>
          <p:nvPr/>
        </p:nvSpPr>
        <p:spPr>
          <a:xfrm>
            <a:off x="0" y="2362200"/>
            <a:ext cx="9144000" cy="4031873"/>
          </a:xfrm>
          <a:prstGeom prst="rect">
            <a:avLst/>
          </a:prstGeom>
          <a:noFill/>
        </p:spPr>
        <p:txBody>
          <a:bodyPr wrap="square" rtlCol="0">
            <a:spAutoFit/>
          </a:bodyPr>
          <a:lstStyle/>
          <a:p>
            <a:pPr algn="ctr"/>
            <a:r>
              <a:rPr lang="en-US" sz="3200" dirty="0" smtClean="0">
                <a:solidFill>
                  <a:srgbClr val="FFFF00"/>
                </a:solidFill>
              </a:rPr>
              <a:t>The Restorer of Our Souls</a:t>
            </a:r>
            <a:endParaRPr lang="en-US" sz="2800" i="1" dirty="0" smtClean="0">
              <a:solidFill>
                <a:schemeClr val="bg1"/>
              </a:solidFill>
            </a:endParaRPr>
          </a:p>
          <a:p>
            <a:endParaRPr lang="en-US" sz="2800" i="1" dirty="0" smtClean="0">
              <a:solidFill>
                <a:schemeClr val="bg1"/>
              </a:solidFill>
            </a:endParaRPr>
          </a:p>
          <a:p>
            <a:r>
              <a:rPr lang="en-US" sz="2800" i="1" dirty="0" smtClean="0">
                <a:solidFill>
                  <a:schemeClr val="bg1"/>
                </a:solidFill>
              </a:rPr>
              <a:t>Psalm </a:t>
            </a:r>
            <a:r>
              <a:rPr lang="en-US" sz="2800" i="1" dirty="0" smtClean="0">
                <a:solidFill>
                  <a:schemeClr val="bg1"/>
                </a:solidFill>
              </a:rPr>
              <a:t>23:3  He restores my soul;....</a:t>
            </a:r>
          </a:p>
          <a:p>
            <a:endParaRPr lang="en-US" sz="2800" i="1" dirty="0" smtClean="0">
              <a:solidFill>
                <a:schemeClr val="bg1"/>
              </a:solidFill>
            </a:endParaRPr>
          </a:p>
          <a:p>
            <a:r>
              <a:rPr lang="en-US" sz="2800" i="1" dirty="0" smtClean="0">
                <a:solidFill>
                  <a:schemeClr val="bg1"/>
                </a:solidFill>
              </a:rPr>
              <a:t>Psalm 30:11-12</a:t>
            </a:r>
          </a:p>
          <a:p>
            <a:r>
              <a:rPr lang="en-US" sz="2800" i="1" dirty="0" smtClean="0">
                <a:solidFill>
                  <a:schemeClr val="bg1"/>
                </a:solidFill>
              </a:rPr>
              <a:t>11 You have turned for me my mourning into dancing; You have put off my sackcloth and clothed me with gladness, </a:t>
            </a:r>
          </a:p>
          <a:p>
            <a:r>
              <a:rPr lang="en-US" sz="2800" i="1" dirty="0" smtClean="0">
                <a:solidFill>
                  <a:schemeClr val="bg1"/>
                </a:solidFill>
              </a:rPr>
              <a:t>12 To the end that my glory may sing praise to You and not be silent. O LORD my God, I will give thanks to You forever.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Pressing Forward By Releasing The Past</a:t>
            </a:r>
            <a:endParaRPr lang="en-US" sz="3600" dirty="0">
              <a:solidFill>
                <a:srgbClr val="FFC000"/>
              </a:solidFill>
            </a:endParaRPr>
          </a:p>
        </p:txBody>
      </p:sp>
      <p:sp>
        <p:nvSpPr>
          <p:cNvPr id="3" name="TextBox 2"/>
          <p:cNvSpPr txBox="1"/>
          <p:nvPr/>
        </p:nvSpPr>
        <p:spPr>
          <a:xfrm>
            <a:off x="0" y="2362200"/>
            <a:ext cx="9144000" cy="4462760"/>
          </a:xfrm>
          <a:prstGeom prst="rect">
            <a:avLst/>
          </a:prstGeom>
          <a:noFill/>
        </p:spPr>
        <p:txBody>
          <a:bodyPr wrap="square" rtlCol="0">
            <a:spAutoFit/>
          </a:bodyPr>
          <a:lstStyle/>
          <a:p>
            <a:pPr algn="ctr"/>
            <a:r>
              <a:rPr lang="en-US" sz="3200" dirty="0" smtClean="0">
                <a:solidFill>
                  <a:srgbClr val="FFFF00"/>
                </a:solidFill>
              </a:rPr>
              <a:t>The Restorer of Our Souls</a:t>
            </a:r>
            <a:endParaRPr lang="en-US" sz="2800" i="1" dirty="0" smtClean="0">
              <a:solidFill>
                <a:schemeClr val="bg1"/>
              </a:solidFill>
            </a:endParaRPr>
          </a:p>
          <a:p>
            <a:endParaRPr lang="en-US" sz="2800" i="1" dirty="0" smtClean="0">
              <a:solidFill>
                <a:schemeClr val="bg1"/>
              </a:solidFill>
            </a:endParaRPr>
          </a:p>
          <a:p>
            <a:r>
              <a:rPr lang="en-US" sz="2800" i="1" dirty="0" smtClean="0">
                <a:solidFill>
                  <a:schemeClr val="bg1"/>
                </a:solidFill>
              </a:rPr>
              <a:t>Isaiah </a:t>
            </a:r>
            <a:r>
              <a:rPr lang="en-US" sz="2800" i="1" dirty="0" smtClean="0">
                <a:solidFill>
                  <a:schemeClr val="bg1"/>
                </a:solidFill>
              </a:rPr>
              <a:t>61:1-3</a:t>
            </a:r>
          </a:p>
          <a:p>
            <a:r>
              <a:rPr lang="en-US" sz="2800" i="1" dirty="0" smtClean="0">
                <a:solidFill>
                  <a:schemeClr val="bg1"/>
                </a:solidFill>
              </a:rPr>
              <a:t>1 "The Spirit of the Lord GOD is upon Me, Because the LORD has anointed Me To preach good tidings to the poor; He has sent Me to heal the brokenhearted, To proclaim liberty to the captives, And the opening of the prison to those who are bound; </a:t>
            </a:r>
          </a:p>
          <a:p>
            <a:r>
              <a:rPr lang="en-US" sz="2800" i="1" dirty="0" smtClean="0">
                <a:solidFill>
                  <a:schemeClr val="bg1"/>
                </a:solidFill>
              </a:rPr>
              <a:t>2 To proclaim the acceptable year of the LORD, And the day of vengeance of our God; To comfort all who mourn,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Pressing Forward By Releasing The Past</a:t>
            </a:r>
            <a:endParaRPr lang="en-US" sz="3600" dirty="0">
              <a:solidFill>
                <a:srgbClr val="FFC000"/>
              </a:solidFill>
            </a:endParaRPr>
          </a:p>
        </p:txBody>
      </p:sp>
      <p:sp>
        <p:nvSpPr>
          <p:cNvPr id="3" name="TextBox 2"/>
          <p:cNvSpPr txBox="1"/>
          <p:nvPr/>
        </p:nvSpPr>
        <p:spPr>
          <a:xfrm>
            <a:off x="0" y="2362200"/>
            <a:ext cx="9144000" cy="3600986"/>
          </a:xfrm>
          <a:prstGeom prst="rect">
            <a:avLst/>
          </a:prstGeom>
          <a:noFill/>
        </p:spPr>
        <p:txBody>
          <a:bodyPr wrap="square" rtlCol="0">
            <a:spAutoFit/>
          </a:bodyPr>
          <a:lstStyle/>
          <a:p>
            <a:pPr algn="ctr"/>
            <a:r>
              <a:rPr lang="en-US" sz="3200" dirty="0" smtClean="0">
                <a:solidFill>
                  <a:srgbClr val="FFFF00"/>
                </a:solidFill>
              </a:rPr>
              <a:t>The Restorer of Our Souls</a:t>
            </a:r>
            <a:endParaRPr lang="en-US" sz="2800" i="1" dirty="0" smtClean="0">
              <a:solidFill>
                <a:schemeClr val="bg1"/>
              </a:solidFill>
            </a:endParaRPr>
          </a:p>
          <a:p>
            <a:endParaRPr lang="en-US" sz="2800" i="1" dirty="0" smtClean="0">
              <a:solidFill>
                <a:schemeClr val="bg1"/>
              </a:solidFill>
            </a:endParaRPr>
          </a:p>
          <a:p>
            <a:r>
              <a:rPr lang="en-US" sz="2800" i="1" dirty="0" smtClean="0">
                <a:solidFill>
                  <a:schemeClr val="bg1"/>
                </a:solidFill>
              </a:rPr>
              <a:t>Isaiah </a:t>
            </a:r>
            <a:r>
              <a:rPr lang="en-US" sz="2800" i="1" dirty="0" smtClean="0">
                <a:solidFill>
                  <a:schemeClr val="bg1"/>
                </a:solidFill>
              </a:rPr>
              <a:t>61:1-3</a:t>
            </a:r>
          </a:p>
          <a:p>
            <a:r>
              <a:rPr lang="en-US" sz="2800" i="1" dirty="0" smtClean="0">
                <a:solidFill>
                  <a:schemeClr val="bg1"/>
                </a:solidFill>
              </a:rPr>
              <a:t>3 </a:t>
            </a:r>
            <a:r>
              <a:rPr lang="en-US" sz="2800" i="1" dirty="0" smtClean="0">
                <a:solidFill>
                  <a:schemeClr val="bg1"/>
                </a:solidFill>
              </a:rPr>
              <a:t>To console those who mourn in Zion, To give them beauty for ashes, The oil of joy for mourning, The garment of praise for the spirit of heaviness; That they may be called trees of righteousness, The planting of the LORD, that He may be glorified."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Pressing Forward By Releasing The Past</a:t>
            </a:r>
            <a:endParaRPr lang="en-US" sz="3600" dirty="0">
              <a:solidFill>
                <a:srgbClr val="FFC000"/>
              </a:solidFill>
            </a:endParaRPr>
          </a:p>
        </p:txBody>
      </p:sp>
      <p:sp>
        <p:nvSpPr>
          <p:cNvPr id="3" name="TextBox 2"/>
          <p:cNvSpPr txBox="1"/>
          <p:nvPr/>
        </p:nvSpPr>
        <p:spPr>
          <a:xfrm>
            <a:off x="0" y="2362200"/>
            <a:ext cx="9144000" cy="584775"/>
          </a:xfrm>
          <a:prstGeom prst="rect">
            <a:avLst/>
          </a:prstGeom>
          <a:noFill/>
        </p:spPr>
        <p:txBody>
          <a:bodyPr wrap="square" rtlCol="0">
            <a:spAutoFit/>
          </a:bodyPr>
          <a:lstStyle/>
          <a:p>
            <a:pPr algn="ctr"/>
            <a:r>
              <a:rPr lang="en-US" sz="3200" dirty="0" smtClean="0">
                <a:solidFill>
                  <a:srgbClr val="FFFF00"/>
                </a:solidFill>
              </a:rPr>
              <a:t>The Power Of </a:t>
            </a:r>
            <a:r>
              <a:rPr lang="en-US" sz="3200" dirty="0" smtClean="0">
                <a:solidFill>
                  <a:srgbClr val="FFFF00"/>
                </a:solidFill>
              </a:rPr>
              <a:t>Forgiveness</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Pressing Forward By Releasing The Past</a:t>
            </a:r>
            <a:endParaRPr lang="en-US" sz="3600" dirty="0">
              <a:solidFill>
                <a:srgbClr val="FFC000"/>
              </a:solidFill>
            </a:endParaRPr>
          </a:p>
        </p:txBody>
      </p:sp>
      <p:sp>
        <p:nvSpPr>
          <p:cNvPr id="3" name="TextBox 2"/>
          <p:cNvSpPr txBox="1"/>
          <p:nvPr/>
        </p:nvSpPr>
        <p:spPr>
          <a:xfrm>
            <a:off x="0" y="2362200"/>
            <a:ext cx="9144000" cy="584775"/>
          </a:xfrm>
          <a:prstGeom prst="rect">
            <a:avLst/>
          </a:prstGeom>
          <a:noFill/>
        </p:spPr>
        <p:txBody>
          <a:bodyPr wrap="square" rtlCol="0">
            <a:spAutoFit/>
          </a:bodyPr>
          <a:lstStyle/>
          <a:p>
            <a:pPr algn="ctr"/>
            <a:r>
              <a:rPr lang="en-US" sz="3200" dirty="0" smtClean="0">
                <a:solidFill>
                  <a:srgbClr val="FFFF00"/>
                </a:solidFill>
              </a:rPr>
              <a:t>The Power Of </a:t>
            </a:r>
            <a:r>
              <a:rPr lang="en-US" sz="3200" dirty="0" smtClean="0">
                <a:solidFill>
                  <a:srgbClr val="FFFF00"/>
                </a:solidFill>
              </a:rPr>
              <a:t>Forgiveness</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584775"/>
          </a:xfrm>
          <a:prstGeom prst="rect">
            <a:avLst/>
          </a:prstGeom>
          <a:noFill/>
        </p:spPr>
        <p:txBody>
          <a:bodyPr wrap="square" rtlCol="0">
            <a:spAutoFit/>
          </a:bodyPr>
          <a:lstStyle/>
          <a:p>
            <a:pPr algn="ctr"/>
            <a:r>
              <a:rPr lang="en-US" sz="3200" dirty="0" smtClean="0">
                <a:solidFill>
                  <a:srgbClr val="FFFF00"/>
                </a:solidFill>
              </a:rPr>
              <a:t>The Power Of  Letting Go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584775"/>
          </a:xfrm>
          <a:prstGeom prst="rect">
            <a:avLst/>
          </a:prstGeom>
          <a:noFill/>
        </p:spPr>
        <p:txBody>
          <a:bodyPr wrap="square" rtlCol="0">
            <a:spAutoFit/>
          </a:bodyPr>
          <a:lstStyle/>
          <a:p>
            <a:pPr algn="ctr"/>
            <a:r>
              <a:rPr lang="en-US" sz="3200" dirty="0" smtClean="0">
                <a:solidFill>
                  <a:srgbClr val="FFFF00"/>
                </a:solidFill>
              </a:rPr>
              <a:t>Seeing The Other as Christ Sees Them</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584775"/>
          </a:xfrm>
          <a:prstGeom prst="rect">
            <a:avLst/>
          </a:prstGeom>
          <a:noFill/>
        </p:spPr>
        <p:txBody>
          <a:bodyPr wrap="square" rtlCol="0">
            <a:spAutoFit/>
          </a:bodyPr>
          <a:lstStyle/>
          <a:p>
            <a:pPr algn="ctr"/>
            <a:r>
              <a:rPr lang="en-US" sz="3200" dirty="0" smtClean="0">
                <a:solidFill>
                  <a:schemeClr val="bg1"/>
                </a:solidFill>
              </a:rPr>
              <a:t>Challenges Come To Everybody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362200"/>
            <a:ext cx="9144000" cy="584775"/>
          </a:xfrm>
          <a:prstGeom prst="rect">
            <a:avLst/>
          </a:prstGeom>
          <a:noFill/>
        </p:spPr>
        <p:txBody>
          <a:bodyPr wrap="square" rtlCol="0">
            <a:spAutoFit/>
          </a:bodyPr>
          <a:lstStyle/>
          <a:p>
            <a:pPr algn="ctr"/>
            <a:r>
              <a:rPr lang="en-US" sz="3200" dirty="0" smtClean="0">
                <a:solidFill>
                  <a:srgbClr val="FFFF00"/>
                </a:solidFill>
              </a:rPr>
              <a:t>Declaring The Positive In The Face Of Negatives</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4031873"/>
          </a:xfrm>
          <a:prstGeom prst="rect">
            <a:avLst/>
          </a:prstGeom>
          <a:noFill/>
        </p:spPr>
        <p:txBody>
          <a:bodyPr wrap="square" rtlCol="0">
            <a:spAutoFit/>
          </a:bodyPr>
          <a:lstStyle/>
          <a:p>
            <a:r>
              <a:rPr lang="en-US" sz="3200" i="1" dirty="0" smtClean="0">
                <a:solidFill>
                  <a:schemeClr val="bg1"/>
                </a:solidFill>
              </a:rPr>
              <a:t>John 16:33 (Amplified Bible)</a:t>
            </a:r>
          </a:p>
          <a:p>
            <a:r>
              <a:rPr lang="en-US" sz="3200" i="1" dirty="0" smtClean="0">
                <a:solidFill>
                  <a:schemeClr val="bg1"/>
                </a:solidFill>
              </a:rPr>
              <a:t>I have told you these things, so that in Me you may have [perfect] peace and confidence. In the world you have tribulation and trials and distress and frustration; but be of good cheer [take courage; be confident, certain, undaunted]! For I have overcome the world. [I have deprived it of power to harm you and have conquered it for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3046988"/>
          </a:xfrm>
          <a:prstGeom prst="rect">
            <a:avLst/>
          </a:prstGeom>
          <a:noFill/>
        </p:spPr>
        <p:txBody>
          <a:bodyPr wrap="square" rtlCol="0">
            <a:spAutoFit/>
          </a:bodyPr>
          <a:lstStyle/>
          <a:p>
            <a:r>
              <a:rPr lang="en-US" sz="3200" i="1" dirty="0" smtClean="0">
                <a:solidFill>
                  <a:schemeClr val="bg1"/>
                </a:solidFill>
              </a:rPr>
              <a:t>1 Corinthians 10:13 (MSG)</a:t>
            </a:r>
          </a:p>
          <a:p>
            <a:r>
              <a:rPr lang="en-US" sz="3200" i="1" dirty="0" smtClean="0">
                <a:solidFill>
                  <a:schemeClr val="bg1"/>
                </a:solidFill>
              </a:rPr>
              <a:t>No test or temptation that comes your way is beyond the course of what others have had to face. All you need to remember is that God will never let you down; he'll never let you be pushed past your limit; he'll always be there to help you come through 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4031873"/>
          </a:xfrm>
          <a:prstGeom prst="rect">
            <a:avLst/>
          </a:prstGeom>
          <a:noFill/>
        </p:spPr>
        <p:txBody>
          <a:bodyPr wrap="square" rtlCol="0">
            <a:spAutoFit/>
          </a:bodyPr>
          <a:lstStyle/>
          <a:p>
            <a:pPr lvl="2">
              <a:buFont typeface="Wingdings" pitchFamily="2" charset="2"/>
              <a:buChar char="Ø"/>
            </a:pPr>
            <a:r>
              <a:rPr lang="en-US" sz="3200" dirty="0" smtClean="0">
                <a:solidFill>
                  <a:schemeClr val="bg1"/>
                </a:solidFill>
              </a:rPr>
              <a:t>For Better, For Worse</a:t>
            </a:r>
          </a:p>
          <a:p>
            <a:pPr lvl="2">
              <a:buFont typeface="Wingdings" pitchFamily="2" charset="2"/>
              <a:buChar char="Ø"/>
            </a:pPr>
            <a:r>
              <a:rPr lang="en-US" sz="3200" dirty="0" smtClean="0">
                <a:solidFill>
                  <a:schemeClr val="bg1"/>
                </a:solidFill>
              </a:rPr>
              <a:t>For Richer, For Poorer</a:t>
            </a:r>
          </a:p>
          <a:p>
            <a:pPr lvl="2">
              <a:buFont typeface="Wingdings" pitchFamily="2" charset="2"/>
              <a:buChar char="Ø"/>
            </a:pPr>
            <a:r>
              <a:rPr lang="en-US" sz="3200" dirty="0" smtClean="0">
                <a:solidFill>
                  <a:schemeClr val="bg1"/>
                </a:solidFill>
              </a:rPr>
              <a:t>In Sickness And In Health</a:t>
            </a:r>
          </a:p>
          <a:p>
            <a:pPr lvl="2">
              <a:buFont typeface="Wingdings" pitchFamily="2" charset="2"/>
              <a:buChar char="Ø"/>
            </a:pPr>
            <a:r>
              <a:rPr lang="en-US" sz="3200" dirty="0" smtClean="0">
                <a:solidFill>
                  <a:schemeClr val="bg1"/>
                </a:solidFill>
              </a:rPr>
              <a:t>Unmet Expectations</a:t>
            </a:r>
          </a:p>
          <a:p>
            <a:pPr lvl="2">
              <a:buFont typeface="Wingdings" pitchFamily="2" charset="2"/>
              <a:buChar char="Ø"/>
            </a:pPr>
            <a:r>
              <a:rPr lang="en-US" sz="3200" dirty="0" smtClean="0">
                <a:solidFill>
                  <a:schemeClr val="bg1"/>
                </a:solidFill>
              </a:rPr>
              <a:t>When Things Just Don't Seem To Be Working</a:t>
            </a:r>
          </a:p>
          <a:p>
            <a:pPr lvl="2">
              <a:buFont typeface="Wingdings" pitchFamily="2" charset="2"/>
              <a:buChar char="Ø"/>
            </a:pPr>
            <a:r>
              <a:rPr lang="en-US" sz="3200" dirty="0" smtClean="0">
                <a:solidFill>
                  <a:schemeClr val="bg1"/>
                </a:solidFill>
              </a:rPr>
              <a:t>Domestic Violence And Abuse</a:t>
            </a:r>
          </a:p>
          <a:p>
            <a:pPr lvl="2">
              <a:buFont typeface="Wingdings" pitchFamily="2" charset="2"/>
              <a:buChar char="Ø"/>
            </a:pPr>
            <a:r>
              <a:rPr lang="en-US" sz="3200" dirty="0" smtClean="0">
                <a:solidFill>
                  <a:schemeClr val="bg1"/>
                </a:solidFill>
              </a:rPr>
              <a:t>Irresponsibility And Neglect</a:t>
            </a:r>
          </a:p>
          <a:p>
            <a:pPr lvl="2">
              <a:buFont typeface="Wingdings" pitchFamily="2" charset="2"/>
              <a:buChar char="Ø"/>
            </a:pPr>
            <a:r>
              <a:rPr lang="en-US" sz="3200" dirty="0" smtClean="0">
                <a:solidFill>
                  <a:schemeClr val="bg1"/>
                </a:solidFill>
              </a:rPr>
              <a:t>Unfaithfulness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584775"/>
          </a:xfrm>
          <a:prstGeom prst="rect">
            <a:avLst/>
          </a:prstGeom>
          <a:noFill/>
        </p:spPr>
        <p:txBody>
          <a:bodyPr wrap="square" rtlCol="0">
            <a:spAutoFit/>
          </a:bodyPr>
          <a:lstStyle/>
          <a:p>
            <a:pPr algn="ctr"/>
            <a:r>
              <a:rPr lang="en-US" sz="3200" dirty="0" smtClean="0">
                <a:solidFill>
                  <a:schemeClr val="bg1"/>
                </a:solidFill>
              </a:rPr>
              <a:t>You Are An </a:t>
            </a:r>
            <a:r>
              <a:rPr lang="en-US" sz="3200" dirty="0" err="1" smtClean="0">
                <a:solidFill>
                  <a:schemeClr val="bg1"/>
                </a:solidFill>
              </a:rPr>
              <a:t>Overcomer</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4031873"/>
          </a:xfrm>
          <a:prstGeom prst="rect">
            <a:avLst/>
          </a:prstGeom>
          <a:noFill/>
        </p:spPr>
        <p:txBody>
          <a:bodyPr wrap="square" rtlCol="0">
            <a:spAutoFit/>
          </a:bodyPr>
          <a:lstStyle/>
          <a:p>
            <a:r>
              <a:rPr lang="en-US" sz="3200" i="1" dirty="0" smtClean="0">
                <a:solidFill>
                  <a:schemeClr val="bg1"/>
                </a:solidFill>
              </a:rPr>
              <a:t>1 John 5:1,4 (MSG)  </a:t>
            </a:r>
          </a:p>
          <a:p>
            <a:r>
              <a:rPr lang="en-US" sz="3200" i="1" dirty="0" smtClean="0">
                <a:solidFill>
                  <a:schemeClr val="bg1"/>
                </a:solidFill>
              </a:rPr>
              <a:t>1 Every person who believes that Jesus is, in fact, the Messiah, is God-begotten. If we love the One who conceives the child, we'll surely love the child who was conceived. </a:t>
            </a:r>
          </a:p>
          <a:p>
            <a:r>
              <a:rPr lang="en-US" sz="3200" i="1" dirty="0" smtClean="0">
                <a:solidFill>
                  <a:schemeClr val="bg1"/>
                </a:solidFill>
              </a:rPr>
              <a:t>4 Every God-begotten person conquers the world's ways. The conquering power that brings the world to its knees is our faith.</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646331"/>
          </a:xfrm>
          <a:prstGeom prst="rect">
            <a:avLst/>
          </a:prstGeom>
          <a:noFill/>
        </p:spPr>
        <p:txBody>
          <a:bodyPr wrap="square" rtlCol="0">
            <a:spAutoFit/>
          </a:bodyPr>
          <a:lstStyle/>
          <a:p>
            <a:pPr algn="ctr"/>
            <a:r>
              <a:rPr lang="en-US" sz="3600" dirty="0" smtClean="0">
                <a:solidFill>
                  <a:srgbClr val="FFC000"/>
                </a:solidFill>
              </a:rPr>
              <a:t>Overcoming Life’s Challenges</a:t>
            </a:r>
            <a:endParaRPr lang="en-US" sz="3600" dirty="0">
              <a:solidFill>
                <a:srgbClr val="FFC000"/>
              </a:solidFill>
            </a:endParaRPr>
          </a:p>
        </p:txBody>
      </p:sp>
      <p:sp>
        <p:nvSpPr>
          <p:cNvPr id="3" name="TextBox 2"/>
          <p:cNvSpPr txBox="1"/>
          <p:nvPr/>
        </p:nvSpPr>
        <p:spPr>
          <a:xfrm>
            <a:off x="0" y="2630269"/>
            <a:ext cx="9144000" cy="1077218"/>
          </a:xfrm>
          <a:prstGeom prst="rect">
            <a:avLst/>
          </a:prstGeom>
          <a:noFill/>
        </p:spPr>
        <p:txBody>
          <a:bodyPr wrap="square" rtlCol="0">
            <a:spAutoFit/>
          </a:bodyPr>
          <a:lstStyle/>
          <a:p>
            <a:pPr algn="ctr"/>
            <a:r>
              <a:rPr lang="en-US" sz="3200" dirty="0" smtClean="0">
                <a:solidFill>
                  <a:schemeClr val="bg1"/>
                </a:solidFill>
              </a:rPr>
              <a:t>Do Not Let Your Past Or Your Present </a:t>
            </a:r>
            <a:endParaRPr lang="en-US" sz="3200" dirty="0" smtClean="0">
              <a:solidFill>
                <a:schemeClr val="bg1"/>
              </a:solidFill>
            </a:endParaRPr>
          </a:p>
          <a:p>
            <a:pPr algn="ctr"/>
            <a:r>
              <a:rPr lang="en-US" sz="3200" dirty="0" smtClean="0">
                <a:solidFill>
                  <a:schemeClr val="bg1"/>
                </a:solidFill>
              </a:rPr>
              <a:t>Dictate </a:t>
            </a:r>
            <a:r>
              <a:rPr lang="en-US" sz="3200" dirty="0" smtClean="0">
                <a:solidFill>
                  <a:schemeClr val="bg1"/>
                </a:solidFill>
              </a:rPr>
              <a:t>Your Future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1172</Words>
  <Application>Microsoft Office PowerPoint</Application>
  <PresentationFormat>On-screen Show (4:3)</PresentationFormat>
  <Paragraphs>122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67</cp:revision>
  <dcterms:created xsi:type="dcterms:W3CDTF">2006-08-16T00:00:00Z</dcterms:created>
  <dcterms:modified xsi:type="dcterms:W3CDTF">2015-09-26T02:58:08Z</dcterms:modified>
</cp:coreProperties>
</file>