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7" r:id="rId8"/>
    <p:sldId id="265" r:id="rId9"/>
    <p:sldId id="268" r:id="rId10"/>
    <p:sldId id="269" r:id="rId11"/>
    <p:sldId id="270" r:id="rId12"/>
    <p:sldId id="271" r:id="rId13"/>
    <p:sldId id="259" r:id="rId14"/>
    <p:sldId id="272" r:id="rId15"/>
    <p:sldId id="273" r:id="rId16"/>
    <p:sldId id="274" r:id="rId17"/>
    <p:sldId id="260" r:id="rId18"/>
    <p:sldId id="276" r:id="rId19"/>
    <p:sldId id="26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9-20-Marriage-and-Family-Part-5-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9-20-Marriage-and-Family-Part-5-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1077218"/>
          </a:xfrm>
          <a:prstGeom prst="rect">
            <a:avLst/>
          </a:prstGeom>
          <a:noFill/>
        </p:spPr>
        <p:txBody>
          <a:bodyPr wrap="square" rtlCol="0">
            <a:spAutoFit/>
          </a:bodyPr>
          <a:lstStyle/>
          <a:p>
            <a:pPr algn="ctr"/>
            <a:r>
              <a:rPr lang="en-US" sz="3200" dirty="0" smtClean="0">
                <a:solidFill>
                  <a:schemeClr val="bg1"/>
                </a:solidFill>
              </a:rPr>
              <a:t>Sex Is An Expression Of Commitment, Intimacy, Pleasure</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3539430"/>
          </a:xfrm>
          <a:prstGeom prst="rect">
            <a:avLst/>
          </a:prstGeom>
          <a:noFill/>
        </p:spPr>
        <p:txBody>
          <a:bodyPr wrap="square" rtlCol="0">
            <a:spAutoFit/>
          </a:bodyPr>
          <a:lstStyle/>
          <a:p>
            <a:r>
              <a:rPr lang="en-US" sz="2800" i="1" dirty="0" smtClean="0">
                <a:solidFill>
                  <a:schemeClr val="bg1"/>
                </a:solidFill>
              </a:rPr>
              <a:t>1 Corinthians 6:16-20 (MSG)</a:t>
            </a:r>
          </a:p>
          <a:p>
            <a:r>
              <a:rPr lang="en-US" sz="2800" i="1" dirty="0" smtClean="0">
                <a:solidFill>
                  <a:schemeClr val="bg1"/>
                </a:solidFill>
              </a:rPr>
              <a:t>16 There's more to sex than mere skin on skin. Sex is as much </a:t>
            </a:r>
            <a:r>
              <a:rPr lang="en-US" sz="2800" i="1" dirty="0" smtClean="0">
                <a:solidFill>
                  <a:srgbClr val="FFFF00"/>
                </a:solidFill>
              </a:rPr>
              <a:t>spiritual mystery </a:t>
            </a:r>
            <a:r>
              <a:rPr lang="en-US" sz="2800" i="1" dirty="0" smtClean="0">
                <a:solidFill>
                  <a:schemeClr val="bg1"/>
                </a:solidFill>
              </a:rPr>
              <a:t>as physical fact. As written in Scripture, "The two become one." </a:t>
            </a:r>
          </a:p>
          <a:p>
            <a:r>
              <a:rPr lang="en-US" sz="2800" i="1" dirty="0" smtClean="0">
                <a:solidFill>
                  <a:schemeClr val="bg1"/>
                </a:solidFill>
              </a:rPr>
              <a:t>17 Since we want to become spiritually one with the Master, we must not pursue the kind of sex that avoids </a:t>
            </a:r>
            <a:r>
              <a:rPr lang="en-US" sz="2800" i="1" dirty="0" smtClean="0">
                <a:solidFill>
                  <a:srgbClr val="FFFF00"/>
                </a:solidFill>
              </a:rPr>
              <a:t>commitment and intimacy</a:t>
            </a:r>
            <a:r>
              <a:rPr lang="en-US" sz="2800" i="1" dirty="0" smtClean="0">
                <a:solidFill>
                  <a:schemeClr val="bg1"/>
                </a:solidFill>
              </a:rPr>
              <a:t>, leaving us more lonely than ever--the kind of sex that can never "become one</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1077218"/>
          </a:xfrm>
          <a:prstGeom prst="rect">
            <a:avLst/>
          </a:prstGeom>
          <a:noFill/>
        </p:spPr>
        <p:txBody>
          <a:bodyPr wrap="square" rtlCol="0">
            <a:spAutoFit/>
          </a:bodyPr>
          <a:lstStyle/>
          <a:p>
            <a:pPr algn="ctr"/>
            <a:r>
              <a:rPr lang="en-US" sz="3200" dirty="0" smtClean="0">
                <a:solidFill>
                  <a:schemeClr val="bg1"/>
                </a:solidFill>
              </a:rPr>
              <a:t>Sex Is An Expression Of Commitment, Intimacy, Pleasure</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2246769"/>
          </a:xfrm>
          <a:prstGeom prst="rect">
            <a:avLst/>
          </a:prstGeom>
          <a:noFill/>
        </p:spPr>
        <p:txBody>
          <a:bodyPr wrap="square" rtlCol="0">
            <a:spAutoFit/>
          </a:bodyPr>
          <a:lstStyle/>
          <a:p>
            <a:r>
              <a:rPr lang="en-US" sz="2800" i="1" dirty="0" smtClean="0">
                <a:solidFill>
                  <a:schemeClr val="bg1"/>
                </a:solidFill>
              </a:rPr>
              <a:t>1 Corinthians 6:16-20 (MSG)</a:t>
            </a:r>
          </a:p>
          <a:p>
            <a:r>
              <a:rPr lang="en-US" sz="2800" i="1" dirty="0" smtClean="0">
                <a:solidFill>
                  <a:schemeClr val="bg1"/>
                </a:solidFill>
              </a:rPr>
              <a:t>18 </a:t>
            </a:r>
            <a:r>
              <a:rPr lang="en-US" sz="2800" i="1" dirty="0" smtClean="0">
                <a:solidFill>
                  <a:schemeClr val="bg1"/>
                </a:solidFill>
              </a:rPr>
              <a:t>There is a sense in which sexual sins are different from all others. In sexual sin we violate </a:t>
            </a:r>
            <a:r>
              <a:rPr lang="en-US" sz="2800" i="1" dirty="0" smtClean="0">
                <a:solidFill>
                  <a:srgbClr val="FFFF00"/>
                </a:solidFill>
              </a:rPr>
              <a:t>the sacredness of our own bodies, these bodies that were made for God-given and God-modeled love, for "becoming one" with another</a:t>
            </a:r>
            <a:r>
              <a:rPr lang="en-US" sz="2800" i="1" dirty="0" smtClean="0">
                <a:solidFill>
                  <a:schemeClr val="bg1"/>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1077218"/>
          </a:xfrm>
          <a:prstGeom prst="rect">
            <a:avLst/>
          </a:prstGeom>
          <a:noFill/>
        </p:spPr>
        <p:txBody>
          <a:bodyPr wrap="square" rtlCol="0">
            <a:spAutoFit/>
          </a:bodyPr>
          <a:lstStyle/>
          <a:p>
            <a:pPr algn="ctr"/>
            <a:r>
              <a:rPr lang="en-US" sz="3200" dirty="0" smtClean="0">
                <a:solidFill>
                  <a:schemeClr val="bg1"/>
                </a:solidFill>
              </a:rPr>
              <a:t>Sex Is An Expression Of Commitment, Intimacy, Pleasure</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3539430"/>
          </a:xfrm>
          <a:prstGeom prst="rect">
            <a:avLst/>
          </a:prstGeom>
          <a:noFill/>
        </p:spPr>
        <p:txBody>
          <a:bodyPr wrap="square" rtlCol="0">
            <a:spAutoFit/>
          </a:bodyPr>
          <a:lstStyle/>
          <a:p>
            <a:r>
              <a:rPr lang="en-US" sz="2800" i="1" dirty="0" smtClean="0">
                <a:solidFill>
                  <a:schemeClr val="bg1"/>
                </a:solidFill>
              </a:rPr>
              <a:t>1 Corinthians 6:16-20 (MSG)</a:t>
            </a:r>
          </a:p>
          <a:p>
            <a:r>
              <a:rPr lang="en-US" sz="2800" i="1" dirty="0" smtClean="0">
                <a:solidFill>
                  <a:schemeClr val="bg1"/>
                </a:solidFill>
              </a:rPr>
              <a:t>19 </a:t>
            </a:r>
            <a:r>
              <a:rPr lang="en-US" sz="2800" i="1" dirty="0" smtClean="0">
                <a:solidFill>
                  <a:schemeClr val="bg1"/>
                </a:solidFill>
              </a:rPr>
              <a:t>Or didn't you realize that </a:t>
            </a:r>
            <a:r>
              <a:rPr lang="en-US" sz="2800" i="1" dirty="0" smtClean="0">
                <a:solidFill>
                  <a:srgbClr val="FFFF00"/>
                </a:solidFill>
              </a:rPr>
              <a:t>your body is a sacred place</a:t>
            </a:r>
            <a:r>
              <a:rPr lang="en-US" sz="2800" i="1" dirty="0" smtClean="0">
                <a:solidFill>
                  <a:schemeClr val="bg1"/>
                </a:solidFill>
              </a:rPr>
              <a:t>, the place of the Holy Spirit? Don't you see that you can't live however you please, squandering what God paid such a high price for? The physical part of you is not some piece of property belonging to the spiritual part of you. </a:t>
            </a:r>
          </a:p>
          <a:p>
            <a:r>
              <a:rPr lang="en-US" sz="2800" i="1" dirty="0" smtClean="0">
                <a:solidFill>
                  <a:schemeClr val="bg1"/>
                </a:solidFill>
              </a:rPr>
              <a:t>20 </a:t>
            </a:r>
            <a:r>
              <a:rPr lang="en-US" sz="2800" i="1" dirty="0" smtClean="0">
                <a:solidFill>
                  <a:srgbClr val="FFFF00"/>
                </a:solidFill>
              </a:rPr>
              <a:t>God owns the whole works</a:t>
            </a:r>
            <a:r>
              <a:rPr lang="en-US" sz="2800" i="1" dirty="0" smtClean="0">
                <a:solidFill>
                  <a:schemeClr val="bg1"/>
                </a:solidFill>
              </a:rPr>
              <a:t>. So let people see God in and through your body.</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pic>
        <p:nvPicPr>
          <p:cNvPr id="3" name="Picture 2" descr="TheActOfMarriage.jpg"/>
          <p:cNvPicPr>
            <a:picLocks noChangeAspect="1"/>
          </p:cNvPicPr>
          <p:nvPr/>
        </p:nvPicPr>
        <p:blipFill>
          <a:blip r:embed="rId3" cstate="print"/>
          <a:stretch>
            <a:fillRect/>
          </a:stretch>
        </p:blipFill>
        <p:spPr>
          <a:xfrm>
            <a:off x="5715000" y="1524000"/>
            <a:ext cx="3238500" cy="5127625"/>
          </a:xfrm>
          <a:prstGeom prst="rect">
            <a:avLst/>
          </a:prstGeom>
        </p:spPr>
      </p:pic>
      <p:sp>
        <p:nvSpPr>
          <p:cNvPr id="6" name="TextBox 5"/>
          <p:cNvSpPr txBox="1"/>
          <p:nvPr/>
        </p:nvSpPr>
        <p:spPr>
          <a:xfrm>
            <a:off x="0" y="4643497"/>
            <a:ext cx="5791200" cy="1569660"/>
          </a:xfrm>
          <a:prstGeom prst="rect">
            <a:avLst/>
          </a:prstGeom>
          <a:noFill/>
        </p:spPr>
        <p:txBody>
          <a:bodyPr wrap="square" rtlCol="0">
            <a:spAutoFit/>
          </a:bodyPr>
          <a:lstStyle/>
          <a:p>
            <a:r>
              <a:rPr lang="en-US" sz="3200" i="1" dirty="0" smtClean="0">
                <a:solidFill>
                  <a:srgbClr val="FFFF00"/>
                </a:solidFill>
              </a:rPr>
              <a:t>The Act of Marriage : The Beauty of Sexual </a:t>
            </a:r>
            <a:r>
              <a:rPr lang="en-US" sz="3200" i="1" dirty="0" smtClean="0">
                <a:solidFill>
                  <a:srgbClr val="FFFF00"/>
                </a:solidFill>
              </a:rPr>
              <a:t>Love</a:t>
            </a:r>
            <a:endParaRPr lang="en-US" sz="3200" i="1" dirty="0" smtClean="0">
              <a:solidFill>
                <a:schemeClr val="bg1"/>
              </a:solidFill>
            </a:endParaRPr>
          </a:p>
          <a:p>
            <a:pPr>
              <a:buFontTx/>
              <a:buChar char="-"/>
            </a:pPr>
            <a:r>
              <a:rPr lang="en-US" sz="3200" dirty="0" smtClean="0">
                <a:solidFill>
                  <a:schemeClr val="bg1"/>
                </a:solidFill>
              </a:rPr>
              <a:t>Tim and Beverly </a:t>
            </a:r>
            <a:r>
              <a:rPr lang="en-US" sz="3200" dirty="0" err="1" smtClean="0">
                <a:solidFill>
                  <a:schemeClr val="bg1"/>
                </a:solidFill>
              </a:rPr>
              <a:t>LaHaye</a:t>
            </a:r>
            <a:endParaRPr lang="en-US" sz="3200" dirty="0" smtClean="0">
              <a:solidFill>
                <a:schemeClr val="bg1"/>
              </a:solidFill>
            </a:endParaRPr>
          </a:p>
        </p:txBody>
      </p:sp>
      <p:sp>
        <p:nvSpPr>
          <p:cNvPr id="5" name="TextBox 4"/>
          <p:cNvSpPr txBox="1"/>
          <p:nvPr/>
        </p:nvSpPr>
        <p:spPr>
          <a:xfrm>
            <a:off x="0" y="2463225"/>
            <a:ext cx="5638800" cy="584775"/>
          </a:xfrm>
          <a:prstGeom prst="rect">
            <a:avLst/>
          </a:prstGeom>
          <a:noFill/>
        </p:spPr>
        <p:txBody>
          <a:bodyPr wrap="square" rtlCol="0">
            <a:spAutoFit/>
          </a:bodyPr>
          <a:lstStyle/>
          <a:p>
            <a:pPr algn="ctr"/>
            <a:r>
              <a:rPr lang="en-US" sz="3200" dirty="0" smtClean="0">
                <a:solidFill>
                  <a:schemeClr val="bg1"/>
                </a:solidFill>
              </a:rPr>
              <a:t>For The First Night And After</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Managing Personal Sexuality</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1077218"/>
          </a:xfrm>
          <a:prstGeom prst="rect">
            <a:avLst/>
          </a:prstGeom>
          <a:noFill/>
        </p:spPr>
        <p:txBody>
          <a:bodyPr wrap="square" rtlCol="0">
            <a:spAutoFit/>
          </a:bodyPr>
          <a:lstStyle/>
          <a:p>
            <a:pPr algn="ctr"/>
            <a:r>
              <a:rPr lang="en-US" sz="3200" dirty="0" smtClean="0">
                <a:solidFill>
                  <a:schemeClr val="bg1"/>
                </a:solidFill>
              </a:rPr>
              <a:t>Direct all your sexual affections </a:t>
            </a:r>
            <a:endParaRPr lang="en-US" sz="3200" dirty="0" smtClean="0">
              <a:solidFill>
                <a:schemeClr val="bg1"/>
              </a:solidFill>
            </a:endParaRPr>
          </a:p>
          <a:p>
            <a:pPr algn="ctr"/>
            <a:r>
              <a:rPr lang="en-US" sz="3200" dirty="0" smtClean="0">
                <a:solidFill>
                  <a:schemeClr val="bg1"/>
                </a:solidFill>
              </a:rPr>
              <a:t>toward </a:t>
            </a:r>
            <a:r>
              <a:rPr lang="en-US" sz="3200" dirty="0" smtClean="0">
                <a:solidFill>
                  <a:schemeClr val="bg1"/>
                </a:solidFill>
              </a:rPr>
              <a:t>your spouse alone.</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Managing Personal Sexuality</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2062103"/>
          </a:xfrm>
          <a:prstGeom prst="rect">
            <a:avLst/>
          </a:prstGeom>
          <a:noFill/>
        </p:spPr>
        <p:txBody>
          <a:bodyPr wrap="square" rtlCol="0">
            <a:spAutoFit/>
          </a:bodyPr>
          <a:lstStyle/>
          <a:p>
            <a:pPr algn="ctr"/>
            <a:r>
              <a:rPr lang="en-US" sz="3200" dirty="0" smtClean="0">
                <a:solidFill>
                  <a:schemeClr val="bg1"/>
                </a:solidFill>
              </a:rPr>
              <a:t>Refuse the deceiving thought that you need to find sexual fulfillment through other means. </a:t>
            </a:r>
            <a:endParaRPr lang="en-US" sz="3200" dirty="0" smtClean="0">
              <a:solidFill>
                <a:schemeClr val="bg1"/>
              </a:solidFill>
            </a:endParaRPr>
          </a:p>
          <a:p>
            <a:pPr algn="ctr"/>
            <a:r>
              <a:rPr lang="en-US" sz="3200" dirty="0" smtClean="0">
                <a:solidFill>
                  <a:schemeClr val="bg1"/>
                </a:solidFill>
              </a:rPr>
              <a:t>Refuse </a:t>
            </a:r>
            <a:r>
              <a:rPr lang="en-US" sz="3200" dirty="0" smtClean="0">
                <a:solidFill>
                  <a:schemeClr val="bg1"/>
                </a:solidFill>
              </a:rPr>
              <a:t>sexual fantasies, pornography, or anything that is dishonorable before God.</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Managing Personal Sexuality</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339405"/>
            <a:ext cx="9144000" cy="1569660"/>
          </a:xfrm>
          <a:prstGeom prst="rect">
            <a:avLst/>
          </a:prstGeom>
          <a:noFill/>
        </p:spPr>
        <p:txBody>
          <a:bodyPr wrap="square" rtlCol="0">
            <a:spAutoFit/>
          </a:bodyPr>
          <a:lstStyle/>
          <a:p>
            <a:pPr algn="ctr"/>
            <a:r>
              <a:rPr lang="en-US" sz="3200" dirty="0" smtClean="0">
                <a:solidFill>
                  <a:schemeClr val="bg1"/>
                </a:solidFill>
              </a:rPr>
              <a:t>Pray over and consecrate your sexual affections before God and dedicate them for your spouse. This is honoring God and your spouse with your body.</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pic>
        <p:nvPicPr>
          <p:cNvPr id="5" name="Picture 4" descr="TheActOfMarriageAfter40.jpg"/>
          <p:cNvPicPr>
            <a:picLocks noChangeAspect="1"/>
          </p:cNvPicPr>
          <p:nvPr/>
        </p:nvPicPr>
        <p:blipFill>
          <a:blip r:embed="rId3" cstate="print"/>
          <a:stretch>
            <a:fillRect/>
          </a:stretch>
        </p:blipFill>
        <p:spPr>
          <a:xfrm>
            <a:off x="5791200" y="1905000"/>
            <a:ext cx="3190875" cy="4752975"/>
          </a:xfrm>
          <a:prstGeom prst="rect">
            <a:avLst/>
          </a:prstGeom>
        </p:spPr>
      </p:pic>
      <p:sp>
        <p:nvSpPr>
          <p:cNvPr id="6" name="TextBox 5"/>
          <p:cNvSpPr txBox="1"/>
          <p:nvPr/>
        </p:nvSpPr>
        <p:spPr>
          <a:xfrm>
            <a:off x="0" y="4795897"/>
            <a:ext cx="5791200" cy="2062103"/>
          </a:xfrm>
          <a:prstGeom prst="rect">
            <a:avLst/>
          </a:prstGeom>
          <a:noFill/>
        </p:spPr>
        <p:txBody>
          <a:bodyPr wrap="square" rtlCol="0">
            <a:spAutoFit/>
          </a:bodyPr>
          <a:lstStyle/>
          <a:p>
            <a:r>
              <a:rPr lang="en-US" sz="3200" i="1" dirty="0" smtClean="0">
                <a:solidFill>
                  <a:srgbClr val="FFFF00"/>
                </a:solidFill>
              </a:rPr>
              <a:t>The Act of Marriage after 40 : Making Love for Life </a:t>
            </a:r>
          </a:p>
          <a:p>
            <a:pPr>
              <a:buFontTx/>
              <a:buChar char="-"/>
            </a:pPr>
            <a:r>
              <a:rPr lang="en-US" sz="3200" dirty="0" smtClean="0">
                <a:solidFill>
                  <a:schemeClr val="bg1"/>
                </a:solidFill>
              </a:rPr>
              <a:t>Tim </a:t>
            </a:r>
            <a:r>
              <a:rPr lang="en-US" sz="3200" dirty="0" smtClean="0">
                <a:solidFill>
                  <a:schemeClr val="bg1"/>
                </a:solidFill>
              </a:rPr>
              <a:t>and Beverly </a:t>
            </a:r>
            <a:r>
              <a:rPr lang="en-US" sz="3200" dirty="0" err="1" smtClean="0">
                <a:solidFill>
                  <a:schemeClr val="bg1"/>
                </a:solidFill>
              </a:rPr>
              <a:t>LaHaye</a:t>
            </a:r>
            <a:endParaRPr lang="en-US" sz="3200" dirty="0" smtClean="0">
              <a:solidFill>
                <a:schemeClr val="bg1"/>
              </a:solidFill>
            </a:endParaRPr>
          </a:p>
          <a:p>
            <a:r>
              <a:rPr lang="en-US" sz="3200" dirty="0" smtClean="0">
                <a:solidFill>
                  <a:schemeClr val="bg1"/>
                </a:solidFill>
              </a:rPr>
              <a:t>with Mike </a:t>
            </a:r>
            <a:r>
              <a:rPr lang="en-US" sz="3200" dirty="0" err="1" smtClean="0">
                <a:solidFill>
                  <a:schemeClr val="bg1"/>
                </a:solidFill>
              </a:rPr>
              <a:t>Yorkey</a:t>
            </a:r>
            <a:endParaRPr lang="en-US" sz="3200" dirty="0">
              <a:solidFill>
                <a:schemeClr val="bg1"/>
              </a:solidFill>
            </a:endParaRPr>
          </a:p>
        </p:txBody>
      </p:sp>
      <p:sp>
        <p:nvSpPr>
          <p:cNvPr id="7" name="TextBox 6"/>
          <p:cNvSpPr txBox="1"/>
          <p:nvPr/>
        </p:nvSpPr>
        <p:spPr>
          <a:xfrm>
            <a:off x="0" y="2463225"/>
            <a:ext cx="5638800" cy="1077218"/>
          </a:xfrm>
          <a:prstGeom prst="rect">
            <a:avLst/>
          </a:prstGeom>
          <a:noFill/>
        </p:spPr>
        <p:txBody>
          <a:bodyPr wrap="square" rtlCol="0">
            <a:spAutoFit/>
          </a:bodyPr>
          <a:lstStyle/>
          <a:p>
            <a:pPr algn="ctr"/>
            <a:r>
              <a:rPr lang="en-US" sz="3200" dirty="0" smtClean="0">
                <a:solidFill>
                  <a:schemeClr val="bg1"/>
                </a:solidFill>
              </a:rPr>
              <a:t>Enjoying Sex When You Are Forty And Beyond</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pic>
        <p:nvPicPr>
          <p:cNvPr id="5" name="Picture 4" descr="TheActOfMarriageAfter40.jpg"/>
          <p:cNvPicPr>
            <a:picLocks noChangeAspect="1"/>
          </p:cNvPicPr>
          <p:nvPr/>
        </p:nvPicPr>
        <p:blipFill>
          <a:blip r:embed="rId3" cstate="print"/>
          <a:stretch>
            <a:fillRect/>
          </a:stretch>
        </p:blipFill>
        <p:spPr>
          <a:xfrm>
            <a:off x="5791200" y="1905000"/>
            <a:ext cx="3190875" cy="4752975"/>
          </a:xfrm>
          <a:prstGeom prst="rect">
            <a:avLst/>
          </a:prstGeom>
        </p:spPr>
      </p:pic>
      <p:sp>
        <p:nvSpPr>
          <p:cNvPr id="7" name="TextBox 6"/>
          <p:cNvSpPr txBox="1"/>
          <p:nvPr/>
        </p:nvSpPr>
        <p:spPr>
          <a:xfrm>
            <a:off x="0" y="2463225"/>
            <a:ext cx="5638800" cy="3539430"/>
          </a:xfrm>
          <a:prstGeom prst="rect">
            <a:avLst/>
          </a:prstGeom>
          <a:noFill/>
        </p:spPr>
        <p:txBody>
          <a:bodyPr wrap="square" rtlCol="0">
            <a:spAutoFit/>
          </a:bodyPr>
          <a:lstStyle/>
          <a:p>
            <a:pPr algn="ctr"/>
            <a:r>
              <a:rPr lang="en-US" sz="2800" i="1" dirty="0" smtClean="0">
                <a:solidFill>
                  <a:schemeClr val="bg1"/>
                </a:solidFill>
              </a:rPr>
              <a:t>"Affection, warmth, and sensuality do not have to deteriorate with age and can actually increase in the midlife years. Sex in later life is sex for its own sake since our childbearing years are in our rearview mirrors. We make love for pleasure, release, communication, and intimacy." </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87469"/>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jpg"/>
          <p:cNvPicPr>
            <a:picLocks noChangeAspect="1"/>
          </p:cNvPicPr>
          <p:nvPr/>
        </p:nvPicPr>
        <p:blipFill>
          <a:blip r:embed="rId2" cstate="print"/>
          <a:stretch>
            <a:fillRect/>
          </a:stretch>
        </p:blipFill>
        <p:spPr>
          <a:xfrm>
            <a:off x="0" y="1752600"/>
            <a:ext cx="9158868" cy="487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The Power of Two</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3539430"/>
          </a:xfrm>
          <a:prstGeom prst="rect">
            <a:avLst/>
          </a:prstGeom>
          <a:noFill/>
        </p:spPr>
        <p:txBody>
          <a:bodyPr wrap="square" rtlCol="0">
            <a:spAutoFit/>
          </a:bodyPr>
          <a:lstStyle/>
          <a:p>
            <a:r>
              <a:rPr lang="en-US" sz="2800" i="1" dirty="0" smtClean="0">
                <a:solidFill>
                  <a:schemeClr val="bg1"/>
                </a:solidFill>
              </a:rPr>
              <a:t>Ecclesiastes 4:9-12 (GNB)</a:t>
            </a:r>
          </a:p>
          <a:p>
            <a:r>
              <a:rPr lang="en-US" sz="2800" i="1" dirty="0" smtClean="0">
                <a:solidFill>
                  <a:schemeClr val="bg1"/>
                </a:solidFill>
              </a:rPr>
              <a:t>9 Two are better off than one, because together they can work </a:t>
            </a:r>
            <a:r>
              <a:rPr lang="en-US" sz="2800" i="1" dirty="0" smtClean="0">
                <a:solidFill>
                  <a:srgbClr val="FFFF00"/>
                </a:solidFill>
              </a:rPr>
              <a:t>more effectively</a:t>
            </a:r>
            <a:r>
              <a:rPr lang="en-US" sz="2800" i="1" dirty="0" smtClean="0">
                <a:solidFill>
                  <a:schemeClr val="bg1"/>
                </a:solidFill>
              </a:rPr>
              <a:t>. </a:t>
            </a:r>
          </a:p>
          <a:p>
            <a:r>
              <a:rPr lang="en-US" sz="2800" i="1" dirty="0" smtClean="0">
                <a:solidFill>
                  <a:schemeClr val="bg1"/>
                </a:solidFill>
              </a:rPr>
              <a:t>10 If one of them falls down, </a:t>
            </a:r>
            <a:r>
              <a:rPr lang="en-US" sz="2800" i="1" dirty="0" smtClean="0">
                <a:solidFill>
                  <a:srgbClr val="FFFF00"/>
                </a:solidFill>
              </a:rPr>
              <a:t>the other can help him up</a:t>
            </a:r>
            <a:r>
              <a:rPr lang="en-US" sz="2800" i="1" dirty="0" smtClean="0">
                <a:solidFill>
                  <a:schemeClr val="bg1"/>
                </a:solidFill>
              </a:rPr>
              <a:t>. But if someone is alone and falls, it's just too bad, because there is no one to help him. </a:t>
            </a:r>
          </a:p>
          <a:p>
            <a:r>
              <a:rPr lang="en-US" sz="2800" i="1" dirty="0" smtClean="0">
                <a:solidFill>
                  <a:schemeClr val="bg1"/>
                </a:solidFill>
              </a:rPr>
              <a:t>11 If it is cold, two can sleep together and </a:t>
            </a:r>
            <a:r>
              <a:rPr lang="en-US" sz="2800" i="1" dirty="0" smtClean="0">
                <a:solidFill>
                  <a:srgbClr val="FFFF00"/>
                </a:solidFill>
              </a:rPr>
              <a:t>stay warm</a:t>
            </a:r>
            <a:r>
              <a:rPr lang="en-US" sz="2800" i="1" dirty="0" smtClean="0">
                <a:solidFill>
                  <a:schemeClr val="bg1"/>
                </a:solidFill>
              </a:rPr>
              <a:t>, but how can you keep warm by yourself ? </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The Power of Two</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1384995"/>
          </a:xfrm>
          <a:prstGeom prst="rect">
            <a:avLst/>
          </a:prstGeom>
          <a:noFill/>
        </p:spPr>
        <p:txBody>
          <a:bodyPr wrap="square" rtlCol="0">
            <a:spAutoFit/>
          </a:bodyPr>
          <a:lstStyle/>
          <a:p>
            <a:r>
              <a:rPr lang="en-US" sz="2800" i="1" dirty="0" smtClean="0">
                <a:solidFill>
                  <a:schemeClr val="bg1"/>
                </a:solidFill>
              </a:rPr>
              <a:t>Ecclesiastes 4:9-12 (GNB)</a:t>
            </a:r>
          </a:p>
          <a:p>
            <a:r>
              <a:rPr lang="en-US" sz="2800" i="1" dirty="0" smtClean="0">
                <a:solidFill>
                  <a:schemeClr val="bg1"/>
                </a:solidFill>
              </a:rPr>
              <a:t>12 </a:t>
            </a:r>
            <a:r>
              <a:rPr lang="en-US" sz="2800" i="1" dirty="0" smtClean="0">
                <a:solidFill>
                  <a:schemeClr val="bg1"/>
                </a:solidFill>
              </a:rPr>
              <a:t>Two people </a:t>
            </a:r>
            <a:r>
              <a:rPr lang="en-US" sz="2800" i="1" dirty="0" smtClean="0">
                <a:solidFill>
                  <a:srgbClr val="FFFF00"/>
                </a:solidFill>
              </a:rPr>
              <a:t>can resist </a:t>
            </a:r>
            <a:r>
              <a:rPr lang="en-US" sz="2800" i="1" dirty="0" smtClean="0">
                <a:solidFill>
                  <a:schemeClr val="bg1"/>
                </a:solidFill>
              </a:rPr>
              <a:t>an attack that would defeat one person alone. A rope made of three cords is </a:t>
            </a:r>
            <a:r>
              <a:rPr lang="en-US" sz="2800" i="1" dirty="0" smtClean="0">
                <a:solidFill>
                  <a:srgbClr val="FFFF00"/>
                </a:solidFill>
              </a:rPr>
              <a:t>hard to break</a:t>
            </a:r>
            <a:r>
              <a:rPr lang="en-US" sz="2800" i="1" dirty="0" smtClean="0">
                <a:solidFill>
                  <a:schemeClr val="bg1"/>
                </a:solidFill>
              </a:rPr>
              <a:t>.</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Hindrances To Becoming A Good Team</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3046988"/>
          </a:xfrm>
          <a:prstGeom prst="rect">
            <a:avLst/>
          </a:prstGeom>
          <a:noFill/>
        </p:spPr>
        <p:txBody>
          <a:bodyPr wrap="square" rtlCol="0">
            <a:spAutoFit/>
          </a:bodyPr>
          <a:lstStyle/>
          <a:p>
            <a:pPr lvl="2">
              <a:buFont typeface="Wingdings" pitchFamily="2" charset="2"/>
              <a:buChar char="Ø"/>
            </a:pPr>
            <a:r>
              <a:rPr lang="en-US" sz="3200" dirty="0" smtClean="0">
                <a:solidFill>
                  <a:schemeClr val="bg1"/>
                </a:solidFill>
              </a:rPr>
              <a:t>Self-preservation</a:t>
            </a:r>
          </a:p>
          <a:p>
            <a:pPr lvl="2">
              <a:buFont typeface="Wingdings" pitchFamily="2" charset="2"/>
              <a:buChar char="Ø"/>
            </a:pPr>
            <a:r>
              <a:rPr lang="en-US" sz="3200" dirty="0" smtClean="0">
                <a:solidFill>
                  <a:schemeClr val="bg1"/>
                </a:solidFill>
              </a:rPr>
              <a:t>Selfishness</a:t>
            </a:r>
          </a:p>
          <a:p>
            <a:pPr lvl="2">
              <a:buFont typeface="Wingdings" pitchFamily="2" charset="2"/>
              <a:buChar char="Ø"/>
            </a:pPr>
            <a:r>
              <a:rPr lang="en-US" sz="3200" dirty="0" smtClean="0">
                <a:solidFill>
                  <a:schemeClr val="bg1"/>
                </a:solidFill>
              </a:rPr>
              <a:t>Competition</a:t>
            </a:r>
          </a:p>
          <a:p>
            <a:pPr lvl="2">
              <a:buFont typeface="Wingdings" pitchFamily="2" charset="2"/>
              <a:buChar char="Ø"/>
            </a:pPr>
            <a:r>
              <a:rPr lang="en-US" sz="3200" dirty="0" smtClean="0">
                <a:solidFill>
                  <a:schemeClr val="bg1"/>
                </a:solidFill>
              </a:rPr>
              <a:t>Pride</a:t>
            </a:r>
          </a:p>
          <a:p>
            <a:pPr lvl="2">
              <a:buFont typeface="Wingdings" pitchFamily="2" charset="2"/>
              <a:buChar char="Ø"/>
            </a:pPr>
            <a:r>
              <a:rPr lang="en-US" sz="3200" dirty="0" smtClean="0">
                <a:solidFill>
                  <a:schemeClr val="bg1"/>
                </a:solidFill>
              </a:rPr>
              <a:t>Blaming instead of taking responsibility</a:t>
            </a:r>
          </a:p>
          <a:p>
            <a:pPr lvl="2">
              <a:buFont typeface="Wingdings" pitchFamily="2" charset="2"/>
              <a:buChar char="Ø"/>
            </a:pPr>
            <a:r>
              <a:rPr lang="en-US" sz="3200" dirty="0" smtClean="0">
                <a:solidFill>
                  <a:schemeClr val="bg1"/>
                </a:solidFill>
              </a:rPr>
              <a:t>Problem focused instead of finding </a:t>
            </a:r>
            <a:r>
              <a:rPr lang="en-US" sz="3200" dirty="0" smtClean="0">
                <a:solidFill>
                  <a:schemeClr val="bg1"/>
                </a:solidFill>
              </a:rPr>
              <a:t>solutions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What Makes A Good Husband-Wife Team?</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2554545"/>
          </a:xfrm>
          <a:prstGeom prst="rect">
            <a:avLst/>
          </a:prstGeom>
          <a:noFill/>
        </p:spPr>
        <p:txBody>
          <a:bodyPr wrap="square" rtlCol="0">
            <a:spAutoFit/>
          </a:bodyPr>
          <a:lstStyle/>
          <a:p>
            <a:pPr lvl="2">
              <a:buFont typeface="Wingdings" pitchFamily="2" charset="2"/>
              <a:buChar char="ü"/>
            </a:pPr>
            <a:r>
              <a:rPr lang="en-US" sz="3200" dirty="0" smtClean="0">
                <a:solidFill>
                  <a:schemeClr val="bg1"/>
                </a:solidFill>
              </a:rPr>
              <a:t>When the husband and wife understand each other and respect their </a:t>
            </a:r>
            <a:r>
              <a:rPr lang="en-US" sz="3200" dirty="0" smtClean="0">
                <a:solidFill>
                  <a:schemeClr val="bg1"/>
                </a:solidFill>
              </a:rPr>
              <a:t>differences</a:t>
            </a:r>
          </a:p>
          <a:p>
            <a:pPr lvl="2"/>
            <a:endParaRPr lang="en-US" sz="3200" dirty="0" smtClean="0">
              <a:solidFill>
                <a:schemeClr val="bg1"/>
              </a:solidFill>
            </a:endParaRPr>
          </a:p>
          <a:p>
            <a:pPr lvl="2">
              <a:buFont typeface="Wingdings" pitchFamily="2" charset="2"/>
              <a:buChar char="ü"/>
            </a:pPr>
            <a:r>
              <a:rPr lang="en-US" sz="3200" dirty="0" smtClean="0">
                <a:solidFill>
                  <a:schemeClr val="bg1"/>
                </a:solidFill>
              </a:rPr>
              <a:t>When the husband and wife understand each other's roles and support each </a:t>
            </a:r>
            <a:r>
              <a:rPr lang="en-US" sz="3200" dirty="0" smtClean="0">
                <a:solidFill>
                  <a:schemeClr val="bg1"/>
                </a:solidFill>
              </a:rPr>
              <a:t>other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What Makes A Good Husband-Wife Team?</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2554545"/>
          </a:xfrm>
          <a:prstGeom prst="rect">
            <a:avLst/>
          </a:prstGeom>
          <a:noFill/>
        </p:spPr>
        <p:txBody>
          <a:bodyPr wrap="square" rtlCol="0">
            <a:spAutoFit/>
          </a:bodyPr>
          <a:lstStyle/>
          <a:p>
            <a:pPr lvl="2">
              <a:buFont typeface="Wingdings" pitchFamily="2" charset="2"/>
              <a:buChar char="ü"/>
            </a:pPr>
            <a:r>
              <a:rPr lang="en-US" sz="3200" dirty="0" smtClean="0">
                <a:solidFill>
                  <a:schemeClr val="bg1"/>
                </a:solidFill>
              </a:rPr>
              <a:t>When </a:t>
            </a:r>
            <a:r>
              <a:rPr lang="en-US" sz="3200" dirty="0" smtClean="0">
                <a:solidFill>
                  <a:schemeClr val="bg1"/>
                </a:solidFill>
              </a:rPr>
              <a:t>the husband and wife are able to share interests and pursue common </a:t>
            </a:r>
            <a:r>
              <a:rPr lang="en-US" sz="3200" dirty="0" smtClean="0">
                <a:solidFill>
                  <a:schemeClr val="bg1"/>
                </a:solidFill>
              </a:rPr>
              <a:t>goals</a:t>
            </a:r>
          </a:p>
          <a:p>
            <a:pPr lvl="2"/>
            <a:endParaRPr lang="en-US" sz="3200" dirty="0" smtClean="0">
              <a:solidFill>
                <a:schemeClr val="bg1"/>
              </a:solidFill>
            </a:endParaRPr>
          </a:p>
          <a:p>
            <a:pPr lvl="2">
              <a:buFont typeface="Wingdings" pitchFamily="2" charset="2"/>
              <a:buChar char="ü"/>
            </a:pPr>
            <a:r>
              <a:rPr lang="en-US" sz="3200" dirty="0" smtClean="0">
                <a:solidFill>
                  <a:schemeClr val="bg1"/>
                </a:solidFill>
              </a:rPr>
              <a:t>When both work at being good team players instead of individual </a:t>
            </a:r>
            <a:r>
              <a:rPr lang="en-US" sz="3200" dirty="0" smtClean="0">
                <a:solidFill>
                  <a:schemeClr val="bg1"/>
                </a:solidFill>
              </a:rPr>
              <a:t>stars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What Makes A Good Husband-Wife Team?</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2554545"/>
          </a:xfrm>
          <a:prstGeom prst="rect">
            <a:avLst/>
          </a:prstGeom>
          <a:noFill/>
        </p:spPr>
        <p:txBody>
          <a:bodyPr wrap="square" rtlCol="0">
            <a:spAutoFit/>
          </a:bodyPr>
          <a:lstStyle/>
          <a:p>
            <a:pPr lvl="2">
              <a:buFont typeface="Wingdings" pitchFamily="2" charset="2"/>
              <a:buChar char="ü"/>
            </a:pPr>
            <a:r>
              <a:rPr lang="en-US" sz="3200" dirty="0" smtClean="0">
                <a:solidFill>
                  <a:schemeClr val="bg1"/>
                </a:solidFill>
              </a:rPr>
              <a:t>When </a:t>
            </a:r>
            <a:r>
              <a:rPr lang="en-US" sz="3200" dirty="0" smtClean="0">
                <a:solidFill>
                  <a:schemeClr val="bg1"/>
                </a:solidFill>
              </a:rPr>
              <a:t>they sharing each other's strengths and hence experience enhanced strength</a:t>
            </a:r>
            <a:r>
              <a:rPr lang="en-US" sz="3200" dirty="0" smtClean="0">
                <a:solidFill>
                  <a:schemeClr val="bg1"/>
                </a:solidFill>
              </a:rPr>
              <a:t>.</a:t>
            </a:r>
          </a:p>
          <a:p>
            <a:pPr lvl="2"/>
            <a:endParaRPr lang="en-US" sz="3200" dirty="0" smtClean="0">
              <a:solidFill>
                <a:schemeClr val="bg1"/>
              </a:solidFill>
            </a:endParaRPr>
          </a:p>
          <a:p>
            <a:pPr lvl="2">
              <a:buFont typeface="Wingdings" pitchFamily="2" charset="2"/>
              <a:buChar char="ü"/>
            </a:pPr>
            <a:r>
              <a:rPr lang="en-US" sz="3200" dirty="0" smtClean="0">
                <a:solidFill>
                  <a:schemeClr val="bg1"/>
                </a:solidFill>
              </a:rPr>
              <a:t>When they support each </a:t>
            </a:r>
            <a:r>
              <a:rPr lang="en-US" sz="3200" dirty="0" smtClean="0">
                <a:solidFill>
                  <a:schemeClr val="bg1"/>
                </a:solidFill>
              </a:rPr>
              <a:t>other</a:t>
            </a:r>
            <a:r>
              <a:rPr lang="en-US" sz="3200" dirty="0" smtClean="0">
                <a:solidFill>
                  <a:schemeClr val="bg1"/>
                </a:solidFill>
              </a:rPr>
              <a:t> </a:t>
            </a:r>
            <a:r>
              <a:rPr lang="en-US" sz="3200" dirty="0" smtClean="0">
                <a:solidFill>
                  <a:schemeClr val="bg1"/>
                </a:solidFill>
              </a:rPr>
              <a:t>to overcome </a:t>
            </a:r>
            <a:r>
              <a:rPr lang="en-US" sz="3200" dirty="0" smtClean="0">
                <a:solidFill>
                  <a:schemeClr val="bg1"/>
                </a:solidFill>
              </a:rPr>
              <a:t>weaknesses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Becoming A Kingdom Team</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Becoming A Team</a:t>
            </a:r>
            <a:endParaRPr lang="en-US" sz="3600" dirty="0">
              <a:solidFill>
                <a:srgbClr val="FFC000"/>
              </a:solidFill>
            </a:endParaRPr>
          </a:p>
        </p:txBody>
      </p:sp>
      <p:sp>
        <p:nvSpPr>
          <p:cNvPr id="4" name="TextBox 3"/>
          <p:cNvSpPr txBox="1"/>
          <p:nvPr/>
        </p:nvSpPr>
        <p:spPr>
          <a:xfrm>
            <a:off x="0" y="3200400"/>
            <a:ext cx="9144000" cy="584775"/>
          </a:xfrm>
          <a:prstGeom prst="rect">
            <a:avLst/>
          </a:prstGeom>
          <a:noFill/>
        </p:spPr>
        <p:txBody>
          <a:bodyPr wrap="square" rtlCol="0">
            <a:spAutoFit/>
          </a:bodyPr>
          <a:lstStyle/>
          <a:p>
            <a:pPr algn="ctr"/>
            <a:r>
              <a:rPr lang="en-US" sz="3200" dirty="0" smtClean="0">
                <a:solidFill>
                  <a:schemeClr val="bg1"/>
                </a:solidFill>
              </a:rPr>
              <a:t>One For A Purpose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95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Conflicts Happen Because We Are Different!</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Men And Women Are Different</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52400" y="3505200"/>
            <a:ext cx="914400" cy="191386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001000" y="3505200"/>
            <a:ext cx="923926" cy="1898478"/>
          </a:xfrm>
          <a:prstGeom prst="rect">
            <a:avLst/>
          </a:prstGeom>
          <a:noFill/>
          <a:ln w="9525">
            <a:noFill/>
            <a:miter lim="800000"/>
            <a:headEnd/>
            <a:tailEnd/>
          </a:ln>
        </p:spPr>
      </p:pic>
      <p:sp>
        <p:nvSpPr>
          <p:cNvPr id="7" name="TextBox 6"/>
          <p:cNvSpPr txBox="1"/>
          <p:nvPr/>
        </p:nvSpPr>
        <p:spPr>
          <a:xfrm>
            <a:off x="1295400" y="3505200"/>
            <a:ext cx="6629400" cy="1754326"/>
          </a:xfrm>
          <a:prstGeom prst="rect">
            <a:avLst/>
          </a:prstGeom>
          <a:noFill/>
        </p:spPr>
        <p:txBody>
          <a:bodyPr wrap="square" rtlCol="0">
            <a:spAutoFit/>
          </a:bodyPr>
          <a:lstStyle/>
          <a:p>
            <a:pPr algn="ctr"/>
            <a:r>
              <a:rPr lang="en-US" sz="3600" dirty="0" smtClean="0">
                <a:solidFill>
                  <a:schemeClr val="bg1"/>
                </a:solidFill>
              </a:rPr>
              <a:t>Anatomically, physiologically</a:t>
            </a:r>
          </a:p>
          <a:p>
            <a:pPr algn="ctr"/>
            <a:endParaRPr lang="en-US" sz="3600" dirty="0" smtClean="0">
              <a:solidFill>
                <a:schemeClr val="bg1"/>
              </a:solidFill>
            </a:endParaRPr>
          </a:p>
          <a:p>
            <a:pPr algn="ctr"/>
            <a:r>
              <a:rPr lang="en-US" sz="3600" dirty="0" smtClean="0">
                <a:solidFill>
                  <a:schemeClr val="bg1"/>
                </a:solidFill>
              </a:rPr>
              <a:t>Problem solving</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32766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Men And Women Are Different</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81000" y="4495800"/>
            <a:ext cx="3648075" cy="190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4495800"/>
            <a:ext cx="3924300" cy="1857375"/>
          </a:xfrm>
          <a:prstGeom prst="rect">
            <a:avLst/>
          </a:prstGeom>
          <a:noFill/>
          <a:ln w="9525">
            <a:noFill/>
            <a:miter lim="800000"/>
            <a:headEnd/>
            <a:tailEnd/>
          </a:ln>
        </p:spPr>
      </p:pic>
      <p:sp>
        <p:nvSpPr>
          <p:cNvPr id="7" name="TextBox 6"/>
          <p:cNvSpPr txBox="1"/>
          <p:nvPr/>
        </p:nvSpPr>
        <p:spPr>
          <a:xfrm>
            <a:off x="1219200" y="3468469"/>
            <a:ext cx="6629400" cy="646331"/>
          </a:xfrm>
          <a:prstGeom prst="rect">
            <a:avLst/>
          </a:prstGeom>
          <a:noFill/>
        </p:spPr>
        <p:txBody>
          <a:bodyPr wrap="square" rtlCol="0">
            <a:spAutoFit/>
          </a:bodyPr>
          <a:lstStyle/>
          <a:p>
            <a:pPr algn="ctr"/>
            <a:r>
              <a:rPr lang="en-US" sz="3600" dirty="0" smtClean="0">
                <a:solidFill>
                  <a:schemeClr val="bg1"/>
                </a:solidFill>
              </a:rPr>
              <a:t>Thinking</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Men And Women Are Different</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52400" y="3505200"/>
            <a:ext cx="914400" cy="191386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001000" y="3505200"/>
            <a:ext cx="923926" cy="1898478"/>
          </a:xfrm>
          <a:prstGeom prst="rect">
            <a:avLst/>
          </a:prstGeom>
          <a:noFill/>
          <a:ln w="9525">
            <a:noFill/>
            <a:miter lim="800000"/>
            <a:headEnd/>
            <a:tailEnd/>
          </a:ln>
        </p:spPr>
      </p:pic>
      <p:sp>
        <p:nvSpPr>
          <p:cNvPr id="7" name="TextBox 6"/>
          <p:cNvSpPr txBox="1"/>
          <p:nvPr/>
        </p:nvSpPr>
        <p:spPr>
          <a:xfrm>
            <a:off x="1295400" y="3505200"/>
            <a:ext cx="6629400" cy="1754326"/>
          </a:xfrm>
          <a:prstGeom prst="rect">
            <a:avLst/>
          </a:prstGeom>
          <a:noFill/>
        </p:spPr>
        <p:txBody>
          <a:bodyPr wrap="square" rtlCol="0">
            <a:spAutoFit/>
          </a:bodyPr>
          <a:lstStyle/>
          <a:p>
            <a:pPr algn="ctr"/>
            <a:r>
              <a:rPr lang="en-US" sz="3600" dirty="0" smtClean="0">
                <a:solidFill>
                  <a:schemeClr val="bg1"/>
                </a:solidFill>
              </a:rPr>
              <a:t>Memory</a:t>
            </a:r>
          </a:p>
          <a:p>
            <a:pPr algn="ctr"/>
            <a:endParaRPr lang="en-US" sz="3600" dirty="0" smtClean="0">
              <a:solidFill>
                <a:schemeClr val="bg1"/>
              </a:solidFill>
            </a:endParaRPr>
          </a:p>
          <a:p>
            <a:pPr algn="ctr"/>
            <a:r>
              <a:rPr lang="en-US" sz="3600" dirty="0" smtClean="0">
                <a:solidFill>
                  <a:schemeClr val="bg1"/>
                </a:solidFill>
              </a:rPr>
              <a:t>Sensitivity</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Men And Women Are Different</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52400" y="3505200"/>
            <a:ext cx="914400" cy="191386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001000" y="3505200"/>
            <a:ext cx="923926" cy="1898478"/>
          </a:xfrm>
          <a:prstGeom prst="rect">
            <a:avLst/>
          </a:prstGeom>
          <a:noFill/>
          <a:ln w="9525">
            <a:noFill/>
            <a:miter lim="800000"/>
            <a:headEnd/>
            <a:tailEnd/>
          </a:ln>
        </p:spPr>
      </p:pic>
      <p:sp>
        <p:nvSpPr>
          <p:cNvPr id="7" name="TextBox 6"/>
          <p:cNvSpPr txBox="1"/>
          <p:nvPr/>
        </p:nvSpPr>
        <p:spPr>
          <a:xfrm>
            <a:off x="1295400" y="4001869"/>
            <a:ext cx="6629400" cy="646331"/>
          </a:xfrm>
          <a:prstGeom prst="rect">
            <a:avLst/>
          </a:prstGeom>
          <a:noFill/>
        </p:spPr>
        <p:txBody>
          <a:bodyPr wrap="square" rtlCol="0">
            <a:spAutoFit/>
          </a:bodyPr>
          <a:lstStyle/>
          <a:p>
            <a:pPr algn="ctr"/>
            <a:r>
              <a:rPr lang="en-US" sz="3600" dirty="0" smtClean="0">
                <a:solidFill>
                  <a:schemeClr val="bg1"/>
                </a:solidFill>
              </a:rPr>
              <a:t>Personal differences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Offended, Hurt And Angry</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8" name="Picture 7" descr="2015-09-20-OffendedCouple.jpg"/>
          <p:cNvPicPr>
            <a:picLocks noChangeAspect="1"/>
          </p:cNvPicPr>
          <p:nvPr/>
        </p:nvPicPr>
        <p:blipFill>
          <a:blip r:embed="rId2" cstate="print">
            <a:grayscl/>
          </a:blip>
          <a:stretch>
            <a:fillRect/>
          </a:stretch>
        </p:blipFill>
        <p:spPr>
          <a:xfrm>
            <a:off x="2057400" y="3200400"/>
            <a:ext cx="5257800" cy="26289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Offended, Hurt And Angry</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8" name="Picture 7" descr="2015-09-20-OffendedCouple.jpg"/>
          <p:cNvPicPr>
            <a:picLocks noChangeAspect="1"/>
          </p:cNvPicPr>
          <p:nvPr/>
        </p:nvPicPr>
        <p:blipFill>
          <a:blip r:embed="rId2" cstate="print">
            <a:grayscl/>
          </a:blip>
          <a:stretch>
            <a:fillRect/>
          </a:stretch>
        </p:blipFill>
        <p:spPr>
          <a:xfrm>
            <a:off x="0" y="3124200"/>
            <a:ext cx="5257800" cy="2628900"/>
          </a:xfrm>
          <a:prstGeom prst="rect">
            <a:avLst/>
          </a:prstGeom>
        </p:spPr>
      </p:pic>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Anger must be controlled</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Offended, Hurt And Angry</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8" name="Picture 7" descr="2015-09-20-OffendedCouple.jpg"/>
          <p:cNvPicPr>
            <a:picLocks noChangeAspect="1"/>
          </p:cNvPicPr>
          <p:nvPr/>
        </p:nvPicPr>
        <p:blipFill>
          <a:blip r:embed="rId2" cstate="print">
            <a:grayscl/>
          </a:blip>
          <a:stretch>
            <a:fillRect/>
          </a:stretch>
        </p:blipFill>
        <p:spPr>
          <a:xfrm>
            <a:off x="0" y="3124200"/>
            <a:ext cx="5257800" cy="2628900"/>
          </a:xfrm>
          <a:prstGeom prst="rect">
            <a:avLst/>
          </a:prstGeom>
        </p:spPr>
      </p:pic>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Press The PAUSE Button</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Offended, Hurt And Angry</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8" name="Picture 7" descr="2015-09-20-OffendedCouple.jpg"/>
          <p:cNvPicPr>
            <a:picLocks noChangeAspect="1"/>
          </p:cNvPicPr>
          <p:nvPr/>
        </p:nvPicPr>
        <p:blipFill>
          <a:blip r:embed="rId2" cstate="print">
            <a:grayscl/>
          </a:blip>
          <a:stretch>
            <a:fillRect/>
          </a:stretch>
        </p:blipFill>
        <p:spPr>
          <a:xfrm>
            <a:off x="0" y="3124200"/>
            <a:ext cx="5257800" cy="2628900"/>
          </a:xfrm>
          <a:prstGeom prst="rect">
            <a:avLst/>
          </a:prstGeom>
        </p:spPr>
      </p:pic>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Avoid </a:t>
            </a:r>
            <a:endParaRPr lang="en-US" sz="3600" dirty="0" smtClean="0">
              <a:solidFill>
                <a:schemeClr val="bg1"/>
              </a:solidFill>
            </a:endParaRPr>
          </a:p>
          <a:p>
            <a:pPr algn="ctr"/>
            <a:r>
              <a:rPr lang="en-US" sz="3600" dirty="0" smtClean="0">
                <a:solidFill>
                  <a:schemeClr val="bg1"/>
                </a:solidFill>
              </a:rPr>
              <a:t>Avoidance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Offended, Hurt And Angry</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8" name="Picture 7" descr="2015-09-20-OffendedCouple.jpg"/>
          <p:cNvPicPr>
            <a:picLocks noChangeAspect="1"/>
          </p:cNvPicPr>
          <p:nvPr/>
        </p:nvPicPr>
        <p:blipFill>
          <a:blip r:embed="rId2" cstate="print">
            <a:grayscl/>
          </a:blip>
          <a:stretch>
            <a:fillRect/>
          </a:stretch>
        </p:blipFill>
        <p:spPr>
          <a:xfrm>
            <a:off x="0" y="3124200"/>
            <a:ext cx="5257800" cy="2628900"/>
          </a:xfrm>
          <a:prstGeom prst="rect">
            <a:avLst/>
          </a:prstGeom>
        </p:spPr>
      </p:pic>
      <p:sp>
        <p:nvSpPr>
          <p:cNvPr id="5" name="TextBox 4"/>
          <p:cNvSpPr txBox="1"/>
          <p:nvPr/>
        </p:nvSpPr>
        <p:spPr>
          <a:xfrm>
            <a:off x="5257800" y="3886200"/>
            <a:ext cx="3886200" cy="1754326"/>
          </a:xfrm>
          <a:prstGeom prst="rect">
            <a:avLst/>
          </a:prstGeom>
          <a:noFill/>
        </p:spPr>
        <p:txBody>
          <a:bodyPr wrap="square" rtlCol="0">
            <a:spAutoFit/>
          </a:bodyPr>
          <a:lstStyle/>
          <a:p>
            <a:pPr algn="ctr"/>
            <a:r>
              <a:rPr lang="en-US" sz="3600" dirty="0" smtClean="0">
                <a:solidFill>
                  <a:schemeClr val="bg1"/>
                </a:solidFill>
              </a:rPr>
              <a:t>Get Help From A Counselor Or Intermediary</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#1, Pray and prepare your heart</a:t>
            </a:r>
            <a:endParaRPr lang="en-US" sz="3600" dirty="0">
              <a:solidFill>
                <a:schemeClr val="bg1"/>
              </a:solidFill>
            </a:endParaRPr>
          </a:p>
        </p:txBody>
      </p:sp>
      <p:pic>
        <p:nvPicPr>
          <p:cNvPr id="7" name="Picture 6" descr="2015-09-20-Man-praying.jpg"/>
          <p:cNvPicPr>
            <a:picLocks noChangeAspect="1"/>
          </p:cNvPicPr>
          <p:nvPr/>
        </p:nvPicPr>
        <p:blipFill>
          <a:blip r:embed="rId2" cstate="print">
            <a:grayscl/>
          </a:blip>
          <a:stretch>
            <a:fillRect/>
          </a:stretch>
        </p:blipFill>
        <p:spPr>
          <a:xfrm>
            <a:off x="228600" y="3429000"/>
            <a:ext cx="3562048" cy="2362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754326"/>
          </a:xfrm>
          <a:prstGeom prst="rect">
            <a:avLst/>
          </a:prstGeom>
          <a:noFill/>
        </p:spPr>
        <p:txBody>
          <a:bodyPr wrap="square" rtlCol="0">
            <a:spAutoFit/>
          </a:bodyPr>
          <a:lstStyle/>
          <a:p>
            <a:pPr algn="ctr"/>
            <a:r>
              <a:rPr lang="en-US" sz="3600" dirty="0" smtClean="0">
                <a:solidFill>
                  <a:schemeClr val="bg1"/>
                </a:solidFill>
              </a:rPr>
              <a:t>#2, Receive God’s Empowering To Love And Forgive</a:t>
            </a:r>
            <a:endParaRPr lang="en-US" sz="3600" dirty="0">
              <a:solidFill>
                <a:schemeClr val="bg1"/>
              </a:solidFill>
            </a:endParaRPr>
          </a:p>
        </p:txBody>
      </p:sp>
      <p:pic>
        <p:nvPicPr>
          <p:cNvPr id="8" name="Picture 7" descr="2015-09-20-Receive.jpg"/>
          <p:cNvPicPr>
            <a:picLocks noChangeAspect="1"/>
          </p:cNvPicPr>
          <p:nvPr/>
        </p:nvPicPr>
        <p:blipFill>
          <a:blip r:embed="rId2" cstate="print">
            <a:grayscl/>
          </a:blip>
          <a:stretch>
            <a:fillRect/>
          </a:stretch>
        </p:blipFill>
        <p:spPr>
          <a:xfrm>
            <a:off x="533400" y="3657600"/>
            <a:ext cx="2895600" cy="21443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590800"/>
            <a:ext cx="9144000" cy="646331"/>
          </a:xfrm>
          <a:prstGeom prst="rect">
            <a:avLst/>
          </a:prstGeom>
          <a:noFill/>
        </p:spPr>
        <p:txBody>
          <a:bodyPr wrap="square" rtlCol="0">
            <a:spAutoFit/>
          </a:bodyPr>
          <a:lstStyle/>
          <a:p>
            <a:pPr algn="ctr"/>
            <a:r>
              <a:rPr lang="en-US" sz="3600" dirty="0" smtClean="0">
                <a:solidFill>
                  <a:schemeClr val="bg1"/>
                </a:solidFill>
              </a:rPr>
              <a:t>God Designed Sex</a:t>
            </a:r>
            <a:endParaRPr lang="en-US" sz="36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670518"/>
            <a:ext cx="9144000" cy="1815882"/>
          </a:xfrm>
          <a:prstGeom prst="rect">
            <a:avLst/>
          </a:prstGeom>
          <a:noFill/>
        </p:spPr>
        <p:txBody>
          <a:bodyPr wrap="square" rtlCol="0">
            <a:spAutoFit/>
          </a:bodyPr>
          <a:lstStyle/>
          <a:p>
            <a:r>
              <a:rPr lang="en-US" sz="2800" i="1" dirty="0" smtClean="0">
                <a:solidFill>
                  <a:schemeClr val="bg1"/>
                </a:solidFill>
              </a:rPr>
              <a:t>Hebrews 13:4 (MSG)</a:t>
            </a:r>
          </a:p>
          <a:p>
            <a:r>
              <a:rPr lang="en-US" sz="2800" i="1" dirty="0" smtClean="0">
                <a:solidFill>
                  <a:schemeClr val="bg1"/>
                </a:solidFill>
              </a:rPr>
              <a:t>Honor marriage, and guard </a:t>
            </a:r>
            <a:r>
              <a:rPr lang="en-US" sz="2800" i="1" dirty="0" smtClean="0">
                <a:solidFill>
                  <a:srgbClr val="FFFF00"/>
                </a:solidFill>
              </a:rPr>
              <a:t>the sacredness of sexual intimacy</a:t>
            </a:r>
            <a:r>
              <a:rPr lang="en-US" sz="2800" i="1" dirty="0" smtClean="0">
                <a:solidFill>
                  <a:schemeClr val="bg1"/>
                </a:solidFill>
              </a:rPr>
              <a:t> between wife and husband. God draws a firm line against casual and illicit sex.</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754326"/>
          </a:xfrm>
          <a:prstGeom prst="rect">
            <a:avLst/>
          </a:prstGeom>
          <a:noFill/>
        </p:spPr>
        <p:txBody>
          <a:bodyPr wrap="square" rtlCol="0">
            <a:spAutoFit/>
          </a:bodyPr>
          <a:lstStyle/>
          <a:p>
            <a:pPr algn="ctr"/>
            <a:r>
              <a:rPr lang="en-US" sz="3600" dirty="0" smtClean="0">
                <a:solidFill>
                  <a:schemeClr val="bg1"/>
                </a:solidFill>
              </a:rPr>
              <a:t>#3, Receive God’s Wisdom To Address The Situation</a:t>
            </a:r>
            <a:endParaRPr lang="en-US" sz="3600" dirty="0">
              <a:solidFill>
                <a:schemeClr val="bg1"/>
              </a:solidFill>
            </a:endParaRPr>
          </a:p>
        </p:txBody>
      </p:sp>
      <p:pic>
        <p:nvPicPr>
          <p:cNvPr id="8" name="Picture 7" descr="2015-09-20-Receive.jpg"/>
          <p:cNvPicPr>
            <a:picLocks noChangeAspect="1"/>
          </p:cNvPicPr>
          <p:nvPr/>
        </p:nvPicPr>
        <p:blipFill>
          <a:blip r:embed="rId2" cstate="print">
            <a:grayscl/>
          </a:blip>
          <a:stretch>
            <a:fillRect/>
          </a:stretch>
        </p:blipFill>
        <p:spPr>
          <a:xfrm>
            <a:off x="533400" y="3657600"/>
            <a:ext cx="2895600" cy="214438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754326"/>
          </a:xfrm>
          <a:prstGeom prst="rect">
            <a:avLst/>
          </a:prstGeom>
          <a:noFill/>
        </p:spPr>
        <p:txBody>
          <a:bodyPr wrap="square" rtlCol="0">
            <a:spAutoFit/>
          </a:bodyPr>
          <a:lstStyle/>
          <a:p>
            <a:pPr algn="ctr"/>
            <a:r>
              <a:rPr lang="en-US" sz="3600" dirty="0" smtClean="0">
                <a:solidFill>
                  <a:schemeClr val="bg1"/>
                </a:solidFill>
              </a:rPr>
              <a:t>#4, Lovingly Discuss And Address The Matter</a:t>
            </a:r>
            <a:endParaRPr lang="en-US" sz="3600" dirty="0">
              <a:solidFill>
                <a:schemeClr val="bg1"/>
              </a:solidFill>
            </a:endParaRPr>
          </a:p>
        </p:txBody>
      </p:sp>
      <p:pic>
        <p:nvPicPr>
          <p:cNvPr id="7" name="Picture 6" descr="2015-09-20-Couple-talking.jpg"/>
          <p:cNvPicPr>
            <a:picLocks noChangeAspect="1"/>
          </p:cNvPicPr>
          <p:nvPr/>
        </p:nvPicPr>
        <p:blipFill>
          <a:blip r:embed="rId2" cstate="print">
            <a:grayscl/>
          </a:blip>
          <a:stretch>
            <a:fillRect/>
          </a:stretch>
        </p:blipFill>
        <p:spPr>
          <a:xfrm>
            <a:off x="609600" y="3657600"/>
            <a:ext cx="3549754" cy="2362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#5, Resolve </a:t>
            </a:r>
            <a:r>
              <a:rPr lang="en-US" sz="3600" dirty="0" smtClean="0">
                <a:solidFill>
                  <a:schemeClr val="bg1"/>
                </a:solidFill>
              </a:rPr>
              <a:t>The Matter In Peace</a:t>
            </a:r>
            <a:endParaRPr lang="en-US" sz="3600" dirty="0">
              <a:solidFill>
                <a:schemeClr val="bg1"/>
              </a:solidFill>
            </a:endParaRPr>
          </a:p>
        </p:txBody>
      </p:sp>
      <p:pic>
        <p:nvPicPr>
          <p:cNvPr id="8" name="Picture 7" descr="2015-09-20-Resolve-in-peace.jpg"/>
          <p:cNvPicPr>
            <a:picLocks noChangeAspect="1"/>
          </p:cNvPicPr>
          <p:nvPr/>
        </p:nvPicPr>
        <p:blipFill>
          <a:blip r:embed="rId2" cstate="print">
            <a:grayscl/>
          </a:blip>
          <a:stretch>
            <a:fillRect/>
          </a:stretch>
        </p:blipFill>
        <p:spPr>
          <a:xfrm>
            <a:off x="838200" y="3657600"/>
            <a:ext cx="3314700" cy="2209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754326"/>
          </a:xfrm>
          <a:prstGeom prst="rect">
            <a:avLst/>
          </a:prstGeom>
          <a:noFill/>
        </p:spPr>
        <p:txBody>
          <a:bodyPr wrap="square" rtlCol="0">
            <a:spAutoFit/>
          </a:bodyPr>
          <a:lstStyle/>
          <a:p>
            <a:pPr algn="ctr"/>
            <a:r>
              <a:rPr lang="en-US" sz="3600" dirty="0" smtClean="0">
                <a:solidFill>
                  <a:schemeClr val="bg1"/>
                </a:solidFill>
              </a:rPr>
              <a:t>#6, Give And Receive </a:t>
            </a:r>
            <a:endParaRPr lang="en-US" sz="3600" dirty="0" smtClean="0">
              <a:solidFill>
                <a:schemeClr val="bg1"/>
              </a:solidFill>
            </a:endParaRPr>
          </a:p>
          <a:p>
            <a:pPr algn="ctr"/>
            <a:r>
              <a:rPr lang="en-US" sz="3600" dirty="0" smtClean="0">
                <a:solidFill>
                  <a:schemeClr val="bg1"/>
                </a:solidFill>
              </a:rPr>
              <a:t>Forgiveness</a:t>
            </a:r>
            <a:endParaRPr lang="en-US" sz="3600" dirty="0">
              <a:solidFill>
                <a:schemeClr val="bg1"/>
              </a:solidFill>
            </a:endParaRPr>
          </a:p>
        </p:txBody>
      </p:sp>
      <p:pic>
        <p:nvPicPr>
          <p:cNvPr id="8" name="Picture 7" descr="2015-09-20-Forgiveness.jpg"/>
          <p:cNvPicPr>
            <a:picLocks noChangeAspect="1"/>
          </p:cNvPicPr>
          <p:nvPr/>
        </p:nvPicPr>
        <p:blipFill>
          <a:blip r:embed="rId2" cstate="print">
            <a:grayscl/>
          </a:blip>
          <a:stretch>
            <a:fillRect/>
          </a:stretch>
        </p:blipFill>
        <p:spPr>
          <a:xfrm>
            <a:off x="914400" y="3505200"/>
            <a:ext cx="3276600" cy="241367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Seven Steps To Resolving Conflicts</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sp>
        <p:nvSpPr>
          <p:cNvPr id="5" name="TextBox 4"/>
          <p:cNvSpPr txBox="1"/>
          <p:nvPr/>
        </p:nvSpPr>
        <p:spPr>
          <a:xfrm>
            <a:off x="5257800" y="3886200"/>
            <a:ext cx="3886200" cy="1200329"/>
          </a:xfrm>
          <a:prstGeom prst="rect">
            <a:avLst/>
          </a:prstGeom>
          <a:noFill/>
        </p:spPr>
        <p:txBody>
          <a:bodyPr wrap="square" rtlCol="0">
            <a:spAutoFit/>
          </a:bodyPr>
          <a:lstStyle/>
          <a:p>
            <a:pPr algn="ctr"/>
            <a:r>
              <a:rPr lang="en-US" sz="3600" dirty="0" smtClean="0">
                <a:solidFill>
                  <a:schemeClr val="bg1"/>
                </a:solidFill>
              </a:rPr>
              <a:t>#7, Release </a:t>
            </a:r>
            <a:r>
              <a:rPr lang="en-US" sz="3600" dirty="0" smtClean="0">
                <a:solidFill>
                  <a:schemeClr val="bg1"/>
                </a:solidFill>
              </a:rPr>
              <a:t>Blessing</a:t>
            </a:r>
            <a:endParaRPr lang="en-US" sz="3600" dirty="0" smtClean="0">
              <a:solidFill>
                <a:schemeClr val="bg1"/>
              </a:solidFill>
            </a:endParaRPr>
          </a:p>
        </p:txBody>
      </p:sp>
      <p:pic>
        <p:nvPicPr>
          <p:cNvPr id="8" name="Picture 7" descr="2015-09-20-release-blessing.jpg"/>
          <p:cNvPicPr>
            <a:picLocks noChangeAspect="1"/>
          </p:cNvPicPr>
          <p:nvPr/>
        </p:nvPicPr>
        <p:blipFill>
          <a:blip r:embed="rId2" cstate="print">
            <a:grayscl/>
          </a:blip>
          <a:stretch>
            <a:fillRect/>
          </a:stretch>
        </p:blipFill>
        <p:spPr>
          <a:xfrm>
            <a:off x="685800" y="3505200"/>
            <a:ext cx="3664262" cy="24384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09800"/>
            <a:ext cx="9144000" cy="646331"/>
          </a:xfrm>
          <a:prstGeom prst="rect">
            <a:avLst/>
          </a:prstGeom>
          <a:noFill/>
        </p:spPr>
        <p:txBody>
          <a:bodyPr wrap="square" rtlCol="0">
            <a:spAutoFit/>
          </a:bodyPr>
          <a:lstStyle/>
          <a:p>
            <a:pPr algn="ctr"/>
            <a:r>
              <a:rPr lang="en-US" sz="3600" dirty="0" smtClean="0">
                <a:solidFill>
                  <a:schemeClr val="bg1"/>
                </a:solidFill>
              </a:rPr>
              <a:t>Keep Strife Out Of Your Life</a:t>
            </a:r>
            <a:endParaRPr lang="en-US" sz="3600" dirty="0">
              <a:solidFill>
                <a:schemeClr val="bg1"/>
              </a:solidFill>
            </a:endParaRPr>
          </a:p>
        </p:txBody>
      </p:sp>
      <p:sp>
        <p:nvSpPr>
          <p:cNvPr id="3" name="TextBox 2"/>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Resolving Conflicts</a:t>
            </a:r>
            <a:endParaRPr lang="en-US" sz="3600" dirty="0">
              <a:solidFill>
                <a:srgbClr val="FFC000"/>
              </a:solidFill>
            </a:endParaRPr>
          </a:p>
        </p:txBody>
      </p:sp>
      <p:pic>
        <p:nvPicPr>
          <p:cNvPr id="3075" name="Picture 3"/>
          <p:cNvPicPr>
            <a:picLocks noChangeAspect="1" noChangeArrowheads="1"/>
          </p:cNvPicPr>
          <p:nvPr/>
        </p:nvPicPr>
        <p:blipFill>
          <a:blip r:embed="rId2" cstate="print"/>
          <a:srcRect/>
          <a:stretch>
            <a:fillRect/>
          </a:stretch>
        </p:blipFill>
        <p:spPr bwMode="auto">
          <a:xfrm>
            <a:off x="609600" y="3200400"/>
            <a:ext cx="799103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God Designed Sex For Procreation And Enjoyment</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048000"/>
            <a:ext cx="9144000" cy="3539430"/>
          </a:xfrm>
          <a:prstGeom prst="rect">
            <a:avLst/>
          </a:prstGeom>
          <a:noFill/>
        </p:spPr>
        <p:txBody>
          <a:bodyPr wrap="square" rtlCol="0">
            <a:spAutoFit/>
          </a:bodyPr>
          <a:lstStyle/>
          <a:p>
            <a:r>
              <a:rPr lang="en-US" sz="2800" i="1" dirty="0" smtClean="0">
                <a:solidFill>
                  <a:schemeClr val="bg1"/>
                </a:solidFill>
              </a:rPr>
              <a:t>1 Corinthians 7:1-6 (MSG)</a:t>
            </a:r>
          </a:p>
          <a:p>
            <a:r>
              <a:rPr lang="en-US" sz="2800" i="1" dirty="0" smtClean="0">
                <a:solidFill>
                  <a:schemeClr val="bg1"/>
                </a:solidFill>
              </a:rPr>
              <a:t>1 Now, getting down to the questions you asked in your letter to me. First, Is it a good thing to have sexual relations? </a:t>
            </a:r>
          </a:p>
          <a:p>
            <a:r>
              <a:rPr lang="en-US" sz="2800" i="1" dirty="0" smtClean="0">
                <a:solidFill>
                  <a:schemeClr val="bg1"/>
                </a:solidFill>
              </a:rPr>
              <a:t>2 Certainly--but only within a certain context. It's good for a man to have a wife, and for a woman to have a husband. Sexual drives are strong, but marriage is strong enough to contain them and provide for </a:t>
            </a:r>
            <a:r>
              <a:rPr lang="en-US" sz="2800" i="1" dirty="0" smtClean="0">
                <a:solidFill>
                  <a:srgbClr val="FFFF00"/>
                </a:solidFill>
              </a:rPr>
              <a:t>a balanced and fulfilling sexual life </a:t>
            </a:r>
            <a:r>
              <a:rPr lang="en-US" sz="2800" i="1" dirty="0" smtClean="0">
                <a:solidFill>
                  <a:schemeClr val="bg1"/>
                </a:solidFill>
              </a:rPr>
              <a:t>in a world of sexual disorder.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God Designed Sex For Procreation And Enjoyment</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3124200"/>
            <a:ext cx="9144000" cy="3108543"/>
          </a:xfrm>
          <a:prstGeom prst="rect">
            <a:avLst/>
          </a:prstGeom>
          <a:noFill/>
        </p:spPr>
        <p:txBody>
          <a:bodyPr wrap="square" rtlCol="0">
            <a:spAutoFit/>
          </a:bodyPr>
          <a:lstStyle/>
          <a:p>
            <a:r>
              <a:rPr lang="en-US" sz="2800" i="1" dirty="0" smtClean="0">
                <a:solidFill>
                  <a:schemeClr val="bg1"/>
                </a:solidFill>
              </a:rPr>
              <a:t>1 Corinthians 7:1-6 (MSG)</a:t>
            </a:r>
          </a:p>
          <a:p>
            <a:r>
              <a:rPr lang="en-US" sz="2800" i="1" dirty="0" smtClean="0">
                <a:solidFill>
                  <a:schemeClr val="bg1"/>
                </a:solidFill>
              </a:rPr>
              <a:t>3 </a:t>
            </a:r>
            <a:r>
              <a:rPr lang="en-US" sz="2800" i="1" dirty="0" smtClean="0">
                <a:solidFill>
                  <a:schemeClr val="bg1"/>
                </a:solidFill>
              </a:rPr>
              <a:t>The marriage bed must be </a:t>
            </a:r>
            <a:r>
              <a:rPr lang="en-US" sz="2800" i="1" dirty="0" smtClean="0">
                <a:solidFill>
                  <a:srgbClr val="FFFF00"/>
                </a:solidFill>
              </a:rPr>
              <a:t>a place of mutuality-</a:t>
            </a:r>
            <a:r>
              <a:rPr lang="en-US" sz="2800" i="1" dirty="0" smtClean="0">
                <a:solidFill>
                  <a:schemeClr val="bg1"/>
                </a:solidFill>
              </a:rPr>
              <a:t>-the husband seeking </a:t>
            </a:r>
            <a:r>
              <a:rPr lang="en-US" sz="2800" i="1" dirty="0" smtClean="0">
                <a:solidFill>
                  <a:srgbClr val="FFFF00"/>
                </a:solidFill>
              </a:rPr>
              <a:t>to satisfy </a:t>
            </a:r>
            <a:r>
              <a:rPr lang="en-US" sz="2800" i="1" dirty="0" smtClean="0">
                <a:solidFill>
                  <a:schemeClr val="bg1"/>
                </a:solidFill>
              </a:rPr>
              <a:t>his wife, the wife seeking </a:t>
            </a:r>
            <a:r>
              <a:rPr lang="en-US" sz="2800" i="1" dirty="0" smtClean="0">
                <a:solidFill>
                  <a:srgbClr val="FFFF00"/>
                </a:solidFill>
              </a:rPr>
              <a:t>to satisfy </a:t>
            </a:r>
            <a:r>
              <a:rPr lang="en-US" sz="2800" i="1" dirty="0" smtClean="0">
                <a:solidFill>
                  <a:schemeClr val="bg1"/>
                </a:solidFill>
              </a:rPr>
              <a:t>her husband. </a:t>
            </a:r>
          </a:p>
          <a:p>
            <a:r>
              <a:rPr lang="en-US" sz="2800" i="1" dirty="0" smtClean="0">
                <a:solidFill>
                  <a:schemeClr val="bg1"/>
                </a:solidFill>
              </a:rPr>
              <a:t>4 Marriage is not a place to "stand up for your rights." Marriage is a decision </a:t>
            </a:r>
            <a:r>
              <a:rPr lang="en-US" sz="2800" i="1" dirty="0" smtClean="0">
                <a:solidFill>
                  <a:srgbClr val="FFFF00"/>
                </a:solidFill>
              </a:rPr>
              <a:t>to serve </a:t>
            </a:r>
            <a:r>
              <a:rPr lang="en-US" sz="2800" i="1" dirty="0" smtClean="0">
                <a:solidFill>
                  <a:schemeClr val="bg1"/>
                </a:solidFill>
              </a:rPr>
              <a:t>the other, whether in bed or out.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God Designed Sex For Procreation And Enjoyment</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2971800"/>
            <a:ext cx="9144000" cy="3970318"/>
          </a:xfrm>
          <a:prstGeom prst="rect">
            <a:avLst/>
          </a:prstGeom>
          <a:noFill/>
        </p:spPr>
        <p:txBody>
          <a:bodyPr wrap="square" rtlCol="0">
            <a:spAutoFit/>
          </a:bodyPr>
          <a:lstStyle/>
          <a:p>
            <a:r>
              <a:rPr lang="en-US" sz="2800" i="1" dirty="0" smtClean="0">
                <a:solidFill>
                  <a:schemeClr val="bg1"/>
                </a:solidFill>
              </a:rPr>
              <a:t>1 Corinthians 7:1-6 (MSG)</a:t>
            </a:r>
          </a:p>
          <a:p>
            <a:r>
              <a:rPr lang="en-US" sz="2800" i="1" dirty="0" smtClean="0">
                <a:solidFill>
                  <a:schemeClr val="bg1"/>
                </a:solidFill>
              </a:rPr>
              <a:t>5 </a:t>
            </a:r>
            <a:r>
              <a:rPr lang="en-US" sz="2800" i="1" dirty="0" smtClean="0">
                <a:solidFill>
                  <a:srgbClr val="FFFF00"/>
                </a:solidFill>
              </a:rPr>
              <a:t>Abstaining</a:t>
            </a:r>
            <a:r>
              <a:rPr lang="en-US" sz="2800" i="1" dirty="0" smtClean="0">
                <a:solidFill>
                  <a:schemeClr val="bg1"/>
                </a:solidFill>
              </a:rPr>
              <a:t> from sex is permissible for a period of time if you both agree to it, and if it's for the purposes of prayer and fasting--but only for such times. Then </a:t>
            </a:r>
            <a:r>
              <a:rPr lang="en-US" sz="2800" i="1" dirty="0" smtClean="0">
                <a:solidFill>
                  <a:srgbClr val="FFFF00"/>
                </a:solidFill>
              </a:rPr>
              <a:t>come back together again</a:t>
            </a:r>
            <a:r>
              <a:rPr lang="en-US" sz="2800" i="1" dirty="0" smtClean="0">
                <a:solidFill>
                  <a:schemeClr val="bg1"/>
                </a:solidFill>
              </a:rPr>
              <a:t>. Satan has an ingenious way of </a:t>
            </a:r>
            <a:r>
              <a:rPr lang="en-US" sz="2800" i="1" dirty="0" smtClean="0">
                <a:solidFill>
                  <a:srgbClr val="FFFF00"/>
                </a:solidFill>
              </a:rPr>
              <a:t>tempting</a:t>
            </a:r>
            <a:r>
              <a:rPr lang="en-US" sz="2800" i="1" dirty="0" smtClean="0">
                <a:solidFill>
                  <a:schemeClr val="bg1"/>
                </a:solidFill>
              </a:rPr>
              <a:t> us when we least expect it. </a:t>
            </a:r>
          </a:p>
          <a:p>
            <a:r>
              <a:rPr lang="en-US" sz="2800" i="1" dirty="0" smtClean="0">
                <a:solidFill>
                  <a:schemeClr val="bg1"/>
                </a:solidFill>
              </a:rPr>
              <a:t>6 I'm not, understand, commanding these periods of abstinence--only providing my best counsel if you should choose them.</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God Designed Sex For Procreation And Enjoyment</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2971800"/>
            <a:ext cx="9144000" cy="3539430"/>
          </a:xfrm>
          <a:prstGeom prst="rect">
            <a:avLst/>
          </a:prstGeom>
          <a:noFill/>
        </p:spPr>
        <p:txBody>
          <a:bodyPr wrap="square" rtlCol="0">
            <a:spAutoFit/>
          </a:bodyPr>
          <a:lstStyle/>
          <a:p>
            <a:r>
              <a:rPr lang="en-US" sz="2800" i="1" dirty="0" smtClean="0">
                <a:solidFill>
                  <a:schemeClr val="bg1"/>
                </a:solidFill>
              </a:rPr>
              <a:t>Proverbs 5:15-19</a:t>
            </a:r>
          </a:p>
          <a:p>
            <a:r>
              <a:rPr lang="en-US" sz="2800" i="1" dirty="0" smtClean="0">
                <a:solidFill>
                  <a:schemeClr val="bg1"/>
                </a:solidFill>
              </a:rPr>
              <a:t>15 </a:t>
            </a:r>
            <a:r>
              <a:rPr lang="en-US" sz="2800" i="1" dirty="0" smtClean="0">
                <a:solidFill>
                  <a:srgbClr val="FFFF00"/>
                </a:solidFill>
              </a:rPr>
              <a:t>Drink water </a:t>
            </a:r>
            <a:r>
              <a:rPr lang="en-US" sz="2800" i="1" dirty="0" smtClean="0">
                <a:solidFill>
                  <a:schemeClr val="bg1"/>
                </a:solidFill>
              </a:rPr>
              <a:t>from your own cistern, And running water from your own well. </a:t>
            </a:r>
          </a:p>
          <a:p>
            <a:r>
              <a:rPr lang="en-US" sz="2800" i="1" dirty="0" smtClean="0">
                <a:solidFill>
                  <a:schemeClr val="bg1"/>
                </a:solidFill>
              </a:rPr>
              <a:t>16 Should your fountains be dispersed abroad, Streams of water in the streets? </a:t>
            </a:r>
          </a:p>
          <a:p>
            <a:r>
              <a:rPr lang="en-US" sz="2800" i="1" dirty="0" smtClean="0">
                <a:solidFill>
                  <a:schemeClr val="bg1"/>
                </a:solidFill>
              </a:rPr>
              <a:t>17 Let them be only your own, And not for strangers with you. </a:t>
            </a:r>
          </a:p>
          <a:p>
            <a:r>
              <a:rPr lang="en-US" sz="2800" i="1" dirty="0" smtClean="0">
                <a:solidFill>
                  <a:schemeClr val="bg1"/>
                </a:solidFill>
              </a:rPr>
              <a:t>18 Let your fountain be blessed, And </a:t>
            </a:r>
            <a:r>
              <a:rPr lang="en-US" sz="2800" i="1" dirty="0" smtClean="0">
                <a:solidFill>
                  <a:srgbClr val="FFFF00"/>
                </a:solidFill>
              </a:rPr>
              <a:t>rejoice</a:t>
            </a:r>
            <a:r>
              <a:rPr lang="en-US" sz="2800" i="1" dirty="0" smtClean="0">
                <a:solidFill>
                  <a:schemeClr val="bg1"/>
                </a:solidFill>
              </a:rPr>
              <a:t> with the wife of your youth.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0-PG13-2.jpg"/>
          <p:cNvPicPr>
            <a:picLocks noChangeAspect="1"/>
          </p:cNvPicPr>
          <p:nvPr/>
        </p:nvPicPr>
        <p:blipFill>
          <a:blip r:embed="rId2" cstate="print"/>
          <a:stretch>
            <a:fillRect/>
          </a:stretch>
        </p:blipFill>
        <p:spPr>
          <a:xfrm>
            <a:off x="0" y="1371600"/>
            <a:ext cx="1295400" cy="506730"/>
          </a:xfrm>
          <a:prstGeom prst="rect">
            <a:avLst/>
          </a:prstGeom>
        </p:spPr>
      </p:pic>
      <p:sp>
        <p:nvSpPr>
          <p:cNvPr id="3" name="TextBox 2"/>
          <p:cNvSpPr txBox="1"/>
          <p:nvPr/>
        </p:nvSpPr>
        <p:spPr>
          <a:xfrm>
            <a:off x="0" y="2209800"/>
            <a:ext cx="9144000" cy="584775"/>
          </a:xfrm>
          <a:prstGeom prst="rect">
            <a:avLst/>
          </a:prstGeom>
          <a:noFill/>
        </p:spPr>
        <p:txBody>
          <a:bodyPr wrap="square" rtlCol="0">
            <a:spAutoFit/>
          </a:bodyPr>
          <a:lstStyle/>
          <a:p>
            <a:pPr algn="ctr"/>
            <a:r>
              <a:rPr lang="en-US" sz="3200" dirty="0" smtClean="0">
                <a:solidFill>
                  <a:schemeClr val="bg1"/>
                </a:solidFill>
              </a:rPr>
              <a:t>God Designed Sex For Procreation And Enjoyment</a:t>
            </a:r>
            <a:endParaRPr lang="en-US" sz="3200" dirty="0">
              <a:solidFill>
                <a:schemeClr val="bg1"/>
              </a:solidFill>
            </a:endParaRPr>
          </a:p>
        </p:txBody>
      </p:sp>
      <p:sp>
        <p:nvSpPr>
          <p:cNvPr id="5" name="TextBox 4"/>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Sex and Sexuality</a:t>
            </a:r>
            <a:endParaRPr lang="en-US" sz="3600" dirty="0">
              <a:solidFill>
                <a:srgbClr val="FFC000"/>
              </a:solidFill>
            </a:endParaRPr>
          </a:p>
        </p:txBody>
      </p:sp>
      <p:sp>
        <p:nvSpPr>
          <p:cNvPr id="6" name="TextBox 5"/>
          <p:cNvSpPr txBox="1"/>
          <p:nvPr/>
        </p:nvSpPr>
        <p:spPr>
          <a:xfrm>
            <a:off x="0" y="2971800"/>
            <a:ext cx="9144000" cy="1384995"/>
          </a:xfrm>
          <a:prstGeom prst="rect">
            <a:avLst/>
          </a:prstGeom>
          <a:noFill/>
        </p:spPr>
        <p:txBody>
          <a:bodyPr wrap="square" rtlCol="0">
            <a:spAutoFit/>
          </a:bodyPr>
          <a:lstStyle/>
          <a:p>
            <a:r>
              <a:rPr lang="en-US" sz="2800" i="1" dirty="0" smtClean="0">
                <a:solidFill>
                  <a:schemeClr val="bg1"/>
                </a:solidFill>
              </a:rPr>
              <a:t>Proverbs 5:15-19</a:t>
            </a:r>
          </a:p>
          <a:p>
            <a:r>
              <a:rPr lang="en-US" sz="2800" i="1" dirty="0" smtClean="0">
                <a:solidFill>
                  <a:schemeClr val="bg1"/>
                </a:solidFill>
              </a:rPr>
              <a:t>19 </a:t>
            </a:r>
            <a:r>
              <a:rPr lang="en-US" sz="2800" i="1" dirty="0" smtClean="0">
                <a:solidFill>
                  <a:schemeClr val="bg1"/>
                </a:solidFill>
              </a:rPr>
              <a:t>As a loving deer and a graceful doe, Let her breasts </a:t>
            </a:r>
            <a:r>
              <a:rPr lang="en-US" sz="2800" i="1" dirty="0" smtClean="0">
                <a:solidFill>
                  <a:srgbClr val="FFFF00"/>
                </a:solidFill>
              </a:rPr>
              <a:t>satisfy you</a:t>
            </a:r>
            <a:r>
              <a:rPr lang="en-US" sz="2800" i="1" dirty="0" smtClean="0">
                <a:solidFill>
                  <a:schemeClr val="bg1"/>
                </a:solidFill>
              </a:rPr>
              <a:t> at all times; And always </a:t>
            </a:r>
            <a:r>
              <a:rPr lang="en-US" sz="2800" i="1" dirty="0" smtClean="0">
                <a:solidFill>
                  <a:srgbClr val="FFFF00"/>
                </a:solidFill>
              </a:rPr>
              <a:t>be enraptured </a:t>
            </a:r>
            <a:r>
              <a:rPr lang="en-US" sz="2800" i="1" dirty="0" smtClean="0">
                <a:solidFill>
                  <a:schemeClr val="bg1"/>
                </a:solidFill>
              </a:rPr>
              <a:t>with her love.</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1343</Words>
  <Application>Microsoft Office PowerPoint</Application>
  <PresentationFormat>On-screen Show (4:3)</PresentationFormat>
  <Paragraphs>159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94</cp:revision>
  <dcterms:created xsi:type="dcterms:W3CDTF">2006-08-16T00:00:00Z</dcterms:created>
  <dcterms:modified xsi:type="dcterms:W3CDTF">2015-09-18T07:05:45Z</dcterms:modified>
</cp:coreProperties>
</file>