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p:cNvSpPr txBox="1"/>
          <p:nvPr userDrawn="1"/>
        </p:nvSpPr>
        <p:spPr>
          <a:xfrm>
            <a:off x="0" y="0"/>
            <a:ext cx="9144000" cy="830997"/>
          </a:xfrm>
          <a:prstGeom prst="rect">
            <a:avLst/>
          </a:prstGeom>
          <a:noFill/>
        </p:spPr>
        <p:txBody>
          <a:bodyPr wrap="square" rtlCol="0">
            <a:spAutoFit/>
          </a:bodyPr>
          <a:lstStyle/>
          <a:p>
            <a:pPr algn="r"/>
            <a:r>
              <a:rPr lang="en-US" sz="4800" dirty="0" smtClean="0">
                <a:solidFill>
                  <a:srgbClr val="FFC000"/>
                </a:solidFill>
              </a:rPr>
              <a:t>   </a:t>
            </a:r>
            <a:r>
              <a:rPr lang="en-US" sz="4800" dirty="0" smtClean="0">
                <a:solidFill>
                  <a:srgbClr val="FFC000"/>
                </a:solidFill>
              </a:rPr>
              <a:t>Marriage </a:t>
            </a:r>
            <a:r>
              <a:rPr lang="en-US" sz="4800" dirty="0" smtClean="0">
                <a:solidFill>
                  <a:srgbClr val="FFC000"/>
                </a:solidFill>
              </a:rPr>
              <a:t>&amp; Family </a:t>
            </a:r>
            <a:r>
              <a:rPr lang="en-US" sz="4800" dirty="0" smtClean="0">
                <a:solidFill>
                  <a:srgbClr val="FFC000"/>
                </a:solidFill>
              </a:rPr>
              <a:t>(</a:t>
            </a:r>
            <a:r>
              <a:rPr lang="en-US" sz="4800" dirty="0" smtClean="0">
                <a:solidFill>
                  <a:srgbClr val="FFC000"/>
                </a:solidFill>
              </a:rPr>
              <a:t>Part 1)</a:t>
            </a:r>
            <a:endParaRPr lang="en-US" sz="4800" dirty="0">
              <a:solidFill>
                <a:srgbClr val="FFC000"/>
              </a:solidFill>
            </a:endParaRPr>
          </a:p>
        </p:txBody>
      </p:sp>
      <p:sp>
        <p:nvSpPr>
          <p:cNvPr id="4" name="TextBox 3"/>
          <p:cNvSpPr txBox="1"/>
          <p:nvPr userDrawn="1"/>
        </p:nvSpPr>
        <p:spPr>
          <a:xfrm>
            <a:off x="3048000" y="762000"/>
            <a:ext cx="5436360" cy="523220"/>
          </a:xfrm>
          <a:prstGeom prst="rect">
            <a:avLst/>
          </a:prstGeom>
          <a:noFill/>
        </p:spPr>
        <p:txBody>
          <a:bodyPr wrap="none" rtlCol="0">
            <a:spAutoFit/>
          </a:bodyPr>
          <a:lstStyle/>
          <a:p>
            <a:pPr algn="r"/>
            <a:r>
              <a:rPr lang="en-US" sz="2800" i="1" dirty="0" smtClean="0">
                <a:solidFill>
                  <a:srgbClr val="FFFF00"/>
                </a:solidFill>
              </a:rPr>
              <a:t>rediscover purpose, rekindle passion</a:t>
            </a:r>
            <a:endParaRPr lang="en-US" sz="2800" i="1" dirty="0">
              <a:solidFill>
                <a:srgbClr val="FFFF00"/>
              </a:solidFill>
            </a:endParaRPr>
          </a:p>
        </p:txBody>
      </p:sp>
      <p:pic>
        <p:nvPicPr>
          <p:cNvPr id="5" name="Picture 4" descr="2015-08-23-Indian-Couple-Melki-Christina.jpg"/>
          <p:cNvPicPr>
            <a:picLocks noChangeAspect="1"/>
          </p:cNvPicPr>
          <p:nvPr userDrawn="1"/>
        </p:nvPicPr>
        <p:blipFill>
          <a:blip r:embed="rId2" cstate="print"/>
          <a:stretch>
            <a:fillRect/>
          </a:stretch>
        </p:blipFill>
        <p:spPr>
          <a:xfrm>
            <a:off x="0" y="0"/>
            <a:ext cx="2400300" cy="1600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33500" y="152400"/>
            <a:ext cx="6477000" cy="1569660"/>
          </a:xfrm>
          <a:prstGeom prst="rect">
            <a:avLst/>
          </a:prstGeom>
          <a:noFill/>
        </p:spPr>
        <p:txBody>
          <a:bodyPr wrap="square" rtlCol="0">
            <a:spAutoFit/>
          </a:bodyPr>
          <a:lstStyle/>
          <a:p>
            <a:pPr algn="ctr"/>
            <a:r>
              <a:rPr lang="en-US" sz="4800" dirty="0" smtClean="0">
                <a:solidFill>
                  <a:srgbClr val="FFC000"/>
                </a:solidFill>
              </a:rPr>
              <a:t>Marriage &amp; Family</a:t>
            </a:r>
          </a:p>
          <a:p>
            <a:pPr algn="ctr"/>
            <a:r>
              <a:rPr lang="en-US" sz="4800" dirty="0" smtClean="0">
                <a:solidFill>
                  <a:srgbClr val="FFC000"/>
                </a:solidFill>
              </a:rPr>
              <a:t>Part 1</a:t>
            </a:r>
          </a:p>
        </p:txBody>
      </p:sp>
      <p:pic>
        <p:nvPicPr>
          <p:cNvPr id="7" name="Picture 6" descr="2015-08-23-Indian-Couple-Melki-Christina.jpg"/>
          <p:cNvPicPr>
            <a:picLocks noChangeAspect="1"/>
          </p:cNvPicPr>
          <p:nvPr/>
        </p:nvPicPr>
        <p:blipFill>
          <a:blip r:embed="rId2" cstate="print"/>
          <a:stretch>
            <a:fillRect/>
          </a:stretch>
        </p:blipFill>
        <p:spPr>
          <a:xfrm>
            <a:off x="1905000" y="2057400"/>
            <a:ext cx="5600700" cy="3733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139857"/>
            <a:ext cx="9144000" cy="1569660"/>
          </a:xfrm>
          <a:prstGeom prst="rect">
            <a:avLst/>
          </a:prstGeom>
          <a:noFill/>
        </p:spPr>
        <p:txBody>
          <a:bodyPr wrap="square" rtlCol="0">
            <a:spAutoFit/>
          </a:bodyPr>
          <a:lstStyle/>
          <a:p>
            <a:pPr algn="ctr"/>
            <a:r>
              <a:rPr lang="en-US" sz="3200" dirty="0" smtClean="0">
                <a:solidFill>
                  <a:schemeClr val="bg1"/>
                </a:solidFill>
              </a:rPr>
              <a:t>Adam being alone, by himself </a:t>
            </a:r>
          </a:p>
          <a:p>
            <a:pPr algn="ctr"/>
            <a:r>
              <a:rPr lang="en-US" sz="3200" dirty="0" smtClean="0">
                <a:solidFill>
                  <a:schemeClr val="bg1"/>
                </a:solidFill>
              </a:rPr>
              <a:t>was one thing God saw as “not good”. </a:t>
            </a:r>
          </a:p>
          <a:p>
            <a:pPr algn="ctr"/>
            <a:r>
              <a:rPr lang="en-US" sz="3200" dirty="0" smtClean="0">
                <a:solidFill>
                  <a:schemeClr val="bg1"/>
                </a:solidFill>
              </a:rPr>
              <a:t>Man needed a companion.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139857"/>
            <a:ext cx="9144000" cy="3046988"/>
          </a:xfrm>
          <a:prstGeom prst="rect">
            <a:avLst/>
          </a:prstGeom>
          <a:noFill/>
        </p:spPr>
        <p:txBody>
          <a:bodyPr wrap="square" rtlCol="0">
            <a:spAutoFit/>
          </a:bodyPr>
          <a:lstStyle/>
          <a:p>
            <a:pPr algn="ctr"/>
            <a:r>
              <a:rPr lang="en-US" sz="3200" dirty="0" smtClean="0">
                <a:solidFill>
                  <a:schemeClr val="bg1"/>
                </a:solidFill>
              </a:rPr>
              <a:t>Genesis 2:24-25 gives us the </a:t>
            </a:r>
          </a:p>
          <a:p>
            <a:pPr algn="ctr"/>
            <a:r>
              <a:rPr lang="en-US" sz="3200" dirty="0" smtClean="0">
                <a:solidFill>
                  <a:schemeClr val="bg1"/>
                </a:solidFill>
              </a:rPr>
              <a:t>Biblical definition of marriage: </a:t>
            </a:r>
          </a:p>
          <a:p>
            <a:pPr algn="ctr"/>
            <a:endParaRPr lang="en-US" sz="3200" dirty="0" smtClean="0">
              <a:solidFill>
                <a:schemeClr val="bg1"/>
              </a:solidFill>
            </a:endParaRPr>
          </a:p>
          <a:p>
            <a:pPr algn="ctr"/>
            <a:r>
              <a:rPr lang="en-US" sz="3200" dirty="0" smtClean="0">
                <a:solidFill>
                  <a:schemeClr val="bg1"/>
                </a:solidFill>
              </a:rPr>
              <a:t>Marriage is </a:t>
            </a:r>
            <a:r>
              <a:rPr lang="en-US" sz="3200" dirty="0" smtClean="0">
                <a:solidFill>
                  <a:srgbClr val="FFFF00"/>
                </a:solidFill>
              </a:rPr>
              <a:t>a man </a:t>
            </a:r>
            <a:r>
              <a:rPr lang="en-US" sz="3200" dirty="0" smtClean="0">
                <a:solidFill>
                  <a:schemeClr val="bg1"/>
                </a:solidFill>
              </a:rPr>
              <a:t>and </a:t>
            </a:r>
            <a:r>
              <a:rPr lang="en-US" sz="3200" dirty="0" smtClean="0">
                <a:solidFill>
                  <a:srgbClr val="FFFF00"/>
                </a:solidFill>
              </a:rPr>
              <a:t>a woman leaving</a:t>
            </a:r>
            <a:r>
              <a:rPr lang="en-US" sz="3200" dirty="0" smtClean="0">
                <a:solidFill>
                  <a:schemeClr val="bg1"/>
                </a:solidFill>
              </a:rPr>
              <a:t> all other earthly relationships, </a:t>
            </a:r>
            <a:r>
              <a:rPr lang="en-US" sz="3200" dirty="0" smtClean="0">
                <a:solidFill>
                  <a:srgbClr val="FFFF00"/>
                </a:solidFill>
              </a:rPr>
              <a:t>embracing</a:t>
            </a:r>
            <a:r>
              <a:rPr lang="en-US" sz="3200" dirty="0" smtClean="0">
                <a:solidFill>
                  <a:schemeClr val="bg1"/>
                </a:solidFill>
              </a:rPr>
              <a:t> (cleaving, pursuing) each other and </a:t>
            </a:r>
            <a:r>
              <a:rPr lang="en-US" sz="3200" dirty="0" smtClean="0">
                <a:solidFill>
                  <a:srgbClr val="FFFF00"/>
                </a:solidFill>
              </a:rPr>
              <a:t>becoming one </a:t>
            </a:r>
            <a:r>
              <a:rPr lang="en-US" sz="3200" dirty="0" smtClean="0">
                <a:solidFill>
                  <a:schemeClr val="bg1"/>
                </a:solidFill>
              </a:rPr>
              <a:t>person, </a:t>
            </a:r>
            <a:r>
              <a:rPr lang="en-US" sz="3200" dirty="0" smtClean="0">
                <a:solidFill>
                  <a:srgbClr val="FFFF00"/>
                </a:solidFill>
              </a:rPr>
              <a:t>before God</a:t>
            </a:r>
            <a:r>
              <a:rPr lang="en-US" sz="3200" dirty="0" smtClean="0">
                <a:solidFill>
                  <a:schemeClr val="bg1"/>
                </a:solidFill>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139857"/>
            <a:ext cx="9144000" cy="2062103"/>
          </a:xfrm>
          <a:prstGeom prst="rect">
            <a:avLst/>
          </a:prstGeom>
          <a:noFill/>
        </p:spPr>
        <p:txBody>
          <a:bodyPr wrap="square" rtlCol="0">
            <a:spAutoFit/>
          </a:bodyPr>
          <a:lstStyle/>
          <a:p>
            <a:pPr algn="ctr"/>
            <a:r>
              <a:rPr lang="en-US" sz="3200" dirty="0" smtClean="0">
                <a:solidFill>
                  <a:schemeClr val="bg1"/>
                </a:solidFill>
              </a:rPr>
              <a:t>God designed this </a:t>
            </a:r>
          </a:p>
          <a:p>
            <a:pPr algn="ctr"/>
            <a:r>
              <a:rPr lang="en-US" sz="3200" dirty="0" smtClean="0">
                <a:solidFill>
                  <a:schemeClr val="bg1"/>
                </a:solidFill>
              </a:rPr>
              <a:t>intimate union </a:t>
            </a:r>
          </a:p>
          <a:p>
            <a:pPr algn="ctr"/>
            <a:r>
              <a:rPr lang="en-US" sz="3200" dirty="0" smtClean="0">
                <a:solidFill>
                  <a:schemeClr val="bg1"/>
                </a:solidFill>
              </a:rPr>
              <a:t>between a man and woman </a:t>
            </a:r>
          </a:p>
          <a:p>
            <a:pPr algn="ctr"/>
            <a:r>
              <a:rPr lang="en-US" sz="3200" dirty="0" smtClean="0">
                <a:solidFill>
                  <a:schemeClr val="bg1"/>
                </a:solidFill>
              </a:rPr>
              <a:t>called marriage.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139857"/>
            <a:ext cx="9144000" cy="3108543"/>
          </a:xfrm>
          <a:prstGeom prst="rect">
            <a:avLst/>
          </a:prstGeom>
          <a:noFill/>
        </p:spPr>
        <p:txBody>
          <a:bodyPr wrap="square" rtlCol="0">
            <a:spAutoFit/>
          </a:bodyPr>
          <a:lstStyle/>
          <a:p>
            <a:pPr algn="just"/>
            <a:r>
              <a:rPr lang="en-US" sz="2800" i="1" dirty="0" smtClean="0">
                <a:solidFill>
                  <a:schemeClr val="bg1"/>
                </a:solidFill>
              </a:rPr>
              <a:t>Matthew 19:3-6 (GNB)</a:t>
            </a:r>
          </a:p>
          <a:p>
            <a:pPr algn="just"/>
            <a:r>
              <a:rPr lang="en-US" sz="2800" i="1" dirty="0" smtClean="0">
                <a:solidFill>
                  <a:schemeClr val="bg1"/>
                </a:solidFill>
              </a:rPr>
              <a:t>3 Some Pharisees came to him and tried to trap him by asking, "Does our Law allow a man to divorce his wife for whatever reason he wishes?" </a:t>
            </a:r>
          </a:p>
          <a:p>
            <a:pPr algn="just"/>
            <a:r>
              <a:rPr lang="en-US" sz="2800" i="1" dirty="0" smtClean="0">
                <a:solidFill>
                  <a:schemeClr val="bg1"/>
                </a:solidFill>
              </a:rPr>
              <a:t>4 Jesus answered, "Haven't you read the scripture that says that in the beginning the Creator made people male and female?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139857"/>
            <a:ext cx="9144000" cy="2677656"/>
          </a:xfrm>
          <a:prstGeom prst="rect">
            <a:avLst/>
          </a:prstGeom>
          <a:noFill/>
        </p:spPr>
        <p:txBody>
          <a:bodyPr wrap="square" rtlCol="0">
            <a:spAutoFit/>
          </a:bodyPr>
          <a:lstStyle/>
          <a:p>
            <a:pPr algn="just"/>
            <a:r>
              <a:rPr lang="en-US" sz="2800" i="1" dirty="0" smtClean="0">
                <a:solidFill>
                  <a:schemeClr val="bg1"/>
                </a:solidFill>
              </a:rPr>
              <a:t>Matthew 19:3-6 (GNB)</a:t>
            </a:r>
          </a:p>
          <a:p>
            <a:pPr algn="just"/>
            <a:r>
              <a:rPr lang="en-US" sz="2800" i="1" dirty="0" smtClean="0">
                <a:solidFill>
                  <a:schemeClr val="bg1"/>
                </a:solidFill>
              </a:rPr>
              <a:t>5 And God said, 'For this reason a man will leave his father and mother and unite with his wife, and the two will become one.' </a:t>
            </a:r>
          </a:p>
          <a:p>
            <a:pPr algn="just"/>
            <a:r>
              <a:rPr lang="en-US" sz="2800" i="1" dirty="0" smtClean="0">
                <a:solidFill>
                  <a:schemeClr val="bg1"/>
                </a:solidFill>
              </a:rPr>
              <a:t>6 So they are no longer two, but one. </a:t>
            </a:r>
            <a:r>
              <a:rPr lang="en-US" sz="2800" i="1" dirty="0" smtClean="0">
                <a:solidFill>
                  <a:srgbClr val="FFFF00"/>
                </a:solidFill>
              </a:rPr>
              <a:t>No human being must separate, then, what God has joined together."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139857"/>
            <a:ext cx="9144000" cy="1569660"/>
          </a:xfrm>
          <a:prstGeom prst="rect">
            <a:avLst/>
          </a:prstGeom>
          <a:noFill/>
        </p:spPr>
        <p:txBody>
          <a:bodyPr wrap="square" rtlCol="0">
            <a:spAutoFit/>
          </a:bodyPr>
          <a:lstStyle/>
          <a:p>
            <a:pPr algn="ctr"/>
            <a:r>
              <a:rPr lang="en-US" sz="3200" dirty="0" smtClean="0">
                <a:solidFill>
                  <a:schemeClr val="bg1"/>
                </a:solidFill>
              </a:rPr>
              <a:t>Since God designed marriage – </a:t>
            </a:r>
          </a:p>
          <a:p>
            <a:pPr algn="ctr"/>
            <a:r>
              <a:rPr lang="en-US" sz="3200" dirty="0" smtClean="0">
                <a:solidFill>
                  <a:schemeClr val="bg1"/>
                </a:solidFill>
              </a:rPr>
              <a:t>the best Person who can instruct us </a:t>
            </a:r>
          </a:p>
          <a:p>
            <a:pPr algn="ctr"/>
            <a:r>
              <a:rPr lang="en-US" sz="3200" dirty="0" smtClean="0">
                <a:solidFill>
                  <a:schemeClr val="bg1"/>
                </a:solidFill>
              </a:rPr>
              <a:t>on building a strong marriage is God Himself.</a:t>
            </a:r>
            <a:endParaRPr lang="en-US" sz="3200" dirty="0" smtClean="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139857"/>
            <a:ext cx="9144000" cy="3046988"/>
          </a:xfrm>
          <a:prstGeom prst="rect">
            <a:avLst/>
          </a:prstGeom>
          <a:noFill/>
        </p:spPr>
        <p:txBody>
          <a:bodyPr wrap="square" rtlCol="0">
            <a:spAutoFit/>
          </a:bodyPr>
          <a:lstStyle/>
          <a:p>
            <a:pPr algn="ctr"/>
            <a:r>
              <a:rPr lang="en-US" sz="3200" dirty="0" smtClean="0">
                <a:solidFill>
                  <a:schemeClr val="bg1"/>
                </a:solidFill>
              </a:rPr>
              <a:t>Marriage – A 'Good Thing'</a:t>
            </a:r>
          </a:p>
          <a:p>
            <a:pPr algn="ctr"/>
            <a:endParaRPr lang="en-US" sz="3200" dirty="0" smtClean="0">
              <a:solidFill>
                <a:schemeClr val="bg1"/>
              </a:solidFill>
            </a:endParaRPr>
          </a:p>
          <a:p>
            <a:pPr algn="ctr"/>
            <a:r>
              <a:rPr lang="en-US" sz="3200" dirty="0" smtClean="0">
                <a:solidFill>
                  <a:schemeClr val="bg1"/>
                </a:solidFill>
              </a:rPr>
              <a:t>Marriage was designed by God. Whatever God designs is good! It was designed to bless us. Marriage was designed to benefit us. It was designed to enrich our individual lives.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139857"/>
            <a:ext cx="9144000" cy="2862322"/>
          </a:xfrm>
          <a:prstGeom prst="rect">
            <a:avLst/>
          </a:prstGeom>
          <a:noFill/>
        </p:spPr>
        <p:txBody>
          <a:bodyPr wrap="square" rtlCol="0">
            <a:spAutoFit/>
          </a:bodyPr>
          <a:lstStyle/>
          <a:p>
            <a:pPr algn="ctr"/>
            <a:r>
              <a:rPr lang="en-US" sz="3200" dirty="0" smtClean="0">
                <a:solidFill>
                  <a:schemeClr val="bg1"/>
                </a:solidFill>
              </a:rPr>
              <a:t>Marriage – A 'Good Thing'</a:t>
            </a:r>
          </a:p>
          <a:p>
            <a:pPr algn="ctr"/>
            <a:endParaRPr lang="en-US" sz="3200" dirty="0" smtClean="0">
              <a:solidFill>
                <a:schemeClr val="bg1"/>
              </a:solidFill>
            </a:endParaRPr>
          </a:p>
          <a:p>
            <a:pPr algn="just"/>
            <a:r>
              <a:rPr lang="en-US" sz="2800" i="1" dirty="0" smtClean="0">
                <a:solidFill>
                  <a:schemeClr val="bg1"/>
                </a:solidFill>
              </a:rPr>
              <a:t>Proverbs 18:22  </a:t>
            </a:r>
          </a:p>
          <a:p>
            <a:pPr algn="just"/>
            <a:r>
              <a:rPr lang="en-US" sz="2800" i="1" dirty="0" smtClean="0">
                <a:solidFill>
                  <a:schemeClr val="bg1"/>
                </a:solidFill>
              </a:rPr>
              <a:t>He who finds a wife finds a good thing, And obtains favor from the LORD.</a:t>
            </a:r>
          </a:p>
          <a:p>
            <a:pPr algn="ctr"/>
            <a:endParaRPr lang="en-US" sz="3200"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139857"/>
            <a:ext cx="9144000" cy="3724096"/>
          </a:xfrm>
          <a:prstGeom prst="rect">
            <a:avLst/>
          </a:prstGeom>
          <a:noFill/>
        </p:spPr>
        <p:txBody>
          <a:bodyPr wrap="square" rtlCol="0">
            <a:spAutoFit/>
          </a:bodyPr>
          <a:lstStyle/>
          <a:p>
            <a:pPr algn="ctr"/>
            <a:r>
              <a:rPr lang="en-US" sz="3200" dirty="0" smtClean="0">
                <a:solidFill>
                  <a:schemeClr val="bg1"/>
                </a:solidFill>
              </a:rPr>
              <a:t>Both the husband and wife must maintain a Biblical confession about their marriage:</a:t>
            </a:r>
          </a:p>
          <a:p>
            <a:pPr algn="ctr"/>
            <a:endParaRPr lang="en-US" sz="2800" dirty="0" smtClean="0">
              <a:solidFill>
                <a:schemeClr val="bg1"/>
              </a:solidFill>
            </a:endParaRPr>
          </a:p>
          <a:p>
            <a:pPr algn="ctr"/>
            <a:r>
              <a:rPr lang="en-US" sz="2800" dirty="0" smtClean="0">
                <a:solidFill>
                  <a:srgbClr val="FFC000"/>
                </a:solidFill>
              </a:rPr>
              <a:t>“Our marriage was designed by God and it is a good thing. It was designed to bless, benefit and enrich our lives. We need to learn how to do this right and then we will experience God's intended blessing through marriage.”</a:t>
            </a:r>
          </a:p>
          <a:p>
            <a:pPr algn="ctr"/>
            <a:endParaRPr lang="en-US" sz="3200"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139857"/>
            <a:ext cx="9144000" cy="3785652"/>
          </a:xfrm>
          <a:prstGeom prst="rect">
            <a:avLst/>
          </a:prstGeom>
          <a:noFill/>
        </p:spPr>
        <p:txBody>
          <a:bodyPr wrap="square" rtlCol="0">
            <a:spAutoFit/>
          </a:bodyPr>
          <a:lstStyle/>
          <a:p>
            <a:pPr algn="ctr"/>
            <a:r>
              <a:rPr lang="en-US" sz="3200" dirty="0" smtClean="0">
                <a:solidFill>
                  <a:schemeClr val="bg1"/>
                </a:solidFill>
              </a:rPr>
              <a:t>Marriage - An Institution To Be Honored</a:t>
            </a:r>
          </a:p>
          <a:p>
            <a:pPr algn="ctr"/>
            <a:endParaRPr lang="en-US" sz="3200" dirty="0" smtClean="0">
              <a:solidFill>
                <a:schemeClr val="bg1"/>
              </a:solidFill>
            </a:endParaRPr>
          </a:p>
          <a:p>
            <a:pPr algn="just"/>
            <a:r>
              <a:rPr lang="en-US" sz="2800" i="1" dirty="0" smtClean="0">
                <a:solidFill>
                  <a:schemeClr val="bg1"/>
                </a:solidFill>
              </a:rPr>
              <a:t>Hebrews 13:4 (MSG)</a:t>
            </a:r>
          </a:p>
          <a:p>
            <a:pPr algn="just"/>
            <a:r>
              <a:rPr lang="en-US" sz="2800" i="1" dirty="0" smtClean="0">
                <a:solidFill>
                  <a:srgbClr val="FFFF00"/>
                </a:solidFill>
              </a:rPr>
              <a:t>Honor marriage</a:t>
            </a:r>
            <a:r>
              <a:rPr lang="en-US" sz="2800" i="1" dirty="0" smtClean="0">
                <a:solidFill>
                  <a:schemeClr val="bg1"/>
                </a:solidFill>
              </a:rPr>
              <a:t>, and guard the sacredness of sexual intimacy between wife and husband. God draws a firm line against casual and illicit sex.</a:t>
            </a:r>
          </a:p>
          <a:p>
            <a:pPr algn="ctr"/>
            <a:endParaRPr lang="en-US" sz="3200" dirty="0" smtClean="0">
              <a:solidFill>
                <a:schemeClr val="bg1"/>
              </a:solidFill>
            </a:endParaRPr>
          </a:p>
          <a:p>
            <a:pPr algn="ctr"/>
            <a:endParaRPr lang="en-US" sz="3200"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00200"/>
            <a:ext cx="9144000" cy="646331"/>
          </a:xfrm>
          <a:prstGeom prst="rect">
            <a:avLst/>
          </a:prstGeom>
          <a:noFill/>
        </p:spPr>
        <p:txBody>
          <a:bodyPr wrap="square" rtlCol="0">
            <a:spAutoFit/>
          </a:bodyPr>
          <a:lstStyle/>
          <a:p>
            <a:pPr algn="ctr"/>
            <a:r>
              <a:rPr lang="en-US" sz="3600" dirty="0" smtClean="0">
                <a:solidFill>
                  <a:srgbClr val="FFFF00"/>
                </a:solidFill>
              </a:rPr>
              <a:t>Series overview</a:t>
            </a:r>
            <a:endParaRPr lang="en-US" sz="3600" dirty="0">
              <a:solidFill>
                <a:srgbClr val="FFFF00"/>
              </a:solidFill>
            </a:endParaRPr>
          </a:p>
        </p:txBody>
      </p:sp>
      <p:sp>
        <p:nvSpPr>
          <p:cNvPr id="3" name="TextBox 2"/>
          <p:cNvSpPr txBox="1"/>
          <p:nvPr/>
        </p:nvSpPr>
        <p:spPr>
          <a:xfrm>
            <a:off x="0" y="2401669"/>
            <a:ext cx="9144000" cy="4031873"/>
          </a:xfrm>
          <a:prstGeom prst="rect">
            <a:avLst/>
          </a:prstGeom>
          <a:noFill/>
        </p:spPr>
        <p:txBody>
          <a:bodyPr wrap="square" rtlCol="0">
            <a:spAutoFit/>
          </a:bodyPr>
          <a:lstStyle/>
          <a:p>
            <a:pPr lvl="2" algn="just">
              <a:buFont typeface="Wingdings" pitchFamily="2" charset="2"/>
              <a:buChar char="ü"/>
            </a:pPr>
            <a:r>
              <a:rPr lang="en-US" sz="3200" dirty="0" smtClean="0">
                <a:solidFill>
                  <a:schemeClr val="bg1"/>
                </a:solidFill>
              </a:rPr>
              <a:t>Understanding Marriage</a:t>
            </a:r>
          </a:p>
          <a:p>
            <a:pPr lvl="2" algn="just">
              <a:buFont typeface="Wingdings" pitchFamily="2" charset="2"/>
              <a:buChar char="ü"/>
            </a:pPr>
            <a:r>
              <a:rPr lang="en-US" sz="3200" dirty="0" smtClean="0">
                <a:solidFill>
                  <a:schemeClr val="bg1"/>
                </a:solidFill>
              </a:rPr>
              <a:t>Preparing For Marriage</a:t>
            </a:r>
          </a:p>
          <a:p>
            <a:pPr lvl="2" algn="just">
              <a:buFont typeface="Wingdings" pitchFamily="2" charset="2"/>
              <a:buChar char="ü"/>
            </a:pPr>
            <a:r>
              <a:rPr lang="en-US" sz="3200" dirty="0" smtClean="0">
                <a:solidFill>
                  <a:schemeClr val="bg1"/>
                </a:solidFill>
              </a:rPr>
              <a:t>Making The Choice</a:t>
            </a:r>
          </a:p>
          <a:p>
            <a:pPr lvl="2" algn="just">
              <a:buFont typeface="Wingdings" pitchFamily="2" charset="2"/>
              <a:buChar char="ü"/>
            </a:pPr>
            <a:r>
              <a:rPr lang="en-US" sz="3200" dirty="0" smtClean="0">
                <a:solidFill>
                  <a:schemeClr val="bg1"/>
                </a:solidFill>
              </a:rPr>
              <a:t>Understanding Roles: Husband And Wife</a:t>
            </a:r>
          </a:p>
          <a:p>
            <a:pPr lvl="2" algn="just">
              <a:buFont typeface="Wingdings" pitchFamily="2" charset="2"/>
              <a:buChar char="ü"/>
            </a:pPr>
            <a:r>
              <a:rPr lang="en-US" sz="3200" dirty="0" smtClean="0">
                <a:solidFill>
                  <a:schemeClr val="bg1"/>
                </a:solidFill>
              </a:rPr>
              <a:t>Attitudes And Temperament</a:t>
            </a:r>
          </a:p>
          <a:p>
            <a:pPr lvl="2" algn="just">
              <a:buFont typeface="Wingdings" pitchFamily="2" charset="2"/>
              <a:buChar char="ü"/>
            </a:pPr>
            <a:r>
              <a:rPr lang="en-US" sz="3200" dirty="0" smtClean="0">
                <a:solidFill>
                  <a:schemeClr val="bg1"/>
                </a:solidFill>
              </a:rPr>
              <a:t>Communication In Marriage</a:t>
            </a:r>
          </a:p>
          <a:p>
            <a:pPr lvl="2" algn="just">
              <a:buFont typeface="Wingdings" pitchFamily="2" charset="2"/>
              <a:buChar char="ü"/>
            </a:pPr>
            <a:r>
              <a:rPr lang="en-US" sz="3200" dirty="0" smtClean="0">
                <a:solidFill>
                  <a:schemeClr val="bg1"/>
                </a:solidFill>
              </a:rPr>
              <a:t>Managing Your Home</a:t>
            </a:r>
          </a:p>
          <a:p>
            <a:pPr lvl="2" algn="just">
              <a:buFont typeface="Wingdings" pitchFamily="2" charset="2"/>
              <a:buChar char="ü"/>
            </a:pPr>
            <a:r>
              <a:rPr lang="en-US" sz="3200" dirty="0" smtClean="0">
                <a:solidFill>
                  <a:schemeClr val="bg1"/>
                </a:solidFill>
              </a:rPr>
              <a:t>Sex And Sexuality</a:t>
            </a:r>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139857"/>
            <a:ext cx="9144000" cy="2800767"/>
          </a:xfrm>
          <a:prstGeom prst="rect">
            <a:avLst/>
          </a:prstGeom>
          <a:noFill/>
        </p:spPr>
        <p:txBody>
          <a:bodyPr wrap="square" rtlCol="0">
            <a:spAutoFit/>
          </a:bodyPr>
          <a:lstStyle/>
          <a:p>
            <a:pPr algn="ctr"/>
            <a:r>
              <a:rPr lang="en-US" sz="3200" dirty="0" smtClean="0">
                <a:solidFill>
                  <a:schemeClr val="bg1"/>
                </a:solidFill>
              </a:rPr>
              <a:t>Marriage – A Solemn Covenant (Promise)</a:t>
            </a:r>
          </a:p>
          <a:p>
            <a:pPr algn="ctr"/>
            <a:endParaRPr lang="en-US" sz="3200" dirty="0" smtClean="0">
              <a:solidFill>
                <a:schemeClr val="bg1"/>
              </a:solidFill>
            </a:endParaRPr>
          </a:p>
          <a:p>
            <a:pPr algn="just"/>
            <a:r>
              <a:rPr lang="en-US" sz="2800" i="1" dirty="0" smtClean="0">
                <a:solidFill>
                  <a:schemeClr val="bg1"/>
                </a:solidFill>
              </a:rPr>
              <a:t>Malachi 2:13-14 (MSG)</a:t>
            </a:r>
          </a:p>
          <a:p>
            <a:pPr algn="just"/>
            <a:r>
              <a:rPr lang="en-US" sz="2800" i="1" dirty="0" smtClean="0">
                <a:solidFill>
                  <a:schemeClr val="bg1"/>
                </a:solidFill>
              </a:rPr>
              <a:t>13 And here's a second offense: You fill the place of worship with your whining and sniveling because you don't get what you want from GOD. </a:t>
            </a:r>
            <a:endParaRPr lang="en-US" sz="3200" dirty="0" smtClean="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139857"/>
            <a:ext cx="9144000" cy="3231654"/>
          </a:xfrm>
          <a:prstGeom prst="rect">
            <a:avLst/>
          </a:prstGeom>
          <a:noFill/>
        </p:spPr>
        <p:txBody>
          <a:bodyPr wrap="square" rtlCol="0">
            <a:spAutoFit/>
          </a:bodyPr>
          <a:lstStyle/>
          <a:p>
            <a:pPr algn="ctr"/>
            <a:r>
              <a:rPr lang="en-US" sz="3200" dirty="0" smtClean="0">
                <a:solidFill>
                  <a:schemeClr val="bg1"/>
                </a:solidFill>
              </a:rPr>
              <a:t>Marriage – A Solemn Covenant (Promise)</a:t>
            </a:r>
          </a:p>
          <a:p>
            <a:pPr algn="ctr"/>
            <a:endParaRPr lang="en-US" sz="3200" dirty="0" smtClean="0">
              <a:solidFill>
                <a:schemeClr val="bg1"/>
              </a:solidFill>
            </a:endParaRPr>
          </a:p>
          <a:p>
            <a:pPr algn="just"/>
            <a:r>
              <a:rPr lang="en-US" sz="2800" i="1" dirty="0" smtClean="0">
                <a:solidFill>
                  <a:schemeClr val="bg1"/>
                </a:solidFill>
              </a:rPr>
              <a:t>Malachi 2:13-14 (MSG)</a:t>
            </a:r>
          </a:p>
          <a:p>
            <a:pPr algn="just"/>
            <a:r>
              <a:rPr lang="en-US" sz="2800" i="1" dirty="0" smtClean="0">
                <a:solidFill>
                  <a:schemeClr val="bg1"/>
                </a:solidFill>
              </a:rPr>
              <a:t>14 Do you know why? Simple. Because GOD was there as a witness when you spoke your </a:t>
            </a:r>
            <a:r>
              <a:rPr lang="en-US" sz="2800" i="1" dirty="0" smtClean="0">
                <a:solidFill>
                  <a:srgbClr val="FFFF00"/>
                </a:solidFill>
              </a:rPr>
              <a:t>marriage vows </a:t>
            </a:r>
            <a:r>
              <a:rPr lang="en-US" sz="2800" i="1" dirty="0" smtClean="0">
                <a:solidFill>
                  <a:schemeClr val="bg1"/>
                </a:solidFill>
              </a:rPr>
              <a:t>to your young bride, and now you've broken those vows, broken the </a:t>
            </a:r>
            <a:r>
              <a:rPr lang="en-US" sz="2800" i="1" dirty="0" smtClean="0">
                <a:solidFill>
                  <a:srgbClr val="FFFF00"/>
                </a:solidFill>
              </a:rPr>
              <a:t>faith-bond</a:t>
            </a:r>
            <a:r>
              <a:rPr lang="en-US" sz="2800" i="1" dirty="0" smtClean="0">
                <a:solidFill>
                  <a:schemeClr val="bg1"/>
                </a:solidFill>
              </a:rPr>
              <a:t> with your </a:t>
            </a:r>
            <a:r>
              <a:rPr lang="en-US" sz="2800" i="1" dirty="0" smtClean="0">
                <a:solidFill>
                  <a:srgbClr val="FFFF00"/>
                </a:solidFill>
              </a:rPr>
              <a:t>vowed companion</a:t>
            </a:r>
            <a:r>
              <a:rPr lang="en-US" sz="2800" i="1" dirty="0" smtClean="0">
                <a:solidFill>
                  <a:schemeClr val="bg1"/>
                </a:solidFill>
              </a:rPr>
              <a:t>, your </a:t>
            </a:r>
            <a:r>
              <a:rPr lang="en-US" sz="2800" i="1" dirty="0" smtClean="0">
                <a:solidFill>
                  <a:srgbClr val="FFFF00"/>
                </a:solidFill>
              </a:rPr>
              <a:t>covenant wife</a:t>
            </a:r>
            <a:r>
              <a:rPr lang="en-US" sz="2800" i="1" dirty="0" smtClean="0">
                <a:solidFill>
                  <a:schemeClr val="bg1"/>
                </a:solidFill>
              </a:rPr>
              <a:t>.</a:t>
            </a:r>
            <a:endParaRPr lang="en-US" sz="3200" dirty="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139857"/>
            <a:ext cx="9144000" cy="3662541"/>
          </a:xfrm>
          <a:prstGeom prst="rect">
            <a:avLst/>
          </a:prstGeom>
          <a:noFill/>
        </p:spPr>
        <p:txBody>
          <a:bodyPr wrap="square" rtlCol="0">
            <a:spAutoFit/>
          </a:bodyPr>
          <a:lstStyle/>
          <a:p>
            <a:pPr algn="ctr"/>
            <a:r>
              <a:rPr lang="en-US" sz="3200" dirty="0" smtClean="0">
                <a:solidFill>
                  <a:schemeClr val="bg1"/>
                </a:solidFill>
              </a:rPr>
              <a:t>Marriage – is Between One Man And One Woman Only</a:t>
            </a:r>
          </a:p>
          <a:p>
            <a:pPr algn="just"/>
            <a:endParaRPr lang="en-US" sz="2800" i="1" dirty="0" smtClean="0">
              <a:solidFill>
                <a:schemeClr val="bg1"/>
              </a:solidFill>
            </a:endParaRPr>
          </a:p>
          <a:p>
            <a:pPr algn="just"/>
            <a:r>
              <a:rPr lang="en-US" sz="2800" i="1" dirty="0" smtClean="0">
                <a:solidFill>
                  <a:schemeClr val="bg1"/>
                </a:solidFill>
              </a:rPr>
              <a:t>Genesis 2:24-25 (MSG)</a:t>
            </a:r>
          </a:p>
          <a:p>
            <a:pPr algn="just"/>
            <a:r>
              <a:rPr lang="en-US" sz="2800" i="1" dirty="0" smtClean="0">
                <a:solidFill>
                  <a:schemeClr val="bg1"/>
                </a:solidFill>
              </a:rPr>
              <a:t>24 Therefore a man leaves his father and mother and embraces his wife. They become one flesh. </a:t>
            </a:r>
          </a:p>
          <a:p>
            <a:pPr algn="just"/>
            <a:r>
              <a:rPr lang="en-US" sz="2800" i="1" dirty="0" smtClean="0">
                <a:solidFill>
                  <a:schemeClr val="bg1"/>
                </a:solidFill>
              </a:rPr>
              <a:t>25 The two of them, </a:t>
            </a:r>
            <a:r>
              <a:rPr lang="en-US" sz="2800" i="1" dirty="0" smtClean="0">
                <a:solidFill>
                  <a:srgbClr val="FFFF00"/>
                </a:solidFill>
              </a:rPr>
              <a:t>the Man and his Wife</a:t>
            </a:r>
            <a:r>
              <a:rPr lang="en-US" sz="2800" i="1" dirty="0" smtClean="0">
                <a:solidFill>
                  <a:schemeClr val="bg1"/>
                </a:solidFill>
              </a:rPr>
              <a:t>, were naked, but they felt no shame.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2895600"/>
            <a:ext cx="9144000" cy="3970318"/>
          </a:xfrm>
          <a:prstGeom prst="rect">
            <a:avLst/>
          </a:prstGeom>
          <a:noFill/>
        </p:spPr>
        <p:txBody>
          <a:bodyPr wrap="square" rtlCol="0">
            <a:spAutoFit/>
          </a:bodyPr>
          <a:lstStyle/>
          <a:p>
            <a:pPr algn="ctr"/>
            <a:r>
              <a:rPr lang="en-US" sz="3200" dirty="0" smtClean="0">
                <a:solidFill>
                  <a:schemeClr val="bg1"/>
                </a:solidFill>
              </a:rPr>
              <a:t>Marriage – is Between One Man And One Woman Only</a:t>
            </a:r>
          </a:p>
          <a:p>
            <a:pPr algn="ctr"/>
            <a:endParaRPr lang="en-US" sz="2800" i="1" dirty="0" smtClean="0">
              <a:solidFill>
                <a:schemeClr val="bg1"/>
              </a:solidFill>
            </a:endParaRPr>
          </a:p>
          <a:p>
            <a:pPr algn="ctr"/>
            <a:r>
              <a:rPr lang="en-US" sz="3200" dirty="0" smtClean="0">
                <a:solidFill>
                  <a:schemeClr val="bg1"/>
                </a:solidFill>
              </a:rPr>
              <a:t>Marriage is meant for one man and one woman. There is what we can consider an </a:t>
            </a:r>
            <a:r>
              <a:rPr lang="en-US" sz="3200" dirty="0" smtClean="0">
                <a:solidFill>
                  <a:srgbClr val="FFFF00"/>
                </a:solidFill>
              </a:rPr>
              <a:t>"inner circle" </a:t>
            </a:r>
            <a:r>
              <a:rPr lang="en-US" sz="3200" dirty="0" smtClean="0">
                <a:solidFill>
                  <a:schemeClr val="bg1"/>
                </a:solidFill>
              </a:rPr>
              <a:t>and </a:t>
            </a:r>
            <a:r>
              <a:rPr lang="en-US" sz="3200" dirty="0" smtClean="0">
                <a:solidFill>
                  <a:srgbClr val="FFFF00"/>
                </a:solidFill>
              </a:rPr>
              <a:t>"inner sanctum" </a:t>
            </a:r>
            <a:r>
              <a:rPr lang="en-US" sz="3200" dirty="0" smtClean="0">
                <a:solidFill>
                  <a:schemeClr val="bg1"/>
                </a:solidFill>
              </a:rPr>
              <a:t>that is meant only for the man and the woman bonded together by God. There is </a:t>
            </a:r>
            <a:r>
              <a:rPr lang="en-US" sz="3200" dirty="0" smtClean="0">
                <a:solidFill>
                  <a:srgbClr val="FFFF00"/>
                </a:solidFill>
              </a:rPr>
              <a:t>no room for anything or anyone else in the inner circle</a:t>
            </a:r>
            <a:r>
              <a:rPr lang="en-US" sz="3200" dirty="0" smtClean="0">
                <a:solidFill>
                  <a:schemeClr val="bg1"/>
                </a:solidFill>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2895600"/>
            <a:ext cx="9144000" cy="3785652"/>
          </a:xfrm>
          <a:prstGeom prst="rect">
            <a:avLst/>
          </a:prstGeom>
          <a:noFill/>
        </p:spPr>
        <p:txBody>
          <a:bodyPr wrap="square" rtlCol="0">
            <a:spAutoFit/>
          </a:bodyPr>
          <a:lstStyle/>
          <a:p>
            <a:pPr algn="ctr"/>
            <a:r>
              <a:rPr lang="en-US" sz="3200" dirty="0" smtClean="0">
                <a:solidFill>
                  <a:schemeClr val="bg1"/>
                </a:solidFill>
              </a:rPr>
              <a:t>Marriage – A Union of Two</a:t>
            </a:r>
          </a:p>
          <a:p>
            <a:pPr algn="ctr"/>
            <a:endParaRPr lang="en-US" sz="3200" dirty="0" smtClean="0">
              <a:solidFill>
                <a:schemeClr val="bg1"/>
              </a:solidFill>
            </a:endParaRPr>
          </a:p>
          <a:p>
            <a:pPr algn="just"/>
            <a:r>
              <a:rPr lang="en-US" sz="2800" i="1" dirty="0" smtClean="0">
                <a:solidFill>
                  <a:schemeClr val="bg1"/>
                </a:solidFill>
              </a:rPr>
              <a:t>Genesis 2:24 (MSG)</a:t>
            </a:r>
          </a:p>
          <a:p>
            <a:pPr algn="just"/>
            <a:r>
              <a:rPr lang="en-US" sz="2800" i="1" dirty="0" smtClean="0">
                <a:solidFill>
                  <a:schemeClr val="bg1"/>
                </a:solidFill>
              </a:rPr>
              <a:t>24 Therefore a man leaves his father and mother and embraces his wife. They </a:t>
            </a:r>
            <a:r>
              <a:rPr lang="en-US" sz="2800" i="1" dirty="0" smtClean="0">
                <a:solidFill>
                  <a:srgbClr val="FFFF00"/>
                </a:solidFill>
              </a:rPr>
              <a:t>become one</a:t>
            </a:r>
            <a:r>
              <a:rPr lang="en-US" sz="2800" i="1" dirty="0" smtClean="0">
                <a:solidFill>
                  <a:schemeClr val="bg1"/>
                </a:solidFill>
              </a:rPr>
              <a:t> flesh. </a:t>
            </a:r>
          </a:p>
          <a:p>
            <a:pPr algn="just"/>
            <a:endParaRPr lang="en-US" sz="2800" i="1" dirty="0" smtClean="0">
              <a:solidFill>
                <a:schemeClr val="bg1"/>
              </a:solidFill>
            </a:endParaRPr>
          </a:p>
          <a:p>
            <a:pPr algn="ctr"/>
            <a:r>
              <a:rPr lang="en-US" sz="3200" dirty="0" smtClean="0">
                <a:solidFill>
                  <a:schemeClr val="bg1"/>
                </a:solidFill>
              </a:rPr>
              <a:t>To be made "one flesh" means </a:t>
            </a:r>
          </a:p>
          <a:p>
            <a:pPr algn="ctr"/>
            <a:r>
              <a:rPr lang="en-US" sz="3200" dirty="0" smtClean="0">
                <a:solidFill>
                  <a:schemeClr val="bg1"/>
                </a:solidFill>
              </a:rPr>
              <a:t>to be made "one properly united person".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2895600"/>
            <a:ext cx="9144000" cy="3662541"/>
          </a:xfrm>
          <a:prstGeom prst="rect">
            <a:avLst/>
          </a:prstGeom>
          <a:noFill/>
        </p:spPr>
        <p:txBody>
          <a:bodyPr wrap="square" rtlCol="0">
            <a:spAutoFit/>
          </a:bodyPr>
          <a:lstStyle/>
          <a:p>
            <a:pPr algn="ctr"/>
            <a:r>
              <a:rPr lang="en-US" sz="3200" dirty="0" smtClean="0">
                <a:solidFill>
                  <a:schemeClr val="bg1"/>
                </a:solidFill>
              </a:rPr>
              <a:t>Marriage – A Union of Two</a:t>
            </a:r>
          </a:p>
          <a:p>
            <a:pPr algn="ctr"/>
            <a:endParaRPr lang="en-US" sz="3200" dirty="0" smtClean="0">
              <a:solidFill>
                <a:schemeClr val="bg1"/>
              </a:solidFill>
            </a:endParaRPr>
          </a:p>
          <a:p>
            <a:pPr algn="just"/>
            <a:r>
              <a:rPr lang="en-US" sz="2800" i="1" dirty="0" smtClean="0">
                <a:solidFill>
                  <a:schemeClr val="bg1"/>
                </a:solidFill>
              </a:rPr>
              <a:t>Ephesians 5:31-32 (GNB)</a:t>
            </a:r>
          </a:p>
          <a:p>
            <a:pPr algn="just"/>
            <a:r>
              <a:rPr lang="en-US" sz="2800" i="1" dirty="0" smtClean="0">
                <a:solidFill>
                  <a:schemeClr val="bg1"/>
                </a:solidFill>
              </a:rPr>
              <a:t>31 As the scripture says, "For this reason a man will leave his father and mother and unite with his wife, and </a:t>
            </a:r>
            <a:r>
              <a:rPr lang="en-US" sz="2800" i="1" dirty="0" smtClean="0">
                <a:solidFill>
                  <a:srgbClr val="FFFF00"/>
                </a:solidFill>
              </a:rPr>
              <a:t>the two will become one</a:t>
            </a:r>
            <a:r>
              <a:rPr lang="en-US" sz="2800" i="1" dirty="0" smtClean="0">
                <a:solidFill>
                  <a:schemeClr val="bg1"/>
                </a:solidFill>
              </a:rPr>
              <a:t>." </a:t>
            </a:r>
          </a:p>
          <a:p>
            <a:pPr algn="just"/>
            <a:r>
              <a:rPr lang="en-US" sz="2800" i="1" dirty="0" smtClean="0">
                <a:solidFill>
                  <a:schemeClr val="bg1"/>
                </a:solidFill>
              </a:rPr>
              <a:t>32 There is </a:t>
            </a:r>
            <a:r>
              <a:rPr lang="en-US" sz="2800" i="1" dirty="0" smtClean="0">
                <a:solidFill>
                  <a:srgbClr val="FFFF00"/>
                </a:solidFill>
              </a:rPr>
              <a:t>a deep secret truth</a:t>
            </a:r>
            <a:r>
              <a:rPr lang="en-US" sz="2800" i="1" dirty="0" smtClean="0">
                <a:solidFill>
                  <a:schemeClr val="bg1"/>
                </a:solidFill>
              </a:rPr>
              <a:t> revealed in this scripture, which I understand as applying to </a:t>
            </a:r>
            <a:r>
              <a:rPr lang="en-US" sz="2800" i="1" dirty="0" smtClean="0">
                <a:solidFill>
                  <a:srgbClr val="FFFF00"/>
                </a:solidFill>
              </a:rPr>
              <a:t>Christ and the church</a:t>
            </a:r>
            <a:r>
              <a:rPr lang="en-US" sz="2800" i="1" dirty="0" smtClean="0">
                <a:solidFill>
                  <a:schemeClr val="bg1"/>
                </a:solidFill>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2895600"/>
            <a:ext cx="9144000" cy="3539430"/>
          </a:xfrm>
          <a:prstGeom prst="rect">
            <a:avLst/>
          </a:prstGeom>
          <a:noFill/>
        </p:spPr>
        <p:txBody>
          <a:bodyPr wrap="square" rtlCol="0">
            <a:spAutoFit/>
          </a:bodyPr>
          <a:lstStyle/>
          <a:p>
            <a:pPr algn="ctr"/>
            <a:r>
              <a:rPr lang="en-US" sz="3200" dirty="0" smtClean="0">
                <a:solidFill>
                  <a:schemeClr val="bg1"/>
                </a:solidFill>
              </a:rPr>
              <a:t>Marriage – A Union of Two</a:t>
            </a:r>
          </a:p>
          <a:p>
            <a:pPr algn="ctr"/>
            <a:endParaRPr lang="en-US" sz="3200" dirty="0" smtClean="0">
              <a:solidFill>
                <a:schemeClr val="bg1"/>
              </a:solidFill>
            </a:endParaRPr>
          </a:p>
          <a:p>
            <a:pPr algn="ctr"/>
            <a:r>
              <a:rPr lang="en-US" sz="3200" dirty="0" smtClean="0">
                <a:solidFill>
                  <a:schemeClr val="bg1"/>
                </a:solidFill>
              </a:rPr>
              <a:t>In marriage </a:t>
            </a:r>
          </a:p>
          <a:p>
            <a:pPr algn="ctr"/>
            <a:r>
              <a:rPr lang="en-US" sz="3200" dirty="0" smtClean="0">
                <a:solidFill>
                  <a:schemeClr val="bg1"/>
                </a:solidFill>
              </a:rPr>
              <a:t>a man and woman are made one </a:t>
            </a:r>
          </a:p>
          <a:p>
            <a:pPr algn="ctr"/>
            <a:r>
              <a:rPr lang="en-US" sz="3200" dirty="0" smtClean="0">
                <a:solidFill>
                  <a:schemeClr val="bg1"/>
                </a:solidFill>
              </a:rPr>
              <a:t>at the moment of their marriage </a:t>
            </a:r>
          </a:p>
          <a:p>
            <a:pPr algn="ctr"/>
            <a:r>
              <a:rPr lang="en-US" sz="3200" dirty="0" smtClean="0">
                <a:solidFill>
                  <a:schemeClr val="bg1"/>
                </a:solidFill>
              </a:rPr>
              <a:t>in God's presence. </a:t>
            </a:r>
          </a:p>
          <a:p>
            <a:pPr algn="ctr"/>
            <a:r>
              <a:rPr lang="en-US" sz="3200" dirty="0" smtClean="0">
                <a:solidFill>
                  <a:schemeClr val="bg1"/>
                </a:solidFill>
              </a:rPr>
              <a:t>Then in everyday life they live this out.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2895600"/>
            <a:ext cx="9144000" cy="3046988"/>
          </a:xfrm>
          <a:prstGeom prst="rect">
            <a:avLst/>
          </a:prstGeom>
          <a:noFill/>
        </p:spPr>
        <p:txBody>
          <a:bodyPr wrap="square" rtlCol="0">
            <a:spAutoFit/>
          </a:bodyPr>
          <a:lstStyle/>
          <a:p>
            <a:pPr algn="ctr"/>
            <a:r>
              <a:rPr lang="en-US" sz="3200" dirty="0" smtClean="0">
                <a:solidFill>
                  <a:schemeClr val="bg1"/>
                </a:solidFill>
              </a:rPr>
              <a:t>Marriage – A Union of Two</a:t>
            </a:r>
          </a:p>
          <a:p>
            <a:pPr algn="ctr"/>
            <a:endParaRPr lang="en-US" sz="3200" dirty="0" smtClean="0">
              <a:solidFill>
                <a:schemeClr val="bg1"/>
              </a:solidFill>
            </a:endParaRPr>
          </a:p>
          <a:p>
            <a:pPr algn="ctr"/>
            <a:r>
              <a:rPr lang="en-US" sz="3200" dirty="0" smtClean="0">
                <a:solidFill>
                  <a:schemeClr val="bg1"/>
                </a:solidFill>
              </a:rPr>
              <a:t>Becoming one in every day life, </a:t>
            </a:r>
          </a:p>
          <a:p>
            <a:pPr algn="ctr"/>
            <a:r>
              <a:rPr lang="en-US" sz="3200" dirty="0" smtClean="0">
                <a:solidFill>
                  <a:schemeClr val="bg1"/>
                </a:solidFill>
              </a:rPr>
              <a:t>involves an ongoing process </a:t>
            </a:r>
          </a:p>
          <a:p>
            <a:pPr algn="ctr"/>
            <a:r>
              <a:rPr lang="en-US" sz="3200" dirty="0" smtClean="0">
                <a:solidFill>
                  <a:schemeClr val="bg1"/>
                </a:solidFill>
              </a:rPr>
              <a:t>of discovering and growing </a:t>
            </a:r>
          </a:p>
          <a:p>
            <a:pPr algn="ctr"/>
            <a:r>
              <a:rPr lang="en-US" sz="3200" dirty="0" smtClean="0">
                <a:solidFill>
                  <a:schemeClr val="bg1"/>
                </a:solidFill>
              </a:rPr>
              <a:t>into a place of  oneness with each other.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2895600"/>
            <a:ext cx="9144000" cy="3046988"/>
          </a:xfrm>
          <a:prstGeom prst="rect">
            <a:avLst/>
          </a:prstGeom>
          <a:noFill/>
        </p:spPr>
        <p:txBody>
          <a:bodyPr wrap="square" rtlCol="0">
            <a:spAutoFit/>
          </a:bodyPr>
          <a:lstStyle/>
          <a:p>
            <a:pPr algn="ctr"/>
            <a:r>
              <a:rPr lang="en-US" sz="3200" dirty="0" smtClean="0">
                <a:solidFill>
                  <a:schemeClr val="bg1"/>
                </a:solidFill>
              </a:rPr>
              <a:t>Marriage – A Union of Two</a:t>
            </a:r>
          </a:p>
          <a:p>
            <a:pPr algn="ctr"/>
            <a:endParaRPr lang="en-US" sz="3200" dirty="0" smtClean="0">
              <a:solidFill>
                <a:schemeClr val="bg1"/>
              </a:solidFill>
            </a:endParaRPr>
          </a:p>
          <a:p>
            <a:pPr algn="ctr"/>
            <a:r>
              <a:rPr lang="en-US" sz="3200" dirty="0" smtClean="0">
                <a:solidFill>
                  <a:schemeClr val="bg1"/>
                </a:solidFill>
              </a:rPr>
              <a:t>Key words that describe “becoming one”:</a:t>
            </a:r>
          </a:p>
          <a:p>
            <a:pPr lvl="3" algn="just"/>
            <a:r>
              <a:rPr lang="en-US" sz="3200" dirty="0" smtClean="0">
                <a:solidFill>
                  <a:schemeClr val="bg1"/>
                </a:solidFill>
              </a:rPr>
              <a:t>Relationship           Companionship</a:t>
            </a:r>
          </a:p>
          <a:p>
            <a:pPr lvl="3" algn="just"/>
            <a:r>
              <a:rPr lang="en-US" sz="3200" dirty="0" smtClean="0">
                <a:solidFill>
                  <a:schemeClr val="bg1"/>
                </a:solidFill>
              </a:rPr>
              <a:t>Agreement             Complementing</a:t>
            </a:r>
          </a:p>
          <a:p>
            <a:pPr lvl="3" algn="just"/>
            <a:r>
              <a:rPr lang="en-US" sz="3200" dirty="0" smtClean="0">
                <a:solidFill>
                  <a:schemeClr val="bg1"/>
                </a:solidFill>
              </a:rPr>
              <a:t>Unity                        Intimacy (closeness)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2895600"/>
            <a:ext cx="9144000" cy="2062103"/>
          </a:xfrm>
          <a:prstGeom prst="rect">
            <a:avLst/>
          </a:prstGeom>
          <a:noFill/>
        </p:spPr>
        <p:txBody>
          <a:bodyPr wrap="square" rtlCol="0">
            <a:spAutoFit/>
          </a:bodyPr>
          <a:lstStyle/>
          <a:p>
            <a:pPr algn="ctr"/>
            <a:r>
              <a:rPr lang="en-US" sz="3200" dirty="0" smtClean="0">
                <a:solidFill>
                  <a:schemeClr val="bg1"/>
                </a:solidFill>
              </a:rPr>
              <a:t>Marriage – A Union of Two</a:t>
            </a:r>
          </a:p>
          <a:p>
            <a:pPr algn="ctr"/>
            <a:endParaRPr lang="en-US" sz="3200" dirty="0" smtClean="0">
              <a:solidFill>
                <a:schemeClr val="bg1"/>
              </a:solidFill>
            </a:endParaRPr>
          </a:p>
          <a:p>
            <a:pPr algn="ctr"/>
            <a:r>
              <a:rPr lang="en-US" sz="3200" dirty="0" smtClean="0">
                <a:solidFill>
                  <a:schemeClr val="bg1"/>
                </a:solidFill>
              </a:rPr>
              <a:t>“Becoming one” was designed by </a:t>
            </a:r>
            <a:r>
              <a:rPr lang="en-US" sz="3200" dirty="0" smtClean="0">
                <a:solidFill>
                  <a:srgbClr val="FFFF00"/>
                </a:solidFill>
              </a:rPr>
              <a:t>God</a:t>
            </a:r>
            <a:r>
              <a:rPr lang="en-US" sz="3200" dirty="0" smtClean="0">
                <a:solidFill>
                  <a:schemeClr val="bg1"/>
                </a:solidFill>
              </a:rPr>
              <a:t> </a:t>
            </a:r>
          </a:p>
          <a:p>
            <a:pPr algn="ctr"/>
            <a:r>
              <a:rPr lang="en-US" sz="3200" dirty="0" smtClean="0">
                <a:solidFill>
                  <a:schemeClr val="bg1"/>
                </a:solidFill>
              </a:rPr>
              <a:t>and therefore is achieved through Him alone.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00200"/>
            <a:ext cx="9144000" cy="646331"/>
          </a:xfrm>
          <a:prstGeom prst="rect">
            <a:avLst/>
          </a:prstGeom>
          <a:noFill/>
        </p:spPr>
        <p:txBody>
          <a:bodyPr wrap="square" rtlCol="0">
            <a:spAutoFit/>
          </a:bodyPr>
          <a:lstStyle/>
          <a:p>
            <a:pPr algn="ctr"/>
            <a:r>
              <a:rPr lang="en-US" sz="3600" dirty="0" smtClean="0">
                <a:solidFill>
                  <a:srgbClr val="FFFF00"/>
                </a:solidFill>
              </a:rPr>
              <a:t>Series overview</a:t>
            </a:r>
            <a:endParaRPr lang="en-US" sz="3600" dirty="0">
              <a:solidFill>
                <a:srgbClr val="FFFF00"/>
              </a:solidFill>
            </a:endParaRPr>
          </a:p>
        </p:txBody>
      </p:sp>
      <p:sp>
        <p:nvSpPr>
          <p:cNvPr id="3" name="TextBox 2"/>
          <p:cNvSpPr txBox="1"/>
          <p:nvPr/>
        </p:nvSpPr>
        <p:spPr>
          <a:xfrm>
            <a:off x="0" y="2401669"/>
            <a:ext cx="9144000" cy="3539430"/>
          </a:xfrm>
          <a:prstGeom prst="rect">
            <a:avLst/>
          </a:prstGeom>
          <a:noFill/>
        </p:spPr>
        <p:txBody>
          <a:bodyPr wrap="square" rtlCol="0">
            <a:spAutoFit/>
          </a:bodyPr>
          <a:lstStyle/>
          <a:p>
            <a:pPr lvl="2" algn="just">
              <a:buFont typeface="Wingdings" pitchFamily="2" charset="2"/>
              <a:buChar char="ü"/>
            </a:pPr>
            <a:r>
              <a:rPr lang="en-US" sz="3200" dirty="0" smtClean="0">
                <a:solidFill>
                  <a:schemeClr val="bg1"/>
                </a:solidFill>
              </a:rPr>
              <a:t>Becoming A Team</a:t>
            </a:r>
          </a:p>
          <a:p>
            <a:pPr lvl="2" algn="just">
              <a:buFont typeface="Wingdings" pitchFamily="2" charset="2"/>
              <a:buChar char="ü"/>
            </a:pPr>
            <a:r>
              <a:rPr lang="en-US" sz="3200" dirty="0" smtClean="0">
                <a:solidFill>
                  <a:schemeClr val="bg1"/>
                </a:solidFill>
              </a:rPr>
              <a:t>Resolving Conflicts</a:t>
            </a:r>
          </a:p>
          <a:p>
            <a:pPr lvl="2" algn="just">
              <a:buFont typeface="Wingdings" pitchFamily="2" charset="2"/>
              <a:buChar char="ü"/>
            </a:pPr>
            <a:r>
              <a:rPr lang="en-US" sz="3200" dirty="0" smtClean="0">
                <a:solidFill>
                  <a:schemeClr val="bg1"/>
                </a:solidFill>
              </a:rPr>
              <a:t>Overcoming Life's Challenges</a:t>
            </a:r>
          </a:p>
          <a:p>
            <a:pPr lvl="2" algn="just">
              <a:buFont typeface="Wingdings" pitchFamily="2" charset="2"/>
              <a:buChar char="ü"/>
            </a:pPr>
            <a:r>
              <a:rPr lang="en-US" sz="3200" dirty="0" smtClean="0">
                <a:solidFill>
                  <a:schemeClr val="bg1"/>
                </a:solidFill>
              </a:rPr>
              <a:t>Pressing Forward By Releasing The Past</a:t>
            </a:r>
          </a:p>
          <a:p>
            <a:pPr lvl="2" algn="just">
              <a:buFont typeface="Wingdings" pitchFamily="2" charset="2"/>
              <a:buChar char="ü"/>
            </a:pPr>
            <a:r>
              <a:rPr lang="en-US" sz="3200" dirty="0" smtClean="0">
                <a:solidFill>
                  <a:schemeClr val="bg1"/>
                </a:solidFill>
              </a:rPr>
              <a:t>Boundaries</a:t>
            </a:r>
          </a:p>
          <a:p>
            <a:pPr lvl="2" algn="just">
              <a:buFont typeface="Wingdings" pitchFamily="2" charset="2"/>
              <a:buChar char="ü"/>
            </a:pPr>
            <a:r>
              <a:rPr lang="en-US" sz="3200" dirty="0" smtClean="0">
                <a:solidFill>
                  <a:schemeClr val="bg1"/>
                </a:solidFill>
              </a:rPr>
              <a:t>Parenting Primer</a:t>
            </a:r>
          </a:p>
          <a:p>
            <a:pPr lvl="2" algn="just">
              <a:buFont typeface="Wingdings" pitchFamily="2" charset="2"/>
              <a:buChar char="ü"/>
            </a:pPr>
            <a:r>
              <a:rPr lang="en-US" sz="3200" dirty="0" smtClean="0">
                <a:solidFill>
                  <a:schemeClr val="bg1"/>
                </a:solidFill>
              </a:rPr>
              <a:t>Nurturing Children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2895600"/>
            <a:ext cx="9144000" cy="2369880"/>
          </a:xfrm>
          <a:prstGeom prst="rect">
            <a:avLst/>
          </a:prstGeom>
          <a:noFill/>
        </p:spPr>
        <p:txBody>
          <a:bodyPr wrap="square" rtlCol="0">
            <a:spAutoFit/>
          </a:bodyPr>
          <a:lstStyle/>
          <a:p>
            <a:pPr algn="ctr"/>
            <a:r>
              <a:rPr lang="en-US" sz="3200" dirty="0" smtClean="0">
                <a:solidFill>
                  <a:schemeClr val="bg1"/>
                </a:solidFill>
              </a:rPr>
              <a:t>Marriage - A Journey of Love 'Till Death Do Us Part'</a:t>
            </a:r>
          </a:p>
          <a:p>
            <a:pPr algn="ctr"/>
            <a:endParaRPr lang="en-US" sz="3200" dirty="0" smtClean="0">
              <a:solidFill>
                <a:schemeClr val="bg1"/>
              </a:solidFill>
            </a:endParaRPr>
          </a:p>
          <a:p>
            <a:pPr algn="just"/>
            <a:r>
              <a:rPr lang="en-US" sz="2800" i="1" dirty="0" smtClean="0">
                <a:solidFill>
                  <a:schemeClr val="bg1"/>
                </a:solidFill>
              </a:rPr>
              <a:t>Matthew 19:6</a:t>
            </a:r>
          </a:p>
          <a:p>
            <a:pPr algn="just"/>
            <a:r>
              <a:rPr lang="en-US" sz="2800" i="1" dirty="0" smtClean="0">
                <a:solidFill>
                  <a:schemeClr val="bg1"/>
                </a:solidFill>
              </a:rPr>
              <a:t>6 So then, they are no longer two but one flesh. Therefore what God has joined together, let not man separate."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2895600"/>
            <a:ext cx="9144000" cy="3539430"/>
          </a:xfrm>
          <a:prstGeom prst="rect">
            <a:avLst/>
          </a:prstGeom>
          <a:noFill/>
        </p:spPr>
        <p:txBody>
          <a:bodyPr wrap="square" rtlCol="0">
            <a:spAutoFit/>
          </a:bodyPr>
          <a:lstStyle/>
          <a:p>
            <a:pPr algn="ctr"/>
            <a:r>
              <a:rPr lang="en-US" sz="3200" dirty="0" smtClean="0">
                <a:solidFill>
                  <a:schemeClr val="bg1"/>
                </a:solidFill>
              </a:rPr>
              <a:t>Marriage - A Journey of Love 'Till Death Do Us Part'</a:t>
            </a:r>
          </a:p>
          <a:p>
            <a:pPr algn="ctr"/>
            <a:endParaRPr lang="en-US" sz="3200" dirty="0" smtClean="0">
              <a:solidFill>
                <a:schemeClr val="bg1"/>
              </a:solidFill>
            </a:endParaRPr>
          </a:p>
          <a:p>
            <a:pPr algn="ctr"/>
            <a:r>
              <a:rPr lang="en-US" sz="3200" dirty="0" smtClean="0">
                <a:solidFill>
                  <a:schemeClr val="bg1"/>
                </a:solidFill>
              </a:rPr>
              <a:t>“With this ring, I, (Groom), take you (Bride) to be my wife, to have and to hold from this day forward; for better, for worse, for richer, for poorer, in sickness and in health, to love and to cherish till death us do part, according to God’s holy Word.” </a:t>
            </a:r>
            <a:endParaRPr lang="en-US" sz="2800" i="1" dirty="0" smtClean="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95600"/>
            <a:ext cx="9144000" cy="3046988"/>
          </a:xfrm>
          <a:prstGeom prst="rect">
            <a:avLst/>
          </a:prstGeom>
          <a:noFill/>
        </p:spPr>
        <p:txBody>
          <a:bodyPr wrap="square" rtlCol="0">
            <a:spAutoFit/>
          </a:bodyPr>
          <a:lstStyle/>
          <a:p>
            <a:pPr algn="ctr"/>
            <a:endParaRPr lang="en-US" sz="3200" dirty="0" smtClean="0">
              <a:solidFill>
                <a:schemeClr val="bg1"/>
              </a:solidFill>
            </a:endParaRPr>
          </a:p>
          <a:p>
            <a:pPr algn="ctr"/>
            <a:r>
              <a:rPr lang="en-US" sz="3200" dirty="0" smtClean="0">
                <a:solidFill>
                  <a:schemeClr val="bg1"/>
                </a:solidFill>
              </a:rPr>
              <a:t>Marriage is a union of two individuals. </a:t>
            </a:r>
          </a:p>
          <a:p>
            <a:pPr algn="ctr"/>
            <a:r>
              <a:rPr lang="en-US" sz="3200" dirty="0" smtClean="0">
                <a:solidFill>
                  <a:schemeClr val="bg1"/>
                </a:solidFill>
              </a:rPr>
              <a:t>It is the coming together of two different "worlds".</a:t>
            </a:r>
          </a:p>
          <a:p>
            <a:pPr algn="ctr"/>
            <a:endParaRPr lang="en-US" sz="3200" dirty="0" smtClean="0">
              <a:solidFill>
                <a:schemeClr val="bg1"/>
              </a:solidFill>
            </a:endParaRPr>
          </a:p>
          <a:p>
            <a:pPr algn="ctr"/>
            <a:r>
              <a:rPr lang="en-US" sz="3200" dirty="0" smtClean="0">
                <a:solidFill>
                  <a:schemeClr val="bg1"/>
                </a:solidFill>
              </a:rPr>
              <a:t>This union of two individuals, can either become a </a:t>
            </a:r>
            <a:r>
              <a:rPr lang="en-US" sz="3200" dirty="0" smtClean="0">
                <a:solidFill>
                  <a:srgbClr val="FFFF00"/>
                </a:solidFill>
              </a:rPr>
              <a:t>beautiful synergy </a:t>
            </a:r>
            <a:r>
              <a:rPr lang="en-US" sz="3200" dirty="0" smtClean="0">
                <a:solidFill>
                  <a:schemeClr val="bg1"/>
                </a:solidFill>
              </a:rPr>
              <a:t>or a </a:t>
            </a:r>
            <a:r>
              <a:rPr lang="en-US" sz="3200" dirty="0" smtClean="0">
                <a:solidFill>
                  <a:srgbClr val="FFFF00"/>
                </a:solidFill>
              </a:rPr>
              <a:t>massive collision</a:t>
            </a:r>
            <a:r>
              <a:rPr lang="en-US" sz="3200" dirty="0" smtClean="0">
                <a:solidFill>
                  <a:schemeClr val="bg1"/>
                </a:solidFill>
              </a:rPr>
              <a:t>.</a:t>
            </a:r>
            <a:endParaRPr lang="en-US" sz="2800" i="1" dirty="0" smtClean="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95600"/>
            <a:ext cx="9144000" cy="3662541"/>
          </a:xfrm>
          <a:prstGeom prst="rect">
            <a:avLst/>
          </a:prstGeom>
          <a:noFill/>
        </p:spPr>
        <p:txBody>
          <a:bodyPr wrap="square" rtlCol="0">
            <a:spAutoFit/>
          </a:bodyPr>
          <a:lstStyle/>
          <a:p>
            <a:pPr algn="ctr"/>
            <a:r>
              <a:rPr lang="en-US" sz="3200" dirty="0" smtClean="0">
                <a:solidFill>
                  <a:schemeClr val="bg1"/>
                </a:solidFill>
              </a:rPr>
              <a:t>#1, Becoming The Best 'You'</a:t>
            </a:r>
          </a:p>
          <a:p>
            <a:pPr algn="ctr"/>
            <a:endParaRPr lang="en-US" sz="3200" dirty="0" smtClean="0">
              <a:solidFill>
                <a:schemeClr val="bg1"/>
              </a:solidFill>
            </a:endParaRPr>
          </a:p>
          <a:p>
            <a:pPr algn="just"/>
            <a:r>
              <a:rPr lang="en-US" sz="2800" i="1" dirty="0" smtClean="0">
                <a:solidFill>
                  <a:schemeClr val="bg1"/>
                </a:solidFill>
              </a:rPr>
              <a:t>John 14:2-3</a:t>
            </a:r>
          </a:p>
          <a:p>
            <a:pPr algn="just"/>
            <a:r>
              <a:rPr lang="en-US" sz="2800" i="1" dirty="0" smtClean="0">
                <a:solidFill>
                  <a:schemeClr val="bg1"/>
                </a:solidFill>
              </a:rPr>
              <a:t>2 In My Father's house are many mansions; if it were not so, I would have told you. I go to prepare a place for you. </a:t>
            </a:r>
          </a:p>
          <a:p>
            <a:pPr algn="just"/>
            <a:r>
              <a:rPr lang="en-US" sz="2800" i="1" dirty="0" smtClean="0">
                <a:solidFill>
                  <a:schemeClr val="bg1"/>
                </a:solidFill>
              </a:rPr>
              <a:t>3 And if I go and prepare a place for you, I will come again and receive you to Myself; that where I am, there you may be also.</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95600"/>
            <a:ext cx="9144000" cy="2554545"/>
          </a:xfrm>
          <a:prstGeom prst="rect">
            <a:avLst/>
          </a:prstGeom>
          <a:noFill/>
        </p:spPr>
        <p:txBody>
          <a:bodyPr wrap="square" rtlCol="0">
            <a:spAutoFit/>
          </a:bodyPr>
          <a:lstStyle/>
          <a:p>
            <a:pPr algn="ctr"/>
            <a:r>
              <a:rPr lang="en-US" sz="3200" dirty="0" smtClean="0">
                <a:solidFill>
                  <a:schemeClr val="bg1"/>
                </a:solidFill>
              </a:rPr>
              <a:t>#1, Becoming The Best 'You'</a:t>
            </a:r>
          </a:p>
          <a:p>
            <a:pPr algn="ctr"/>
            <a:endParaRPr lang="en-US" sz="3200" dirty="0" smtClean="0">
              <a:solidFill>
                <a:schemeClr val="bg1"/>
              </a:solidFill>
            </a:endParaRPr>
          </a:p>
          <a:p>
            <a:pPr algn="ctr"/>
            <a:r>
              <a:rPr lang="en-US" sz="3200" dirty="0" smtClean="0">
                <a:solidFill>
                  <a:schemeClr val="bg1"/>
                </a:solidFill>
              </a:rPr>
              <a:t>The best gift you can bring to your spouse, your marriage and your future family, is yourself. </a:t>
            </a:r>
          </a:p>
          <a:p>
            <a:pPr algn="ctr"/>
            <a:r>
              <a:rPr lang="en-US" sz="3200" dirty="0" smtClean="0">
                <a:solidFill>
                  <a:schemeClr val="bg1"/>
                </a:solidFill>
              </a:rPr>
              <a:t>Nothing can substitute that or match up to it.</a:t>
            </a:r>
            <a:endParaRPr lang="en-US" sz="2800" i="1" dirty="0" smtClean="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743200"/>
            <a:ext cx="9144000" cy="4278094"/>
          </a:xfrm>
          <a:prstGeom prst="rect">
            <a:avLst/>
          </a:prstGeom>
          <a:noFill/>
        </p:spPr>
        <p:txBody>
          <a:bodyPr wrap="square" rtlCol="0">
            <a:spAutoFit/>
          </a:bodyPr>
          <a:lstStyle/>
          <a:p>
            <a:pPr algn="ctr"/>
            <a:r>
              <a:rPr lang="en-US" sz="3200" dirty="0" smtClean="0">
                <a:solidFill>
                  <a:schemeClr val="bg1"/>
                </a:solidFill>
              </a:rPr>
              <a:t>#2, Your Emotional Health</a:t>
            </a:r>
          </a:p>
          <a:p>
            <a:pPr algn="ctr"/>
            <a:endParaRPr lang="en-US" sz="3200" dirty="0" smtClean="0">
              <a:solidFill>
                <a:schemeClr val="bg1"/>
              </a:solidFill>
            </a:endParaRPr>
          </a:p>
          <a:p>
            <a:pPr algn="just"/>
            <a:r>
              <a:rPr lang="en-US" sz="2800" i="1" dirty="0" smtClean="0">
                <a:solidFill>
                  <a:schemeClr val="bg1"/>
                </a:solidFill>
              </a:rPr>
              <a:t>Proverbs 17:22 (MSG) </a:t>
            </a:r>
          </a:p>
          <a:p>
            <a:pPr algn="just"/>
            <a:r>
              <a:rPr lang="en-US" sz="2800" i="1" dirty="0" smtClean="0">
                <a:solidFill>
                  <a:schemeClr val="bg1"/>
                </a:solidFill>
              </a:rPr>
              <a:t>22 A cheerful disposition is good for your health; gloom and doom leave you bone-tired.</a:t>
            </a:r>
          </a:p>
          <a:p>
            <a:pPr algn="just"/>
            <a:endParaRPr lang="en-US" sz="2800" i="1" dirty="0" smtClean="0">
              <a:solidFill>
                <a:schemeClr val="bg1"/>
              </a:solidFill>
            </a:endParaRPr>
          </a:p>
          <a:p>
            <a:pPr algn="ctr"/>
            <a:r>
              <a:rPr lang="en-US" sz="3200" dirty="0" smtClean="0">
                <a:solidFill>
                  <a:schemeClr val="bg1"/>
                </a:solidFill>
              </a:rPr>
              <a:t>Having and maintaining positive emotions, attitudes and behaviors is important not only for yourself, but also for those around you.</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95600"/>
            <a:ext cx="9144000" cy="3539430"/>
          </a:xfrm>
          <a:prstGeom prst="rect">
            <a:avLst/>
          </a:prstGeom>
          <a:noFill/>
        </p:spPr>
        <p:txBody>
          <a:bodyPr wrap="square" rtlCol="0">
            <a:spAutoFit/>
          </a:bodyPr>
          <a:lstStyle/>
          <a:p>
            <a:pPr algn="ctr"/>
            <a:r>
              <a:rPr lang="en-US" sz="3200" dirty="0" smtClean="0">
                <a:solidFill>
                  <a:schemeClr val="bg1"/>
                </a:solidFill>
              </a:rPr>
              <a:t>#2, Your Emotional Health</a:t>
            </a:r>
          </a:p>
          <a:p>
            <a:pPr algn="ctr"/>
            <a:endParaRPr lang="en-US" sz="3200" dirty="0" smtClean="0">
              <a:solidFill>
                <a:schemeClr val="bg1"/>
              </a:solidFill>
            </a:endParaRPr>
          </a:p>
          <a:p>
            <a:pPr algn="ctr"/>
            <a:r>
              <a:rPr lang="en-US" sz="3200" dirty="0" smtClean="0">
                <a:solidFill>
                  <a:schemeClr val="bg1"/>
                </a:solidFill>
              </a:rPr>
              <a:t>Marriage is not a cure </a:t>
            </a:r>
          </a:p>
          <a:p>
            <a:pPr algn="ctr"/>
            <a:r>
              <a:rPr lang="en-US" sz="3200" dirty="0" smtClean="0">
                <a:solidFill>
                  <a:schemeClr val="bg1"/>
                </a:solidFill>
              </a:rPr>
              <a:t>to the emotional problems you have. </a:t>
            </a:r>
          </a:p>
          <a:p>
            <a:pPr algn="ctr"/>
            <a:r>
              <a:rPr lang="en-US" sz="3200" dirty="0" smtClean="0">
                <a:solidFill>
                  <a:schemeClr val="bg1"/>
                </a:solidFill>
              </a:rPr>
              <a:t>In fact, marriage will only expose and aggravate emotional weaknesses. These in turn will be detrimental to the marriage relationship.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95600"/>
            <a:ext cx="9144000" cy="4031873"/>
          </a:xfrm>
          <a:prstGeom prst="rect">
            <a:avLst/>
          </a:prstGeom>
          <a:noFill/>
        </p:spPr>
        <p:txBody>
          <a:bodyPr wrap="square" rtlCol="0">
            <a:spAutoFit/>
          </a:bodyPr>
          <a:lstStyle/>
          <a:p>
            <a:pPr algn="ctr"/>
            <a:r>
              <a:rPr lang="en-US" sz="3200" dirty="0" smtClean="0">
                <a:solidFill>
                  <a:schemeClr val="bg1"/>
                </a:solidFill>
              </a:rPr>
              <a:t>#2, Your Emotional Health</a:t>
            </a:r>
          </a:p>
          <a:p>
            <a:pPr algn="just"/>
            <a:endParaRPr lang="en-US" sz="3200" dirty="0" smtClean="0">
              <a:solidFill>
                <a:schemeClr val="bg1"/>
              </a:solidFill>
            </a:endParaRPr>
          </a:p>
          <a:p>
            <a:pPr algn="just"/>
            <a:r>
              <a:rPr lang="en-US" sz="3200" dirty="0" smtClean="0">
                <a:solidFill>
                  <a:schemeClr val="bg1"/>
                </a:solidFill>
              </a:rPr>
              <a:t>Some negative or unhealthy emotions, attitudes and behaviors:</a:t>
            </a:r>
          </a:p>
          <a:p>
            <a:pPr lvl="2" algn="just"/>
            <a:r>
              <a:rPr lang="en-US" sz="3200" dirty="0" smtClean="0">
                <a:solidFill>
                  <a:schemeClr val="bg1"/>
                </a:solidFill>
              </a:rPr>
              <a:t>1. Outbursts of anger</a:t>
            </a:r>
          </a:p>
          <a:p>
            <a:pPr lvl="2" algn="just"/>
            <a:r>
              <a:rPr lang="en-US" sz="3200" dirty="0" smtClean="0">
                <a:solidFill>
                  <a:schemeClr val="bg1"/>
                </a:solidFill>
              </a:rPr>
              <a:t>2. Depressive and emotionally vacillating as opposed to being cheerful, thankful and joyful at all times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95600"/>
            <a:ext cx="9144000" cy="4031873"/>
          </a:xfrm>
          <a:prstGeom prst="rect">
            <a:avLst/>
          </a:prstGeom>
          <a:noFill/>
        </p:spPr>
        <p:txBody>
          <a:bodyPr wrap="square" rtlCol="0">
            <a:spAutoFit/>
          </a:bodyPr>
          <a:lstStyle/>
          <a:p>
            <a:pPr algn="ctr"/>
            <a:r>
              <a:rPr lang="en-US" sz="3200" dirty="0" smtClean="0">
                <a:solidFill>
                  <a:schemeClr val="bg1"/>
                </a:solidFill>
              </a:rPr>
              <a:t>#2, Your Emotional Health</a:t>
            </a:r>
          </a:p>
          <a:p>
            <a:pPr algn="just"/>
            <a:endParaRPr lang="en-US" sz="3200" dirty="0" smtClean="0">
              <a:solidFill>
                <a:schemeClr val="bg1"/>
              </a:solidFill>
            </a:endParaRPr>
          </a:p>
          <a:p>
            <a:pPr algn="just"/>
            <a:r>
              <a:rPr lang="en-US" sz="3200" dirty="0" smtClean="0">
                <a:solidFill>
                  <a:schemeClr val="bg1"/>
                </a:solidFill>
              </a:rPr>
              <a:t>Some negative or unhealthy emotions, attitudes and behaviors:</a:t>
            </a:r>
          </a:p>
          <a:p>
            <a:pPr lvl="2" algn="just"/>
            <a:r>
              <a:rPr lang="en-US" sz="3200" dirty="0" smtClean="0">
                <a:solidFill>
                  <a:schemeClr val="bg1"/>
                </a:solidFill>
              </a:rPr>
              <a:t>3. Unable to handle stressful situations</a:t>
            </a:r>
          </a:p>
          <a:p>
            <a:pPr lvl="2" algn="just"/>
            <a:r>
              <a:rPr lang="en-US" sz="3200" dirty="0" smtClean="0">
                <a:solidFill>
                  <a:schemeClr val="bg1"/>
                </a:solidFill>
              </a:rPr>
              <a:t>4. Critical and judgmental</a:t>
            </a:r>
          </a:p>
          <a:p>
            <a:pPr lvl="2" algn="just"/>
            <a:r>
              <a:rPr lang="en-US" sz="3200" dirty="0" smtClean="0">
                <a:solidFill>
                  <a:schemeClr val="bg1"/>
                </a:solidFill>
              </a:rPr>
              <a:t>5. Negativity and pessimism</a:t>
            </a:r>
          </a:p>
          <a:p>
            <a:pPr lvl="2" algn="just"/>
            <a:r>
              <a:rPr lang="en-US" sz="3200" dirty="0" smtClean="0">
                <a:solidFill>
                  <a:schemeClr val="bg1"/>
                </a:solidFill>
              </a:rPr>
              <a:t>6. Guilt and shame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95600"/>
            <a:ext cx="9144000" cy="4031873"/>
          </a:xfrm>
          <a:prstGeom prst="rect">
            <a:avLst/>
          </a:prstGeom>
          <a:noFill/>
        </p:spPr>
        <p:txBody>
          <a:bodyPr wrap="square" rtlCol="0">
            <a:spAutoFit/>
          </a:bodyPr>
          <a:lstStyle/>
          <a:p>
            <a:pPr algn="ctr"/>
            <a:r>
              <a:rPr lang="en-US" sz="3200" dirty="0" smtClean="0">
                <a:solidFill>
                  <a:schemeClr val="bg1"/>
                </a:solidFill>
              </a:rPr>
              <a:t>#2, Your Emotional Health</a:t>
            </a:r>
          </a:p>
          <a:p>
            <a:pPr algn="just"/>
            <a:endParaRPr lang="en-US" sz="3200" dirty="0" smtClean="0">
              <a:solidFill>
                <a:schemeClr val="bg1"/>
              </a:solidFill>
            </a:endParaRPr>
          </a:p>
          <a:p>
            <a:pPr algn="just"/>
            <a:r>
              <a:rPr lang="en-US" sz="3200" dirty="0" smtClean="0">
                <a:solidFill>
                  <a:schemeClr val="bg1"/>
                </a:solidFill>
              </a:rPr>
              <a:t>Some negative or unhealthy emotions, attitudes and behaviors:</a:t>
            </a:r>
          </a:p>
          <a:p>
            <a:pPr lvl="2" algn="just"/>
            <a:r>
              <a:rPr lang="en-US" sz="3200" dirty="0" smtClean="0">
                <a:solidFill>
                  <a:schemeClr val="bg1"/>
                </a:solidFill>
              </a:rPr>
              <a:t>7. Insecurity, inadequacy, lack of self-Esteem or self-worth</a:t>
            </a:r>
          </a:p>
          <a:p>
            <a:pPr lvl="2" algn="just"/>
            <a:r>
              <a:rPr lang="en-US" sz="3200" dirty="0" smtClean="0">
                <a:solidFill>
                  <a:schemeClr val="bg1"/>
                </a:solidFill>
              </a:rPr>
              <a:t>8. Emotionally dependent on parents or other individual(s)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00200"/>
            <a:ext cx="9144000" cy="646331"/>
          </a:xfrm>
          <a:prstGeom prst="rect">
            <a:avLst/>
          </a:prstGeom>
          <a:noFill/>
        </p:spPr>
        <p:txBody>
          <a:bodyPr wrap="square" rtlCol="0">
            <a:spAutoFit/>
          </a:bodyPr>
          <a:lstStyle/>
          <a:p>
            <a:pPr algn="ctr"/>
            <a:r>
              <a:rPr lang="en-US" sz="3600" dirty="0" smtClean="0">
                <a:solidFill>
                  <a:srgbClr val="FFFF00"/>
                </a:solidFill>
              </a:rPr>
              <a:t>Series overview</a:t>
            </a:r>
            <a:endParaRPr lang="en-US" sz="3600" dirty="0">
              <a:solidFill>
                <a:srgbClr val="FFFF00"/>
              </a:solidFill>
            </a:endParaRPr>
          </a:p>
        </p:txBody>
      </p:sp>
      <p:sp>
        <p:nvSpPr>
          <p:cNvPr id="3" name="TextBox 2"/>
          <p:cNvSpPr txBox="1"/>
          <p:nvPr/>
        </p:nvSpPr>
        <p:spPr>
          <a:xfrm>
            <a:off x="0" y="2401669"/>
            <a:ext cx="9144000" cy="2062103"/>
          </a:xfrm>
          <a:prstGeom prst="rect">
            <a:avLst/>
          </a:prstGeom>
          <a:noFill/>
        </p:spPr>
        <p:txBody>
          <a:bodyPr wrap="square" rtlCol="0">
            <a:spAutoFit/>
          </a:bodyPr>
          <a:lstStyle/>
          <a:p>
            <a:pPr lvl="2" algn="just">
              <a:buFont typeface="Wingdings" pitchFamily="2" charset="2"/>
              <a:buChar char="ü"/>
            </a:pPr>
            <a:r>
              <a:rPr lang="en-US" sz="3200" dirty="0" smtClean="0">
                <a:solidFill>
                  <a:schemeClr val="bg1"/>
                </a:solidFill>
              </a:rPr>
              <a:t>The Family Altar And Intercession</a:t>
            </a:r>
          </a:p>
          <a:p>
            <a:pPr lvl="2" algn="just">
              <a:buFont typeface="Wingdings" pitchFamily="2" charset="2"/>
              <a:buChar char="ü"/>
            </a:pPr>
            <a:r>
              <a:rPr lang="en-US" sz="3200" dirty="0" smtClean="0">
                <a:solidFill>
                  <a:schemeClr val="bg1"/>
                </a:solidFill>
              </a:rPr>
              <a:t>The Family, The Church, And The Kingdom</a:t>
            </a:r>
          </a:p>
          <a:p>
            <a:pPr lvl="2" algn="just">
              <a:buFont typeface="Wingdings" pitchFamily="2" charset="2"/>
              <a:buChar char="ü"/>
            </a:pPr>
            <a:r>
              <a:rPr lang="en-US" sz="3200" dirty="0" smtClean="0">
                <a:solidFill>
                  <a:schemeClr val="bg1"/>
                </a:solidFill>
              </a:rPr>
              <a:t>When Children Become Your Friends</a:t>
            </a:r>
          </a:p>
          <a:p>
            <a:pPr lvl="2" algn="just">
              <a:buFont typeface="Wingdings" pitchFamily="2" charset="2"/>
              <a:buChar char="ü"/>
            </a:pPr>
            <a:r>
              <a:rPr lang="en-US" sz="3200" dirty="0" smtClean="0">
                <a:solidFill>
                  <a:schemeClr val="bg1"/>
                </a:solidFill>
              </a:rPr>
              <a:t>Enjoying The Rest Of The Journey</a:t>
            </a:r>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95600"/>
            <a:ext cx="9144000" cy="4031873"/>
          </a:xfrm>
          <a:prstGeom prst="rect">
            <a:avLst/>
          </a:prstGeom>
          <a:noFill/>
        </p:spPr>
        <p:txBody>
          <a:bodyPr wrap="square" rtlCol="0">
            <a:spAutoFit/>
          </a:bodyPr>
          <a:lstStyle/>
          <a:p>
            <a:pPr algn="ctr"/>
            <a:r>
              <a:rPr lang="en-US" sz="3200" dirty="0" smtClean="0">
                <a:solidFill>
                  <a:schemeClr val="bg1"/>
                </a:solidFill>
              </a:rPr>
              <a:t>#2, Your Emotional Health</a:t>
            </a:r>
          </a:p>
          <a:p>
            <a:pPr algn="just"/>
            <a:endParaRPr lang="en-US" sz="3200" dirty="0" smtClean="0">
              <a:solidFill>
                <a:schemeClr val="bg1"/>
              </a:solidFill>
            </a:endParaRPr>
          </a:p>
          <a:p>
            <a:pPr algn="just"/>
            <a:r>
              <a:rPr lang="en-US" sz="3200" dirty="0" smtClean="0">
                <a:solidFill>
                  <a:schemeClr val="bg1"/>
                </a:solidFill>
              </a:rPr>
              <a:t>Some negative or unhealthy emotions, attitudes and behaviors:</a:t>
            </a:r>
          </a:p>
          <a:p>
            <a:pPr lvl="2"/>
            <a:r>
              <a:rPr lang="en-US" sz="3200" dirty="0" smtClean="0">
                <a:solidFill>
                  <a:schemeClr val="bg1"/>
                </a:solidFill>
              </a:rPr>
              <a:t>9. Self-centeredness and unhealthy independence</a:t>
            </a:r>
          </a:p>
          <a:p>
            <a:pPr lvl="2" algn="just"/>
            <a:r>
              <a:rPr lang="en-US" sz="3200" dirty="0" smtClean="0">
                <a:solidFill>
                  <a:schemeClr val="bg1"/>
                </a:solidFill>
              </a:rPr>
              <a:t>10. Jealousy</a:t>
            </a:r>
          </a:p>
          <a:p>
            <a:pPr lvl="2" algn="just"/>
            <a:r>
              <a:rPr lang="en-US" sz="3200" dirty="0" smtClean="0">
                <a:solidFill>
                  <a:schemeClr val="bg1"/>
                </a:solidFill>
              </a:rPr>
              <a:t>11. Pride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95600"/>
            <a:ext cx="9144000" cy="4031873"/>
          </a:xfrm>
          <a:prstGeom prst="rect">
            <a:avLst/>
          </a:prstGeom>
          <a:noFill/>
        </p:spPr>
        <p:txBody>
          <a:bodyPr wrap="square" rtlCol="0">
            <a:spAutoFit/>
          </a:bodyPr>
          <a:lstStyle/>
          <a:p>
            <a:pPr algn="ctr"/>
            <a:r>
              <a:rPr lang="en-US" sz="3200" dirty="0" smtClean="0">
                <a:solidFill>
                  <a:schemeClr val="bg1"/>
                </a:solidFill>
              </a:rPr>
              <a:t>#2, Your Emotional Health</a:t>
            </a:r>
          </a:p>
          <a:p>
            <a:pPr algn="just"/>
            <a:endParaRPr lang="en-US" sz="3200" dirty="0" smtClean="0">
              <a:solidFill>
                <a:schemeClr val="bg1"/>
              </a:solidFill>
            </a:endParaRPr>
          </a:p>
          <a:p>
            <a:pPr algn="just"/>
            <a:r>
              <a:rPr lang="en-US" sz="3200" dirty="0" smtClean="0">
                <a:solidFill>
                  <a:schemeClr val="bg1"/>
                </a:solidFill>
              </a:rPr>
              <a:t>Some negative or unhealthy emotions, attitudes and behaviors:</a:t>
            </a:r>
          </a:p>
          <a:p>
            <a:pPr lvl="2" algn="just"/>
            <a:r>
              <a:rPr lang="en-US" sz="3200" dirty="0" smtClean="0">
                <a:solidFill>
                  <a:schemeClr val="bg1"/>
                </a:solidFill>
              </a:rPr>
              <a:t>12. Controlling, demanding, authoritative</a:t>
            </a:r>
          </a:p>
          <a:p>
            <a:pPr lvl="2" algn="just"/>
            <a:r>
              <a:rPr lang="en-US" sz="3200" dirty="0" smtClean="0">
                <a:solidFill>
                  <a:schemeClr val="bg1"/>
                </a:solidFill>
              </a:rPr>
              <a:t>13. Manipulative and cunning</a:t>
            </a:r>
          </a:p>
          <a:p>
            <a:pPr lvl="2" algn="just"/>
            <a:r>
              <a:rPr lang="en-US" sz="3200" dirty="0" smtClean="0">
                <a:solidFill>
                  <a:schemeClr val="bg1"/>
                </a:solidFill>
              </a:rPr>
              <a:t>14. Unforgiving and calculative</a:t>
            </a:r>
          </a:p>
          <a:p>
            <a:pPr lvl="2" algn="just"/>
            <a:r>
              <a:rPr lang="en-US" sz="3200" dirty="0" smtClean="0">
                <a:solidFill>
                  <a:schemeClr val="bg1"/>
                </a:solidFill>
              </a:rPr>
              <a:t>15. Selfish and stingy   16. Deceptive or secretive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95600"/>
            <a:ext cx="9144000" cy="3046988"/>
          </a:xfrm>
          <a:prstGeom prst="rect">
            <a:avLst/>
          </a:prstGeom>
          <a:noFill/>
        </p:spPr>
        <p:txBody>
          <a:bodyPr wrap="square" rtlCol="0">
            <a:spAutoFit/>
          </a:bodyPr>
          <a:lstStyle/>
          <a:p>
            <a:pPr algn="ctr"/>
            <a:r>
              <a:rPr lang="en-US" sz="3200" dirty="0" smtClean="0">
                <a:solidFill>
                  <a:schemeClr val="bg1"/>
                </a:solidFill>
              </a:rPr>
              <a:t>#2, Your Emotional Health</a:t>
            </a:r>
          </a:p>
          <a:p>
            <a:pPr algn="just"/>
            <a:endParaRPr lang="en-US" sz="3200" dirty="0" smtClean="0">
              <a:solidFill>
                <a:schemeClr val="bg1"/>
              </a:solidFill>
            </a:endParaRPr>
          </a:p>
          <a:p>
            <a:pPr algn="ctr"/>
            <a:r>
              <a:rPr lang="en-US" sz="3200" dirty="0" smtClean="0">
                <a:solidFill>
                  <a:schemeClr val="bg1"/>
                </a:solidFill>
              </a:rPr>
              <a:t>Negative emotions, attitudes and behaviors need to be addressed, and as individuals we need to develop </a:t>
            </a:r>
            <a:r>
              <a:rPr lang="en-US" sz="3200" dirty="0" smtClean="0">
                <a:solidFill>
                  <a:srgbClr val="FFFF00"/>
                </a:solidFill>
              </a:rPr>
              <a:t>Christ-like attitudes</a:t>
            </a:r>
            <a:r>
              <a:rPr lang="en-US" sz="3200" dirty="0" smtClean="0">
                <a:solidFill>
                  <a:schemeClr val="bg1"/>
                </a:solidFill>
              </a:rPr>
              <a:t>, a </a:t>
            </a:r>
            <a:r>
              <a:rPr lang="en-US" sz="3200" dirty="0" smtClean="0">
                <a:solidFill>
                  <a:srgbClr val="FFFF00"/>
                </a:solidFill>
              </a:rPr>
              <a:t>Spirit-Controlled temperament</a:t>
            </a:r>
            <a:r>
              <a:rPr lang="en-US" sz="3200" dirty="0" smtClean="0">
                <a:solidFill>
                  <a:schemeClr val="bg1"/>
                </a:solidFill>
              </a:rPr>
              <a:t>, and </a:t>
            </a:r>
            <a:r>
              <a:rPr lang="en-US" sz="3200" dirty="0" smtClean="0">
                <a:solidFill>
                  <a:srgbClr val="FFFF00"/>
                </a:solidFill>
              </a:rPr>
              <a:t>Word-governed behavior</a:t>
            </a:r>
            <a:r>
              <a:rPr lang="en-US" sz="3200" dirty="0" smtClean="0">
                <a:solidFill>
                  <a:schemeClr val="bg1"/>
                </a:solidFill>
              </a:rPr>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95600"/>
            <a:ext cx="9144000" cy="2369880"/>
          </a:xfrm>
          <a:prstGeom prst="rect">
            <a:avLst/>
          </a:prstGeom>
          <a:noFill/>
        </p:spPr>
        <p:txBody>
          <a:bodyPr wrap="square" rtlCol="0">
            <a:spAutoFit/>
          </a:bodyPr>
          <a:lstStyle/>
          <a:p>
            <a:pPr algn="ctr"/>
            <a:r>
              <a:rPr lang="en-US" sz="3200" dirty="0" smtClean="0">
                <a:solidFill>
                  <a:schemeClr val="bg1"/>
                </a:solidFill>
              </a:rPr>
              <a:t>#3, Personal Management</a:t>
            </a:r>
          </a:p>
          <a:p>
            <a:pPr algn="ctr"/>
            <a:endParaRPr lang="en-US" sz="3200" dirty="0" smtClean="0">
              <a:solidFill>
                <a:schemeClr val="bg1"/>
              </a:solidFill>
            </a:endParaRPr>
          </a:p>
          <a:p>
            <a:pPr algn="just"/>
            <a:r>
              <a:rPr lang="en-US" sz="2800" i="1" dirty="0" smtClean="0">
                <a:solidFill>
                  <a:schemeClr val="bg1"/>
                </a:solidFill>
              </a:rPr>
              <a:t>Proverbs 25:28  </a:t>
            </a:r>
          </a:p>
          <a:p>
            <a:pPr algn="just"/>
            <a:r>
              <a:rPr lang="en-US" sz="2800" i="1" dirty="0" smtClean="0">
                <a:solidFill>
                  <a:schemeClr val="bg1"/>
                </a:solidFill>
              </a:rPr>
              <a:t>Whoever has no rule over his own spirit Is like a city broken down, without walls.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95600"/>
            <a:ext cx="9144000" cy="3046988"/>
          </a:xfrm>
          <a:prstGeom prst="rect">
            <a:avLst/>
          </a:prstGeom>
          <a:noFill/>
        </p:spPr>
        <p:txBody>
          <a:bodyPr wrap="square" rtlCol="0">
            <a:spAutoFit/>
          </a:bodyPr>
          <a:lstStyle/>
          <a:p>
            <a:pPr algn="ctr"/>
            <a:r>
              <a:rPr lang="en-US" sz="3200" dirty="0" smtClean="0">
                <a:solidFill>
                  <a:schemeClr val="bg1"/>
                </a:solidFill>
              </a:rPr>
              <a:t>#3, Personal Management</a:t>
            </a:r>
          </a:p>
          <a:p>
            <a:pPr algn="ctr"/>
            <a:endParaRPr lang="en-US" sz="3200" dirty="0" smtClean="0">
              <a:solidFill>
                <a:schemeClr val="bg1"/>
              </a:solidFill>
            </a:endParaRPr>
          </a:p>
          <a:p>
            <a:pPr lvl="6" algn="just"/>
            <a:r>
              <a:rPr lang="en-US" sz="3200" dirty="0" smtClean="0">
                <a:solidFill>
                  <a:schemeClr val="bg1"/>
                </a:solidFill>
              </a:rPr>
              <a:t>1. Career</a:t>
            </a:r>
          </a:p>
          <a:p>
            <a:pPr lvl="6" algn="just"/>
            <a:r>
              <a:rPr lang="en-US" sz="3200" dirty="0" smtClean="0">
                <a:solidFill>
                  <a:schemeClr val="bg1"/>
                </a:solidFill>
              </a:rPr>
              <a:t>2. Finances</a:t>
            </a:r>
          </a:p>
          <a:p>
            <a:pPr lvl="6" algn="just"/>
            <a:r>
              <a:rPr lang="en-US" sz="3200" dirty="0" smtClean="0">
                <a:solidFill>
                  <a:schemeClr val="bg1"/>
                </a:solidFill>
              </a:rPr>
              <a:t>3. Time management</a:t>
            </a:r>
          </a:p>
          <a:p>
            <a:pPr lvl="6" algn="just"/>
            <a:r>
              <a:rPr lang="en-US" sz="3200" dirty="0" smtClean="0">
                <a:solidFill>
                  <a:schemeClr val="bg1"/>
                </a:solidFill>
              </a:rPr>
              <a:t>4. Household skills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67085"/>
            <a:ext cx="9144000" cy="4093428"/>
          </a:xfrm>
          <a:prstGeom prst="rect">
            <a:avLst/>
          </a:prstGeom>
          <a:noFill/>
        </p:spPr>
        <p:txBody>
          <a:bodyPr wrap="square" rtlCol="0">
            <a:spAutoFit/>
          </a:bodyPr>
          <a:lstStyle/>
          <a:p>
            <a:pPr algn="ctr"/>
            <a:r>
              <a:rPr lang="en-US" sz="3200" dirty="0" smtClean="0">
                <a:solidFill>
                  <a:schemeClr val="bg1"/>
                </a:solidFill>
              </a:rPr>
              <a:t>#4, Relationship Skills</a:t>
            </a:r>
          </a:p>
          <a:p>
            <a:pPr algn="ctr"/>
            <a:endParaRPr lang="en-US" sz="3200" dirty="0" smtClean="0">
              <a:solidFill>
                <a:schemeClr val="bg1"/>
              </a:solidFill>
            </a:endParaRPr>
          </a:p>
          <a:p>
            <a:pPr algn="just"/>
            <a:r>
              <a:rPr lang="en-US" sz="2800" i="1" dirty="0" smtClean="0">
                <a:solidFill>
                  <a:schemeClr val="bg1"/>
                </a:solidFill>
              </a:rPr>
              <a:t>Philippians 2:3-5 (GNB)</a:t>
            </a:r>
          </a:p>
          <a:p>
            <a:pPr algn="just"/>
            <a:r>
              <a:rPr lang="en-US" sz="2800" i="1" dirty="0" smtClean="0">
                <a:solidFill>
                  <a:schemeClr val="bg1"/>
                </a:solidFill>
              </a:rPr>
              <a:t>3 Don't do anything from selfish ambition or from a cheap desire to boast, but be humble toward one another, always considering others better than yourselves. </a:t>
            </a:r>
          </a:p>
          <a:p>
            <a:pPr algn="just"/>
            <a:r>
              <a:rPr lang="en-US" sz="2800" i="1" dirty="0" smtClean="0">
                <a:solidFill>
                  <a:schemeClr val="bg1"/>
                </a:solidFill>
              </a:rPr>
              <a:t>4 And look out for one another's interests, not just for your own. 5 The attitude you should have is the one that Christ Jesus had:</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67085"/>
            <a:ext cx="9144000" cy="3046988"/>
          </a:xfrm>
          <a:prstGeom prst="rect">
            <a:avLst/>
          </a:prstGeom>
          <a:noFill/>
        </p:spPr>
        <p:txBody>
          <a:bodyPr wrap="square" rtlCol="0">
            <a:spAutoFit/>
          </a:bodyPr>
          <a:lstStyle/>
          <a:p>
            <a:pPr algn="ctr"/>
            <a:r>
              <a:rPr lang="en-US" sz="3200" dirty="0" smtClean="0">
                <a:solidFill>
                  <a:schemeClr val="bg1"/>
                </a:solidFill>
              </a:rPr>
              <a:t>#4, Relationship Skills</a:t>
            </a:r>
          </a:p>
          <a:p>
            <a:pPr algn="ctr"/>
            <a:endParaRPr lang="en-US" sz="3200" dirty="0" smtClean="0">
              <a:solidFill>
                <a:schemeClr val="bg1"/>
              </a:solidFill>
            </a:endParaRPr>
          </a:p>
          <a:p>
            <a:pPr lvl="7" algn="just"/>
            <a:r>
              <a:rPr lang="en-US" sz="3200" dirty="0" smtClean="0">
                <a:solidFill>
                  <a:schemeClr val="bg1"/>
                </a:solidFill>
              </a:rPr>
              <a:t>1. Communication</a:t>
            </a:r>
          </a:p>
          <a:p>
            <a:pPr lvl="7" algn="just"/>
            <a:r>
              <a:rPr lang="en-US" sz="3200" dirty="0" smtClean="0">
                <a:solidFill>
                  <a:schemeClr val="bg1"/>
                </a:solidFill>
              </a:rPr>
              <a:t>2. Roles in marriage</a:t>
            </a:r>
          </a:p>
          <a:p>
            <a:pPr lvl="7" algn="just"/>
            <a:r>
              <a:rPr lang="en-US" sz="3200" dirty="0" smtClean="0">
                <a:solidFill>
                  <a:schemeClr val="bg1"/>
                </a:solidFill>
              </a:rPr>
              <a:t>3. In-law relationships</a:t>
            </a:r>
          </a:p>
          <a:p>
            <a:pPr algn="ctr"/>
            <a:endParaRPr lang="en-US" sz="3200" dirty="0" smtClean="0">
              <a:solidFill>
                <a:schemeClr val="bg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19400"/>
            <a:ext cx="9144000" cy="4154984"/>
          </a:xfrm>
          <a:prstGeom prst="rect">
            <a:avLst/>
          </a:prstGeom>
          <a:noFill/>
        </p:spPr>
        <p:txBody>
          <a:bodyPr wrap="square" rtlCol="0">
            <a:spAutoFit/>
          </a:bodyPr>
          <a:lstStyle/>
          <a:p>
            <a:pPr algn="ctr"/>
            <a:r>
              <a:rPr lang="en-US" sz="3200" dirty="0" smtClean="0">
                <a:solidFill>
                  <a:schemeClr val="bg1"/>
                </a:solidFill>
              </a:rPr>
              <a:t>#5, Overcoming Past Abuse, Trauma and Negative Experiences</a:t>
            </a:r>
          </a:p>
          <a:p>
            <a:pPr algn="ctr"/>
            <a:endParaRPr lang="en-US" sz="3200" dirty="0" smtClean="0">
              <a:solidFill>
                <a:schemeClr val="bg1"/>
              </a:solidFill>
            </a:endParaRPr>
          </a:p>
          <a:p>
            <a:pPr algn="just"/>
            <a:r>
              <a:rPr lang="en-US" sz="2800" i="1" dirty="0" smtClean="0">
                <a:solidFill>
                  <a:schemeClr val="bg1"/>
                </a:solidFill>
              </a:rPr>
              <a:t>Isaiah 43:18-19 (MSG)</a:t>
            </a:r>
          </a:p>
          <a:p>
            <a:pPr algn="just"/>
            <a:r>
              <a:rPr lang="en-US" sz="2800" i="1" dirty="0" smtClean="0">
                <a:solidFill>
                  <a:schemeClr val="bg1"/>
                </a:solidFill>
              </a:rPr>
              <a:t>18 But the LORD says, "Do not cling to events of the past or dwell on what happened long ago. </a:t>
            </a:r>
          </a:p>
          <a:p>
            <a:pPr algn="just"/>
            <a:r>
              <a:rPr lang="en-US" sz="2800" i="1" dirty="0" smtClean="0">
                <a:solidFill>
                  <a:schemeClr val="bg1"/>
                </a:solidFill>
              </a:rPr>
              <a:t>19 Watch for the new thing I am going to do. It is happening already---you can see it now! I will make a road through the wilderness and give you streams of water there.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19400"/>
            <a:ext cx="9144000" cy="3046988"/>
          </a:xfrm>
          <a:prstGeom prst="rect">
            <a:avLst/>
          </a:prstGeom>
          <a:noFill/>
        </p:spPr>
        <p:txBody>
          <a:bodyPr wrap="square" rtlCol="0">
            <a:spAutoFit/>
          </a:bodyPr>
          <a:lstStyle/>
          <a:p>
            <a:pPr algn="ctr"/>
            <a:r>
              <a:rPr lang="en-US" sz="3200" dirty="0" smtClean="0">
                <a:solidFill>
                  <a:schemeClr val="bg1"/>
                </a:solidFill>
              </a:rPr>
              <a:t>#5, Overcoming Past Abuse, Trauma and Negative Experiences</a:t>
            </a:r>
          </a:p>
          <a:p>
            <a:pPr algn="ctr"/>
            <a:endParaRPr lang="en-US" sz="3200" dirty="0" smtClean="0">
              <a:solidFill>
                <a:schemeClr val="bg1"/>
              </a:solidFill>
            </a:endParaRPr>
          </a:p>
          <a:p>
            <a:pPr algn="just"/>
            <a:r>
              <a:rPr lang="en-US" sz="3200" dirty="0" smtClean="0">
                <a:solidFill>
                  <a:schemeClr val="bg1"/>
                </a:solidFill>
              </a:rPr>
              <a:t>1. Abuse </a:t>
            </a:r>
          </a:p>
          <a:p>
            <a:pPr algn="just"/>
            <a:r>
              <a:rPr lang="en-US" sz="3200" dirty="0" smtClean="0">
                <a:solidFill>
                  <a:schemeClr val="bg1"/>
                </a:solidFill>
              </a:rPr>
              <a:t>2. Addictions (smoking/alcohol/drugs/gambling, etc.) </a:t>
            </a:r>
          </a:p>
          <a:p>
            <a:pPr algn="just"/>
            <a:r>
              <a:rPr lang="en-US" sz="3200" dirty="0" smtClean="0">
                <a:solidFill>
                  <a:schemeClr val="bg1"/>
                </a:solidFill>
              </a:rPr>
              <a:t>3. Negative Home Environments and Experiences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19400"/>
            <a:ext cx="9144000" cy="2800767"/>
          </a:xfrm>
          <a:prstGeom prst="rect">
            <a:avLst/>
          </a:prstGeom>
          <a:noFill/>
        </p:spPr>
        <p:txBody>
          <a:bodyPr wrap="square" rtlCol="0">
            <a:spAutoFit/>
          </a:bodyPr>
          <a:lstStyle/>
          <a:p>
            <a:pPr algn="ctr"/>
            <a:r>
              <a:rPr lang="en-US" sz="3200" dirty="0" smtClean="0">
                <a:solidFill>
                  <a:schemeClr val="bg1"/>
                </a:solidFill>
              </a:rPr>
              <a:t>#6, Sexual Purity</a:t>
            </a:r>
          </a:p>
          <a:p>
            <a:pPr algn="ctr"/>
            <a:endParaRPr lang="en-US" sz="3200" dirty="0" smtClean="0">
              <a:solidFill>
                <a:schemeClr val="bg1"/>
              </a:solidFill>
            </a:endParaRPr>
          </a:p>
          <a:p>
            <a:pPr algn="just"/>
            <a:r>
              <a:rPr lang="en-US" sz="2800" i="1" dirty="0" smtClean="0">
                <a:solidFill>
                  <a:schemeClr val="bg1"/>
                </a:solidFill>
              </a:rPr>
              <a:t>Hebrews 13:4 (MSG)</a:t>
            </a:r>
          </a:p>
          <a:p>
            <a:pPr algn="just"/>
            <a:r>
              <a:rPr lang="en-US" sz="2800" i="1" dirty="0" smtClean="0">
                <a:solidFill>
                  <a:schemeClr val="bg1"/>
                </a:solidFill>
              </a:rPr>
              <a:t>4 Honor marriage, and guard the sacredness of sexual intimacy between wife and husband. God draws a firm line against casual and illicit sex.</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00200"/>
            <a:ext cx="9144000" cy="646331"/>
          </a:xfrm>
          <a:prstGeom prst="rect">
            <a:avLst/>
          </a:prstGeom>
          <a:noFill/>
        </p:spPr>
        <p:txBody>
          <a:bodyPr wrap="square" rtlCol="0">
            <a:spAutoFit/>
          </a:bodyPr>
          <a:lstStyle/>
          <a:p>
            <a:pPr algn="ctr"/>
            <a:r>
              <a:rPr lang="en-US" sz="3600" dirty="0" smtClean="0">
                <a:solidFill>
                  <a:srgbClr val="FFFF00"/>
                </a:solidFill>
              </a:rPr>
              <a:t>Series overview</a:t>
            </a:r>
            <a:endParaRPr lang="en-US" sz="3600" dirty="0">
              <a:solidFill>
                <a:srgbClr val="FFFF00"/>
              </a:solidFill>
            </a:endParaRPr>
          </a:p>
        </p:txBody>
      </p:sp>
      <p:sp>
        <p:nvSpPr>
          <p:cNvPr id="3" name="TextBox 2"/>
          <p:cNvSpPr txBox="1"/>
          <p:nvPr/>
        </p:nvSpPr>
        <p:spPr>
          <a:xfrm>
            <a:off x="0" y="2996625"/>
            <a:ext cx="9144000" cy="1692771"/>
          </a:xfrm>
          <a:prstGeom prst="rect">
            <a:avLst/>
          </a:prstGeom>
          <a:noFill/>
        </p:spPr>
        <p:txBody>
          <a:bodyPr wrap="square" rtlCol="0">
            <a:spAutoFit/>
          </a:bodyPr>
          <a:lstStyle/>
          <a:p>
            <a:pPr algn="ctr"/>
            <a:r>
              <a:rPr lang="en-US" sz="3200" dirty="0" smtClean="0">
                <a:solidFill>
                  <a:schemeClr val="bg1"/>
                </a:solidFill>
              </a:rPr>
              <a:t>Sunday August 23 till Sunday October 25</a:t>
            </a:r>
          </a:p>
          <a:p>
            <a:pPr algn="ctr"/>
            <a:endParaRPr lang="en-US" sz="3200" dirty="0" smtClean="0">
              <a:solidFill>
                <a:schemeClr val="bg1"/>
              </a:solidFill>
            </a:endParaRPr>
          </a:p>
          <a:p>
            <a:pPr algn="ctr"/>
            <a:r>
              <a:rPr lang="en-US" sz="4000" i="1" dirty="0" smtClean="0">
                <a:solidFill>
                  <a:schemeClr val="bg1"/>
                </a:solidFill>
              </a:rPr>
              <a:t>Invite friends!</a:t>
            </a:r>
            <a:endParaRPr lang="en-US" sz="4000" i="1" dirty="0">
              <a:solidFill>
                <a:schemeClr val="bg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19400"/>
            <a:ext cx="9144000" cy="3046988"/>
          </a:xfrm>
          <a:prstGeom prst="rect">
            <a:avLst/>
          </a:prstGeom>
          <a:noFill/>
        </p:spPr>
        <p:txBody>
          <a:bodyPr wrap="square" rtlCol="0">
            <a:spAutoFit/>
          </a:bodyPr>
          <a:lstStyle/>
          <a:p>
            <a:pPr algn="ctr"/>
            <a:r>
              <a:rPr lang="en-US" sz="3200" dirty="0" smtClean="0">
                <a:solidFill>
                  <a:schemeClr val="bg1"/>
                </a:solidFill>
              </a:rPr>
              <a:t>#6, Sexual Purity</a:t>
            </a:r>
          </a:p>
          <a:p>
            <a:pPr algn="ctr"/>
            <a:endParaRPr lang="en-US" sz="3200" dirty="0" smtClean="0">
              <a:solidFill>
                <a:schemeClr val="bg1"/>
              </a:solidFill>
            </a:endParaRPr>
          </a:p>
          <a:p>
            <a:pPr lvl="4" algn="just"/>
            <a:r>
              <a:rPr lang="en-US" sz="3200" dirty="0" smtClean="0">
                <a:solidFill>
                  <a:schemeClr val="bg1"/>
                </a:solidFill>
              </a:rPr>
              <a:t>1. Break free of all sexual addictions</a:t>
            </a:r>
          </a:p>
          <a:p>
            <a:pPr lvl="4" algn="just"/>
            <a:r>
              <a:rPr lang="en-US" sz="3200" dirty="0" smtClean="0">
                <a:solidFill>
                  <a:schemeClr val="bg1"/>
                </a:solidFill>
              </a:rPr>
              <a:t>2. Sexual intimacy </a:t>
            </a:r>
          </a:p>
          <a:p>
            <a:pPr lvl="4" algn="just"/>
            <a:r>
              <a:rPr lang="en-US" sz="3200" dirty="0" smtClean="0">
                <a:solidFill>
                  <a:schemeClr val="bg1"/>
                </a:solidFill>
              </a:rPr>
              <a:t>3. Pregnancy and childbirth </a:t>
            </a:r>
          </a:p>
          <a:p>
            <a:pPr lvl="4" algn="just"/>
            <a:r>
              <a:rPr lang="en-US" sz="3200" dirty="0" smtClean="0">
                <a:solidFill>
                  <a:schemeClr val="bg1"/>
                </a:solidFill>
              </a:rPr>
              <a:t>4. Infertility</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19400"/>
            <a:ext cx="9144000" cy="4093428"/>
          </a:xfrm>
          <a:prstGeom prst="rect">
            <a:avLst/>
          </a:prstGeom>
          <a:noFill/>
        </p:spPr>
        <p:txBody>
          <a:bodyPr wrap="square" rtlCol="0">
            <a:spAutoFit/>
          </a:bodyPr>
          <a:lstStyle/>
          <a:p>
            <a:pPr algn="ctr"/>
            <a:r>
              <a:rPr lang="en-US" sz="3200" dirty="0" smtClean="0">
                <a:solidFill>
                  <a:schemeClr val="bg1"/>
                </a:solidFill>
              </a:rPr>
              <a:t>#7, Christian Maturity, Calling &amp; Ministry</a:t>
            </a:r>
          </a:p>
          <a:p>
            <a:pPr algn="ctr"/>
            <a:endParaRPr lang="en-US" sz="3200" dirty="0" smtClean="0">
              <a:solidFill>
                <a:schemeClr val="bg1"/>
              </a:solidFill>
            </a:endParaRPr>
          </a:p>
          <a:p>
            <a:pPr algn="just"/>
            <a:r>
              <a:rPr lang="en-US" sz="2800" i="1" dirty="0" smtClean="0">
                <a:solidFill>
                  <a:schemeClr val="bg1"/>
                </a:solidFill>
              </a:rPr>
              <a:t>Ephesians 4:12-13 (GNB)</a:t>
            </a:r>
          </a:p>
          <a:p>
            <a:pPr algn="just"/>
            <a:r>
              <a:rPr lang="en-US" sz="2800" i="1" dirty="0" smtClean="0">
                <a:solidFill>
                  <a:schemeClr val="bg1"/>
                </a:solidFill>
              </a:rPr>
              <a:t>12 He did this to prepare </a:t>
            </a:r>
            <a:r>
              <a:rPr lang="en-US" sz="2800" i="1" dirty="0" smtClean="0">
                <a:solidFill>
                  <a:srgbClr val="FFFF00"/>
                </a:solidFill>
              </a:rPr>
              <a:t>all</a:t>
            </a:r>
            <a:r>
              <a:rPr lang="en-US" sz="2800" i="1" dirty="0" smtClean="0">
                <a:solidFill>
                  <a:schemeClr val="bg1"/>
                </a:solidFill>
              </a:rPr>
              <a:t> God's people </a:t>
            </a:r>
            <a:r>
              <a:rPr lang="en-US" sz="2800" i="1" dirty="0" smtClean="0">
                <a:solidFill>
                  <a:srgbClr val="FFFF00"/>
                </a:solidFill>
              </a:rPr>
              <a:t>for the work of Christian service</a:t>
            </a:r>
            <a:r>
              <a:rPr lang="en-US" sz="2800" i="1" dirty="0" smtClean="0">
                <a:solidFill>
                  <a:schemeClr val="bg1"/>
                </a:solidFill>
              </a:rPr>
              <a:t>, in order to build up the body of Christ. </a:t>
            </a:r>
          </a:p>
          <a:p>
            <a:pPr algn="just"/>
            <a:r>
              <a:rPr lang="en-US" sz="2800" i="1" dirty="0" smtClean="0">
                <a:solidFill>
                  <a:schemeClr val="bg1"/>
                </a:solidFill>
              </a:rPr>
              <a:t>13 And so we shall all come together to that oneness in our faith and in our knowledge of the Son of God; we shall </a:t>
            </a:r>
            <a:r>
              <a:rPr lang="en-US" sz="2800" i="1" dirty="0" smtClean="0">
                <a:solidFill>
                  <a:srgbClr val="FFFF00"/>
                </a:solidFill>
              </a:rPr>
              <a:t>become mature people</a:t>
            </a:r>
            <a:r>
              <a:rPr lang="en-US" sz="2800" i="1" dirty="0" smtClean="0">
                <a:solidFill>
                  <a:schemeClr val="bg1"/>
                </a:solidFill>
              </a:rPr>
              <a:t>, reaching to the very height of Christ's full stature.</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2, Preparing for Marriage</a:t>
            </a:r>
            <a:endParaRPr lang="en-US" sz="3600" dirty="0">
              <a:solidFill>
                <a:schemeClr val="bg1"/>
              </a:solidFill>
            </a:endParaRPr>
          </a:p>
        </p:txBody>
      </p:sp>
      <p:sp>
        <p:nvSpPr>
          <p:cNvPr id="3" name="TextBox 2"/>
          <p:cNvSpPr txBox="1"/>
          <p:nvPr/>
        </p:nvSpPr>
        <p:spPr>
          <a:xfrm>
            <a:off x="0" y="2819400"/>
            <a:ext cx="9144000" cy="2062103"/>
          </a:xfrm>
          <a:prstGeom prst="rect">
            <a:avLst/>
          </a:prstGeom>
          <a:noFill/>
        </p:spPr>
        <p:txBody>
          <a:bodyPr wrap="square" rtlCol="0">
            <a:spAutoFit/>
          </a:bodyPr>
          <a:lstStyle/>
          <a:p>
            <a:pPr algn="ctr"/>
            <a:r>
              <a:rPr lang="en-US" sz="3200" dirty="0" smtClean="0">
                <a:solidFill>
                  <a:schemeClr val="bg1"/>
                </a:solidFill>
              </a:rPr>
              <a:t>#7, Christian Maturity, Calling &amp; Ministry</a:t>
            </a:r>
          </a:p>
          <a:p>
            <a:pPr algn="ctr"/>
            <a:endParaRPr lang="en-US" sz="3200" dirty="0" smtClean="0">
              <a:solidFill>
                <a:schemeClr val="bg1"/>
              </a:solidFill>
            </a:endParaRPr>
          </a:p>
          <a:p>
            <a:pPr algn="ctr"/>
            <a:r>
              <a:rPr lang="en-US" sz="3200" dirty="0" smtClean="0">
                <a:solidFill>
                  <a:schemeClr val="bg1"/>
                </a:solidFill>
              </a:rPr>
              <a:t>1. Spiritual growth</a:t>
            </a:r>
          </a:p>
          <a:p>
            <a:pPr algn="ctr"/>
            <a:r>
              <a:rPr lang="en-US" sz="3200" dirty="0" smtClean="0">
                <a:solidFill>
                  <a:schemeClr val="bg1"/>
                </a:solidFill>
              </a:rPr>
              <a:t>2. Christian Calling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377625"/>
            <a:ext cx="9144000" cy="584775"/>
          </a:xfrm>
          <a:prstGeom prst="rect">
            <a:avLst/>
          </a:prstGeom>
          <a:noFill/>
        </p:spPr>
        <p:txBody>
          <a:bodyPr wrap="square" rtlCol="0">
            <a:spAutoFit/>
          </a:bodyPr>
          <a:lstStyle/>
          <a:p>
            <a:pPr algn="ctr"/>
            <a:r>
              <a:rPr lang="en-US" sz="3200" dirty="0" smtClean="0">
                <a:solidFill>
                  <a:schemeClr val="bg1"/>
                </a:solidFill>
              </a:rPr>
              <a:t>God – The Designer of Marriage</a:t>
            </a:r>
            <a:endParaRPr lang="en-US" sz="4000" i="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124200"/>
            <a:ext cx="9144000" cy="3108543"/>
          </a:xfrm>
          <a:prstGeom prst="rect">
            <a:avLst/>
          </a:prstGeom>
          <a:noFill/>
        </p:spPr>
        <p:txBody>
          <a:bodyPr wrap="square" rtlCol="0">
            <a:spAutoFit/>
          </a:bodyPr>
          <a:lstStyle/>
          <a:p>
            <a:pPr algn="just"/>
            <a:r>
              <a:rPr lang="en-US" sz="2800" i="1" dirty="0" smtClean="0">
                <a:solidFill>
                  <a:schemeClr val="bg1"/>
                </a:solidFill>
              </a:rPr>
              <a:t>Genesis 2:18-25 (MSG)</a:t>
            </a:r>
          </a:p>
          <a:p>
            <a:pPr algn="just"/>
            <a:r>
              <a:rPr lang="en-US" sz="2800" i="1" dirty="0" smtClean="0">
                <a:solidFill>
                  <a:schemeClr val="bg1"/>
                </a:solidFill>
              </a:rPr>
              <a:t>18 GOD said, "It's not good for the Man to be alone; I'll make him a helper, a companion." </a:t>
            </a:r>
          </a:p>
          <a:p>
            <a:pPr algn="just"/>
            <a:r>
              <a:rPr lang="en-US" sz="2800" i="1" dirty="0" smtClean="0">
                <a:solidFill>
                  <a:schemeClr val="bg1"/>
                </a:solidFill>
              </a:rPr>
              <a:t>19 So GOD formed from the dirt of the ground all the animals of the field and all the birds of the air. He brought them to the Man to see what he would name them. Whatever the Man called each living creature, that was its name.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124200"/>
            <a:ext cx="9144000" cy="3539430"/>
          </a:xfrm>
          <a:prstGeom prst="rect">
            <a:avLst/>
          </a:prstGeom>
          <a:noFill/>
        </p:spPr>
        <p:txBody>
          <a:bodyPr wrap="square" rtlCol="0">
            <a:spAutoFit/>
          </a:bodyPr>
          <a:lstStyle/>
          <a:p>
            <a:pPr algn="just"/>
            <a:r>
              <a:rPr lang="en-US" sz="2800" i="1" dirty="0" smtClean="0">
                <a:solidFill>
                  <a:schemeClr val="bg1"/>
                </a:solidFill>
              </a:rPr>
              <a:t>Genesis 2:18-25 (MSG)</a:t>
            </a:r>
          </a:p>
          <a:p>
            <a:pPr algn="just"/>
            <a:r>
              <a:rPr lang="en-US" sz="2800" i="1" dirty="0" smtClean="0">
                <a:solidFill>
                  <a:schemeClr val="bg1"/>
                </a:solidFill>
              </a:rPr>
              <a:t>20 The Man named the cattle, named the birds of the air, named the wild animals; but he didn't find a suitable companion. </a:t>
            </a:r>
          </a:p>
          <a:p>
            <a:pPr algn="just"/>
            <a:r>
              <a:rPr lang="en-US" sz="2800" i="1" dirty="0" smtClean="0">
                <a:solidFill>
                  <a:schemeClr val="bg1"/>
                </a:solidFill>
              </a:rPr>
              <a:t>21 GOD put the Man into a deep sleep. As he slept he removed one of his ribs and replaced it with flesh. </a:t>
            </a:r>
          </a:p>
          <a:p>
            <a:pPr algn="just"/>
            <a:r>
              <a:rPr lang="en-US" sz="2800" i="1" dirty="0" smtClean="0">
                <a:solidFill>
                  <a:schemeClr val="bg1"/>
                </a:solidFill>
              </a:rPr>
              <a:t>22 GOD then used the rib that he had taken from the Man to make Woman and presented her to the Man.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20669"/>
            <a:ext cx="9144000" cy="646331"/>
          </a:xfrm>
          <a:prstGeom prst="rect">
            <a:avLst/>
          </a:prstGeom>
          <a:noFill/>
        </p:spPr>
        <p:txBody>
          <a:bodyPr wrap="square" rtlCol="0">
            <a:spAutoFit/>
          </a:bodyPr>
          <a:lstStyle/>
          <a:p>
            <a:pPr algn="ctr"/>
            <a:r>
              <a:rPr lang="en-US" sz="3600" dirty="0" smtClean="0">
                <a:solidFill>
                  <a:schemeClr val="bg1"/>
                </a:solidFill>
              </a:rPr>
              <a:t>1, Understanding Marriage</a:t>
            </a:r>
            <a:endParaRPr lang="en-US" sz="3600" dirty="0">
              <a:solidFill>
                <a:schemeClr val="bg1"/>
              </a:solidFill>
            </a:endParaRPr>
          </a:p>
        </p:txBody>
      </p:sp>
      <p:sp>
        <p:nvSpPr>
          <p:cNvPr id="3" name="TextBox 2"/>
          <p:cNvSpPr txBox="1"/>
          <p:nvPr/>
        </p:nvSpPr>
        <p:spPr>
          <a:xfrm>
            <a:off x="0" y="3139857"/>
            <a:ext cx="9144000" cy="3108543"/>
          </a:xfrm>
          <a:prstGeom prst="rect">
            <a:avLst/>
          </a:prstGeom>
          <a:noFill/>
        </p:spPr>
        <p:txBody>
          <a:bodyPr wrap="square" rtlCol="0">
            <a:spAutoFit/>
          </a:bodyPr>
          <a:lstStyle/>
          <a:p>
            <a:pPr algn="just"/>
            <a:r>
              <a:rPr lang="en-US" sz="2800" i="1" dirty="0" smtClean="0">
                <a:solidFill>
                  <a:schemeClr val="bg1"/>
                </a:solidFill>
              </a:rPr>
              <a:t>Genesis 2:18-25 (MSG)</a:t>
            </a:r>
          </a:p>
          <a:p>
            <a:pPr algn="just"/>
            <a:r>
              <a:rPr lang="en-US" sz="2800" i="1" dirty="0" smtClean="0">
                <a:solidFill>
                  <a:schemeClr val="bg1"/>
                </a:solidFill>
              </a:rPr>
              <a:t>23 The Man said, "Finally! Bone of my bone, flesh of my flesh! Name her Woman for she was made from Man." </a:t>
            </a:r>
          </a:p>
          <a:p>
            <a:pPr algn="just"/>
            <a:r>
              <a:rPr lang="en-US" sz="2800" i="1" dirty="0" smtClean="0">
                <a:solidFill>
                  <a:schemeClr val="bg1"/>
                </a:solidFill>
              </a:rPr>
              <a:t>24 Therefore a man leaves his father and mother and embraces his wife. They become one flesh. </a:t>
            </a:r>
          </a:p>
          <a:p>
            <a:pPr algn="just"/>
            <a:r>
              <a:rPr lang="en-US" sz="2800" i="1" dirty="0" smtClean="0">
                <a:solidFill>
                  <a:schemeClr val="bg1"/>
                </a:solidFill>
              </a:rPr>
              <a:t>25 The two of them, the Man and his Wife, were naked, but they felt no shame.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2328</Words>
  <Application>Microsoft Office PowerPoint</Application>
  <PresentationFormat>On-screen Show (4:3)</PresentationFormat>
  <Paragraphs>286</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121</cp:revision>
  <dcterms:created xsi:type="dcterms:W3CDTF">2006-08-16T00:00:00Z</dcterms:created>
  <dcterms:modified xsi:type="dcterms:W3CDTF">2015-08-20T16:41:53Z</dcterms:modified>
</cp:coreProperties>
</file>