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E0E1A-705F-4EC7-825E-9D210C527E94}" type="datetimeFigureOut">
              <a:rPr lang="en-US" smtClean="0"/>
              <a:t>4/4/2015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7CD7A-8F56-425D-A51B-DE65DBEB23A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CD7A-8F56-425D-A51B-DE65DBEB23AF}" type="slidenum">
              <a:rPr lang="en-US" smtClean="0"/>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5-04-05-EasterTheRisenChrist-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4-05-Easter-TheRisenChrist-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1, The Risen Christ is the One Who Has Conquered Hell and the Grave (Death)</a:t>
            </a:r>
            <a:endParaRPr lang="en-US" sz="3600" dirty="0">
              <a:solidFill>
                <a:srgbClr val="FFC000"/>
              </a:solidFill>
            </a:endParaRPr>
          </a:p>
        </p:txBody>
      </p:sp>
      <p:sp>
        <p:nvSpPr>
          <p:cNvPr id="3" name="TextBox 2"/>
          <p:cNvSpPr txBox="1"/>
          <p:nvPr/>
        </p:nvSpPr>
        <p:spPr>
          <a:xfrm>
            <a:off x="0" y="2762071"/>
            <a:ext cx="9144000" cy="3046988"/>
          </a:xfrm>
          <a:prstGeom prst="rect">
            <a:avLst/>
          </a:prstGeom>
          <a:noFill/>
        </p:spPr>
        <p:txBody>
          <a:bodyPr wrap="square" rtlCol="0">
            <a:spAutoFit/>
          </a:bodyPr>
          <a:lstStyle/>
          <a:p>
            <a:r>
              <a:rPr lang="en-US" sz="3200" i="1" dirty="0" smtClean="0">
                <a:solidFill>
                  <a:schemeClr val="bg1"/>
                </a:solidFill>
              </a:rPr>
              <a:t>1 Corinthians 15:51-57</a:t>
            </a:r>
          </a:p>
          <a:p>
            <a:r>
              <a:rPr lang="en-US" sz="3200" i="1" dirty="0" smtClean="0">
                <a:solidFill>
                  <a:schemeClr val="bg1"/>
                </a:solidFill>
              </a:rPr>
              <a:t>51 Behold, I tell you a mystery: We shall not all sleep, but we shall all be changed—</a:t>
            </a:r>
          </a:p>
          <a:p>
            <a:r>
              <a:rPr lang="en-US" sz="3200" i="1" dirty="0" smtClean="0">
                <a:solidFill>
                  <a:schemeClr val="bg1"/>
                </a:solidFill>
              </a:rPr>
              <a:t>52 in a moment, in the twinkling of an eye, at the last trumpet. For the trumpet will sound, and the dead will be raised incorruptible, and we shall be changed.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1, The Risen Christ is the One Who Has Conquered Hell and the Grave (Death)</a:t>
            </a:r>
            <a:endParaRPr lang="en-US" sz="3600" dirty="0">
              <a:solidFill>
                <a:srgbClr val="FFC000"/>
              </a:solidFill>
            </a:endParaRPr>
          </a:p>
        </p:txBody>
      </p:sp>
      <p:sp>
        <p:nvSpPr>
          <p:cNvPr id="3" name="TextBox 2"/>
          <p:cNvSpPr txBox="1"/>
          <p:nvPr/>
        </p:nvSpPr>
        <p:spPr>
          <a:xfrm>
            <a:off x="0" y="2762071"/>
            <a:ext cx="9144000" cy="3539430"/>
          </a:xfrm>
          <a:prstGeom prst="rect">
            <a:avLst/>
          </a:prstGeom>
          <a:noFill/>
        </p:spPr>
        <p:txBody>
          <a:bodyPr wrap="square" rtlCol="0">
            <a:spAutoFit/>
          </a:bodyPr>
          <a:lstStyle/>
          <a:p>
            <a:r>
              <a:rPr lang="en-US" sz="3200" i="1" dirty="0" smtClean="0">
                <a:solidFill>
                  <a:schemeClr val="bg1"/>
                </a:solidFill>
              </a:rPr>
              <a:t>1 Corinthians 15:51-57</a:t>
            </a:r>
          </a:p>
          <a:p>
            <a:r>
              <a:rPr lang="en-US" sz="3200" i="1" dirty="0" smtClean="0">
                <a:solidFill>
                  <a:schemeClr val="bg1"/>
                </a:solidFill>
              </a:rPr>
              <a:t>53 </a:t>
            </a:r>
            <a:r>
              <a:rPr lang="en-US" sz="3200" i="1" dirty="0" smtClean="0">
                <a:solidFill>
                  <a:schemeClr val="bg1"/>
                </a:solidFill>
              </a:rPr>
              <a:t>For this corruptible must put on incorruption, and this mortal must put on immortality. </a:t>
            </a:r>
          </a:p>
          <a:p>
            <a:r>
              <a:rPr lang="en-US" sz="3200" i="1" dirty="0" smtClean="0">
                <a:solidFill>
                  <a:schemeClr val="bg1"/>
                </a:solidFill>
              </a:rPr>
              <a:t>54 So when this corruptible has put on incorruption, and this mortal has put on immortality, then shall be brought to pass the saying that is written: "DEATH IS SWALLOWED UP IN VICTORY."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1, The Risen Christ is the One Who Has Conquered Hell and the Grave (Death)</a:t>
            </a:r>
            <a:endParaRPr lang="en-US" sz="3600" dirty="0">
              <a:solidFill>
                <a:srgbClr val="FFC000"/>
              </a:solidFill>
            </a:endParaRPr>
          </a:p>
        </p:txBody>
      </p:sp>
      <p:sp>
        <p:nvSpPr>
          <p:cNvPr id="3" name="TextBox 2"/>
          <p:cNvSpPr txBox="1"/>
          <p:nvPr/>
        </p:nvSpPr>
        <p:spPr>
          <a:xfrm>
            <a:off x="0" y="2762071"/>
            <a:ext cx="9144000" cy="3539430"/>
          </a:xfrm>
          <a:prstGeom prst="rect">
            <a:avLst/>
          </a:prstGeom>
          <a:noFill/>
        </p:spPr>
        <p:txBody>
          <a:bodyPr wrap="square" rtlCol="0">
            <a:spAutoFit/>
          </a:bodyPr>
          <a:lstStyle/>
          <a:p>
            <a:r>
              <a:rPr lang="en-US" sz="3200" i="1" dirty="0" smtClean="0">
                <a:solidFill>
                  <a:schemeClr val="bg1"/>
                </a:solidFill>
              </a:rPr>
              <a:t>1 Corinthians 15:51-57</a:t>
            </a:r>
          </a:p>
          <a:p>
            <a:r>
              <a:rPr lang="en-US" sz="3200" i="1" dirty="0" smtClean="0">
                <a:solidFill>
                  <a:schemeClr val="bg1"/>
                </a:solidFill>
              </a:rPr>
              <a:t>55 </a:t>
            </a:r>
            <a:r>
              <a:rPr lang="en-US" sz="3200" i="1" dirty="0" smtClean="0">
                <a:solidFill>
                  <a:schemeClr val="bg1"/>
                </a:solidFill>
              </a:rPr>
              <a:t>"O DEATH, WHERE IS YOUR STING? O HADES, WHERE IS YOUR VICTORY?" </a:t>
            </a:r>
          </a:p>
          <a:p>
            <a:r>
              <a:rPr lang="en-US" sz="3200" i="1" dirty="0" smtClean="0">
                <a:solidFill>
                  <a:schemeClr val="bg1"/>
                </a:solidFill>
              </a:rPr>
              <a:t>56 The sting of death is sin, and the strength of sin is the law. </a:t>
            </a:r>
          </a:p>
          <a:p>
            <a:r>
              <a:rPr lang="en-US" sz="3200" i="1" dirty="0" smtClean="0">
                <a:solidFill>
                  <a:schemeClr val="bg1"/>
                </a:solidFill>
              </a:rPr>
              <a:t>57 But thanks be to God, who gives us the victory through our Lord Jesus Christ.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2, The Risen Christ is the One With </a:t>
            </a:r>
            <a:endParaRPr lang="en-US" sz="3600" dirty="0" smtClean="0">
              <a:solidFill>
                <a:srgbClr val="FFC000"/>
              </a:solidFill>
            </a:endParaRPr>
          </a:p>
          <a:p>
            <a:pPr algn="ctr"/>
            <a:r>
              <a:rPr lang="en-US" sz="3600" dirty="0" smtClean="0">
                <a:solidFill>
                  <a:srgbClr val="FFC000"/>
                </a:solidFill>
              </a:rPr>
              <a:t>All </a:t>
            </a:r>
            <a:r>
              <a:rPr lang="en-US" sz="3600" dirty="0" smtClean="0">
                <a:solidFill>
                  <a:srgbClr val="FFC000"/>
                </a:solidFill>
              </a:rPr>
              <a:t>Authority, Who is Exalted above all</a:t>
            </a:r>
            <a:endParaRPr lang="en-US" sz="3600" dirty="0">
              <a:solidFill>
                <a:srgbClr val="FFC000"/>
              </a:solidFill>
            </a:endParaRPr>
          </a:p>
        </p:txBody>
      </p:sp>
      <p:sp>
        <p:nvSpPr>
          <p:cNvPr id="3" name="TextBox 2"/>
          <p:cNvSpPr txBox="1"/>
          <p:nvPr/>
        </p:nvSpPr>
        <p:spPr>
          <a:xfrm>
            <a:off x="0" y="2762071"/>
            <a:ext cx="9144000" cy="2554545"/>
          </a:xfrm>
          <a:prstGeom prst="rect">
            <a:avLst/>
          </a:prstGeom>
          <a:noFill/>
        </p:spPr>
        <p:txBody>
          <a:bodyPr wrap="square" rtlCol="0">
            <a:spAutoFit/>
          </a:bodyPr>
          <a:lstStyle/>
          <a:p>
            <a:r>
              <a:rPr lang="en-US" sz="3200" i="1" dirty="0" smtClean="0">
                <a:solidFill>
                  <a:schemeClr val="bg1"/>
                </a:solidFill>
              </a:rPr>
              <a:t>Hebrews 2:9  </a:t>
            </a:r>
          </a:p>
          <a:p>
            <a:r>
              <a:rPr lang="en-US" sz="3200" i="1" dirty="0" smtClean="0">
                <a:solidFill>
                  <a:schemeClr val="bg1"/>
                </a:solidFill>
              </a:rPr>
              <a:t>9 But we see Jesus, who was made a little lower than the angels, for the suffering of death crowned with glory and honor, that He, by the grace of God, might taste death for everyone.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2, The Risen Christ is the One With </a:t>
            </a:r>
            <a:endParaRPr lang="en-US" sz="3600" dirty="0" smtClean="0">
              <a:solidFill>
                <a:srgbClr val="FFC000"/>
              </a:solidFill>
            </a:endParaRPr>
          </a:p>
          <a:p>
            <a:pPr algn="ctr"/>
            <a:r>
              <a:rPr lang="en-US" sz="3600" dirty="0" smtClean="0">
                <a:solidFill>
                  <a:srgbClr val="FFC000"/>
                </a:solidFill>
              </a:rPr>
              <a:t>All </a:t>
            </a:r>
            <a:r>
              <a:rPr lang="en-US" sz="3600" dirty="0" smtClean="0">
                <a:solidFill>
                  <a:srgbClr val="FFC000"/>
                </a:solidFill>
              </a:rPr>
              <a:t>Authority, Who is Exalted above all</a:t>
            </a:r>
            <a:endParaRPr lang="en-US" sz="3600" dirty="0">
              <a:solidFill>
                <a:srgbClr val="FFC000"/>
              </a:solidFill>
            </a:endParaRPr>
          </a:p>
        </p:txBody>
      </p:sp>
      <p:sp>
        <p:nvSpPr>
          <p:cNvPr id="3" name="TextBox 2"/>
          <p:cNvSpPr txBox="1"/>
          <p:nvPr/>
        </p:nvSpPr>
        <p:spPr>
          <a:xfrm>
            <a:off x="0" y="2762071"/>
            <a:ext cx="9144000" cy="4031873"/>
          </a:xfrm>
          <a:prstGeom prst="rect">
            <a:avLst/>
          </a:prstGeom>
          <a:noFill/>
        </p:spPr>
        <p:txBody>
          <a:bodyPr wrap="square" rtlCol="0">
            <a:spAutoFit/>
          </a:bodyPr>
          <a:lstStyle/>
          <a:p>
            <a:r>
              <a:rPr lang="en-US" sz="3200" i="1" dirty="0" smtClean="0">
                <a:solidFill>
                  <a:schemeClr val="bg1"/>
                </a:solidFill>
              </a:rPr>
              <a:t>Philippians 2:9-11</a:t>
            </a:r>
          </a:p>
          <a:p>
            <a:r>
              <a:rPr lang="en-US" sz="3200" i="1" dirty="0" smtClean="0">
                <a:solidFill>
                  <a:schemeClr val="bg1"/>
                </a:solidFill>
              </a:rPr>
              <a:t>9 Therefore God also has highly exalted Him and given Him the name which is above every name, </a:t>
            </a:r>
          </a:p>
          <a:p>
            <a:r>
              <a:rPr lang="en-US" sz="3200" i="1" dirty="0" smtClean="0">
                <a:solidFill>
                  <a:schemeClr val="bg1"/>
                </a:solidFill>
              </a:rPr>
              <a:t>10 that at the name of Jesus every knee should bow, of those in heaven, and of those on earth, and of those under the earth, </a:t>
            </a:r>
          </a:p>
          <a:p>
            <a:r>
              <a:rPr lang="en-US" sz="3200" i="1" dirty="0" smtClean="0">
                <a:solidFill>
                  <a:schemeClr val="bg1"/>
                </a:solidFill>
              </a:rPr>
              <a:t>11 and that every tongue should confess that Jesus Christ is Lord, to the glory of God the Father.</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3, The Risen Christ is the Lamb of God </a:t>
            </a:r>
            <a:endParaRPr lang="en-US" sz="3600" dirty="0" smtClean="0">
              <a:solidFill>
                <a:srgbClr val="FFC000"/>
              </a:solidFill>
            </a:endParaRPr>
          </a:p>
          <a:p>
            <a:pPr algn="ctr"/>
            <a:r>
              <a:rPr lang="en-US" sz="3600" dirty="0" smtClean="0">
                <a:solidFill>
                  <a:srgbClr val="FFC000"/>
                </a:solidFill>
              </a:rPr>
              <a:t>Who </a:t>
            </a:r>
            <a:r>
              <a:rPr lang="en-US" sz="3600" dirty="0" smtClean="0">
                <a:solidFill>
                  <a:srgbClr val="FFC000"/>
                </a:solidFill>
              </a:rPr>
              <a:t>is Forever Worshipped</a:t>
            </a:r>
            <a:endParaRPr lang="en-US" sz="3600" dirty="0">
              <a:solidFill>
                <a:srgbClr val="FFC000"/>
              </a:solidFill>
            </a:endParaRPr>
          </a:p>
        </p:txBody>
      </p:sp>
      <p:sp>
        <p:nvSpPr>
          <p:cNvPr id="3" name="TextBox 2"/>
          <p:cNvSpPr txBox="1"/>
          <p:nvPr/>
        </p:nvSpPr>
        <p:spPr>
          <a:xfrm>
            <a:off x="0" y="2762071"/>
            <a:ext cx="9144000" cy="4031873"/>
          </a:xfrm>
          <a:prstGeom prst="rect">
            <a:avLst/>
          </a:prstGeom>
          <a:noFill/>
        </p:spPr>
        <p:txBody>
          <a:bodyPr wrap="square" rtlCol="0">
            <a:spAutoFit/>
          </a:bodyPr>
          <a:lstStyle/>
          <a:p>
            <a:r>
              <a:rPr lang="en-US" sz="3200" i="1" dirty="0" smtClean="0">
                <a:solidFill>
                  <a:schemeClr val="bg1"/>
                </a:solidFill>
              </a:rPr>
              <a:t>Revelation 5:11-14</a:t>
            </a:r>
          </a:p>
          <a:p>
            <a:r>
              <a:rPr lang="en-US" sz="3200" i="1" dirty="0" smtClean="0">
                <a:solidFill>
                  <a:schemeClr val="bg1"/>
                </a:solidFill>
              </a:rPr>
              <a:t>11 Then I looked, and I heard the voice of many angels around the throne, the living creatures, and the elders; and the number of them was ten thousand times ten thousand, and thousands of thousands, </a:t>
            </a:r>
          </a:p>
          <a:p>
            <a:r>
              <a:rPr lang="en-US" sz="3200" i="1" dirty="0" smtClean="0">
                <a:solidFill>
                  <a:schemeClr val="bg1"/>
                </a:solidFill>
              </a:rPr>
              <a:t>12 saying with a loud voice: "Worthy is the Lamb who was slain To receive power and riches and wisdom, And strength and honor and glory and blessing</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3, The Risen Christ is the Lamb of God </a:t>
            </a:r>
            <a:endParaRPr lang="en-US" sz="3600" dirty="0" smtClean="0">
              <a:solidFill>
                <a:srgbClr val="FFC000"/>
              </a:solidFill>
            </a:endParaRPr>
          </a:p>
          <a:p>
            <a:pPr algn="ctr"/>
            <a:r>
              <a:rPr lang="en-US" sz="3600" dirty="0" smtClean="0">
                <a:solidFill>
                  <a:srgbClr val="FFC000"/>
                </a:solidFill>
              </a:rPr>
              <a:t>Who </a:t>
            </a:r>
            <a:r>
              <a:rPr lang="en-US" sz="3600" dirty="0" smtClean="0">
                <a:solidFill>
                  <a:srgbClr val="FFC000"/>
                </a:solidFill>
              </a:rPr>
              <a:t>is Forever Worshipped</a:t>
            </a:r>
            <a:endParaRPr lang="en-US" sz="3600" dirty="0">
              <a:solidFill>
                <a:srgbClr val="FFC000"/>
              </a:solidFill>
            </a:endParaRPr>
          </a:p>
        </p:txBody>
      </p:sp>
      <p:sp>
        <p:nvSpPr>
          <p:cNvPr id="3" name="TextBox 2"/>
          <p:cNvSpPr txBox="1"/>
          <p:nvPr/>
        </p:nvSpPr>
        <p:spPr>
          <a:xfrm>
            <a:off x="0" y="2762071"/>
            <a:ext cx="9144000" cy="3046988"/>
          </a:xfrm>
          <a:prstGeom prst="rect">
            <a:avLst/>
          </a:prstGeom>
          <a:noFill/>
        </p:spPr>
        <p:txBody>
          <a:bodyPr wrap="square" rtlCol="0">
            <a:spAutoFit/>
          </a:bodyPr>
          <a:lstStyle/>
          <a:p>
            <a:r>
              <a:rPr lang="en-US" sz="3200" i="1" dirty="0" smtClean="0">
                <a:solidFill>
                  <a:schemeClr val="bg1"/>
                </a:solidFill>
              </a:rPr>
              <a:t>Revelation 5:11-14</a:t>
            </a:r>
          </a:p>
          <a:p>
            <a:r>
              <a:rPr lang="en-US" sz="3200" i="1" dirty="0" smtClean="0">
                <a:solidFill>
                  <a:schemeClr val="bg1"/>
                </a:solidFill>
              </a:rPr>
              <a:t>13 </a:t>
            </a:r>
            <a:r>
              <a:rPr lang="en-US" sz="3200" i="1" dirty="0" smtClean="0">
                <a:solidFill>
                  <a:schemeClr val="bg1"/>
                </a:solidFill>
              </a:rPr>
              <a:t>And every creature which is in heaven and on the earth and under the earth and such as are in the sea, and all that are in them, I heard saying: "Blessing and honor and glory and power Be to Him who sits on the throne, And to the Lamb, forever and ever!"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3, The Risen Christ is the Lamb of God </a:t>
            </a:r>
            <a:endParaRPr lang="en-US" sz="3600" dirty="0" smtClean="0">
              <a:solidFill>
                <a:srgbClr val="FFC000"/>
              </a:solidFill>
            </a:endParaRPr>
          </a:p>
          <a:p>
            <a:pPr algn="ctr"/>
            <a:r>
              <a:rPr lang="en-US" sz="3600" dirty="0" smtClean="0">
                <a:solidFill>
                  <a:srgbClr val="FFC000"/>
                </a:solidFill>
              </a:rPr>
              <a:t>Who </a:t>
            </a:r>
            <a:r>
              <a:rPr lang="en-US" sz="3600" dirty="0" smtClean="0">
                <a:solidFill>
                  <a:srgbClr val="FFC000"/>
                </a:solidFill>
              </a:rPr>
              <a:t>is Forever Worshipped</a:t>
            </a:r>
            <a:endParaRPr lang="en-US" sz="3600" dirty="0">
              <a:solidFill>
                <a:srgbClr val="FFC000"/>
              </a:solidFill>
            </a:endParaRPr>
          </a:p>
        </p:txBody>
      </p:sp>
      <p:sp>
        <p:nvSpPr>
          <p:cNvPr id="3" name="TextBox 2"/>
          <p:cNvSpPr txBox="1"/>
          <p:nvPr/>
        </p:nvSpPr>
        <p:spPr>
          <a:xfrm>
            <a:off x="0" y="2762071"/>
            <a:ext cx="9144000" cy="2062103"/>
          </a:xfrm>
          <a:prstGeom prst="rect">
            <a:avLst/>
          </a:prstGeom>
          <a:noFill/>
        </p:spPr>
        <p:txBody>
          <a:bodyPr wrap="square" rtlCol="0">
            <a:spAutoFit/>
          </a:bodyPr>
          <a:lstStyle/>
          <a:p>
            <a:r>
              <a:rPr lang="en-US" sz="3200" i="1" dirty="0" smtClean="0">
                <a:solidFill>
                  <a:schemeClr val="bg1"/>
                </a:solidFill>
              </a:rPr>
              <a:t>Revelation 5:11-14</a:t>
            </a:r>
          </a:p>
          <a:p>
            <a:r>
              <a:rPr lang="en-US" sz="3200" i="1" dirty="0" smtClean="0">
                <a:solidFill>
                  <a:schemeClr val="bg1"/>
                </a:solidFill>
              </a:rPr>
              <a:t>14 </a:t>
            </a:r>
            <a:r>
              <a:rPr lang="en-US" sz="3200" i="1" dirty="0" smtClean="0">
                <a:solidFill>
                  <a:schemeClr val="bg1"/>
                </a:solidFill>
              </a:rPr>
              <a:t>Then the four living creatures said, "Amen!" And the twenty-four elders fell down and worshiped Him who lives forever and ever.</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3, The Risen Christ is the Lamb of God </a:t>
            </a:r>
            <a:endParaRPr lang="en-US" sz="3600" dirty="0" smtClean="0">
              <a:solidFill>
                <a:srgbClr val="FFC000"/>
              </a:solidFill>
            </a:endParaRPr>
          </a:p>
          <a:p>
            <a:pPr algn="ctr"/>
            <a:r>
              <a:rPr lang="en-US" sz="3600" dirty="0" smtClean="0">
                <a:solidFill>
                  <a:srgbClr val="FFC000"/>
                </a:solidFill>
              </a:rPr>
              <a:t>Who </a:t>
            </a:r>
            <a:r>
              <a:rPr lang="en-US" sz="3600" dirty="0" smtClean="0">
                <a:solidFill>
                  <a:srgbClr val="FFC000"/>
                </a:solidFill>
              </a:rPr>
              <a:t>is Forever Worshipped</a:t>
            </a:r>
            <a:endParaRPr lang="en-US" sz="3600" dirty="0">
              <a:solidFill>
                <a:srgbClr val="FFC000"/>
              </a:solidFill>
            </a:endParaRPr>
          </a:p>
        </p:txBody>
      </p:sp>
      <p:sp>
        <p:nvSpPr>
          <p:cNvPr id="3" name="TextBox 2"/>
          <p:cNvSpPr txBox="1"/>
          <p:nvPr/>
        </p:nvSpPr>
        <p:spPr>
          <a:xfrm>
            <a:off x="0" y="2762071"/>
            <a:ext cx="9144000" cy="2062103"/>
          </a:xfrm>
          <a:prstGeom prst="rect">
            <a:avLst/>
          </a:prstGeom>
          <a:noFill/>
        </p:spPr>
        <p:txBody>
          <a:bodyPr wrap="square" rtlCol="0">
            <a:spAutoFit/>
          </a:bodyPr>
          <a:lstStyle/>
          <a:p>
            <a:r>
              <a:rPr lang="en-US" sz="3200" i="1" dirty="0" smtClean="0">
                <a:solidFill>
                  <a:schemeClr val="bg1"/>
                </a:solidFill>
              </a:rPr>
              <a:t>Revelation 21:23  </a:t>
            </a:r>
          </a:p>
          <a:p>
            <a:r>
              <a:rPr lang="en-US" sz="3200" i="1" dirty="0" smtClean="0">
                <a:solidFill>
                  <a:schemeClr val="bg1"/>
                </a:solidFill>
              </a:rPr>
              <a:t>The city had no need of the sun or of the moon to shine in it, for the glory of God illuminated it. The Lamb is its light.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4, The Risen Christ is our </a:t>
            </a:r>
            <a:endParaRPr lang="en-US" sz="3600" dirty="0" smtClean="0">
              <a:solidFill>
                <a:srgbClr val="FFC000"/>
              </a:solidFill>
            </a:endParaRPr>
          </a:p>
          <a:p>
            <a:pPr algn="ctr"/>
            <a:r>
              <a:rPr lang="en-US" sz="3600" dirty="0" smtClean="0">
                <a:solidFill>
                  <a:srgbClr val="FFC000"/>
                </a:solidFill>
              </a:rPr>
              <a:t>High </a:t>
            </a:r>
            <a:r>
              <a:rPr lang="en-US" sz="3600" dirty="0" smtClean="0">
                <a:solidFill>
                  <a:srgbClr val="FFC000"/>
                </a:solidFill>
              </a:rPr>
              <a:t>Priest ever interceding for us</a:t>
            </a:r>
            <a:endParaRPr lang="en-US" sz="3600" dirty="0">
              <a:solidFill>
                <a:srgbClr val="FFC000"/>
              </a:solidFill>
            </a:endParaRPr>
          </a:p>
        </p:txBody>
      </p:sp>
      <p:sp>
        <p:nvSpPr>
          <p:cNvPr id="3" name="TextBox 2"/>
          <p:cNvSpPr txBox="1"/>
          <p:nvPr/>
        </p:nvSpPr>
        <p:spPr>
          <a:xfrm>
            <a:off x="0" y="2762071"/>
            <a:ext cx="9144000" cy="3539430"/>
          </a:xfrm>
          <a:prstGeom prst="rect">
            <a:avLst/>
          </a:prstGeom>
          <a:noFill/>
        </p:spPr>
        <p:txBody>
          <a:bodyPr wrap="square" rtlCol="0">
            <a:spAutoFit/>
          </a:bodyPr>
          <a:lstStyle/>
          <a:p>
            <a:r>
              <a:rPr lang="en-US" sz="3200" i="1" dirty="0" smtClean="0">
                <a:solidFill>
                  <a:schemeClr val="bg1"/>
                </a:solidFill>
              </a:rPr>
              <a:t>Hebrews 4:14-16</a:t>
            </a:r>
          </a:p>
          <a:p>
            <a:r>
              <a:rPr lang="en-US" sz="3200" i="1" dirty="0" smtClean="0">
                <a:solidFill>
                  <a:schemeClr val="bg1"/>
                </a:solidFill>
              </a:rPr>
              <a:t>14 Seeing then that we have a great High Priest who has passed through the heavens, Jesus the Son of God, let us hold fast our confession. </a:t>
            </a:r>
          </a:p>
          <a:p>
            <a:r>
              <a:rPr lang="en-US" sz="3200" i="1" dirty="0" smtClean="0">
                <a:solidFill>
                  <a:schemeClr val="bg1"/>
                </a:solidFill>
              </a:rPr>
              <a:t>15 For we do not have a High Priest who cannot sympathize with our weaknesses, but was in all points tempted as we are, yet without sin.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4031873"/>
          </a:xfrm>
          <a:prstGeom prst="rect">
            <a:avLst/>
          </a:prstGeom>
          <a:noFill/>
        </p:spPr>
        <p:txBody>
          <a:bodyPr wrap="square" rtlCol="0">
            <a:spAutoFit/>
          </a:bodyPr>
          <a:lstStyle/>
          <a:p>
            <a:r>
              <a:rPr lang="en-US" sz="3200" i="1" dirty="0" smtClean="0">
                <a:solidFill>
                  <a:schemeClr val="bg1"/>
                </a:solidFill>
              </a:rPr>
              <a:t>Mark 16:1-20</a:t>
            </a:r>
          </a:p>
          <a:p>
            <a:r>
              <a:rPr lang="en-US" sz="3200" i="1" dirty="0" smtClean="0">
                <a:solidFill>
                  <a:schemeClr val="bg1"/>
                </a:solidFill>
              </a:rPr>
              <a:t>1 Now when the Sabbath was past, Mary Magdalene, Mary the mother of James, and Salome bought spices, that they might come and anoint Him. </a:t>
            </a:r>
          </a:p>
          <a:p>
            <a:r>
              <a:rPr lang="en-US" sz="3200" i="1" dirty="0" smtClean="0">
                <a:solidFill>
                  <a:schemeClr val="bg1"/>
                </a:solidFill>
              </a:rPr>
              <a:t>2 Very early in the morning, on the first day of the week, they came to the tomb when the sun had risen. </a:t>
            </a:r>
          </a:p>
          <a:p>
            <a:r>
              <a:rPr lang="en-US" sz="3200" i="1" dirty="0" smtClean="0">
                <a:solidFill>
                  <a:schemeClr val="bg1"/>
                </a:solidFill>
              </a:rPr>
              <a:t>3 And they said among themselves, "Who will roll away the stone from the door of the tomb for us?"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4, The Risen Christ is our </a:t>
            </a:r>
            <a:endParaRPr lang="en-US" sz="3600" dirty="0" smtClean="0">
              <a:solidFill>
                <a:srgbClr val="FFC000"/>
              </a:solidFill>
            </a:endParaRPr>
          </a:p>
          <a:p>
            <a:pPr algn="ctr"/>
            <a:r>
              <a:rPr lang="en-US" sz="3600" dirty="0" smtClean="0">
                <a:solidFill>
                  <a:srgbClr val="FFC000"/>
                </a:solidFill>
              </a:rPr>
              <a:t>High </a:t>
            </a:r>
            <a:r>
              <a:rPr lang="en-US" sz="3600" dirty="0" smtClean="0">
                <a:solidFill>
                  <a:srgbClr val="FFC000"/>
                </a:solidFill>
              </a:rPr>
              <a:t>Priest ever interceding for us</a:t>
            </a:r>
            <a:endParaRPr lang="en-US" sz="3600" dirty="0">
              <a:solidFill>
                <a:srgbClr val="FFC000"/>
              </a:solidFill>
            </a:endParaRPr>
          </a:p>
        </p:txBody>
      </p:sp>
      <p:sp>
        <p:nvSpPr>
          <p:cNvPr id="3" name="TextBox 2"/>
          <p:cNvSpPr txBox="1"/>
          <p:nvPr/>
        </p:nvSpPr>
        <p:spPr>
          <a:xfrm>
            <a:off x="0" y="2762071"/>
            <a:ext cx="9144000" cy="2062103"/>
          </a:xfrm>
          <a:prstGeom prst="rect">
            <a:avLst/>
          </a:prstGeom>
          <a:noFill/>
        </p:spPr>
        <p:txBody>
          <a:bodyPr wrap="square" rtlCol="0">
            <a:spAutoFit/>
          </a:bodyPr>
          <a:lstStyle/>
          <a:p>
            <a:r>
              <a:rPr lang="en-US" sz="3200" i="1" dirty="0" smtClean="0">
                <a:solidFill>
                  <a:schemeClr val="bg1"/>
                </a:solidFill>
              </a:rPr>
              <a:t>Hebrews 4:14-16</a:t>
            </a:r>
          </a:p>
          <a:p>
            <a:r>
              <a:rPr lang="en-US" sz="3200" i="1" dirty="0" smtClean="0">
                <a:solidFill>
                  <a:schemeClr val="bg1"/>
                </a:solidFill>
              </a:rPr>
              <a:t>16 </a:t>
            </a:r>
            <a:r>
              <a:rPr lang="en-US" sz="3200" i="1" dirty="0" smtClean="0">
                <a:solidFill>
                  <a:schemeClr val="bg1"/>
                </a:solidFill>
              </a:rPr>
              <a:t>Let us therefore come boldly to the throne of grace, that we may obtain mercy and find grace to help in time of need.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4, The Risen Christ is our </a:t>
            </a:r>
            <a:endParaRPr lang="en-US" sz="3600" dirty="0" smtClean="0">
              <a:solidFill>
                <a:srgbClr val="FFC000"/>
              </a:solidFill>
            </a:endParaRPr>
          </a:p>
          <a:p>
            <a:pPr algn="ctr"/>
            <a:r>
              <a:rPr lang="en-US" sz="3600" dirty="0" smtClean="0">
                <a:solidFill>
                  <a:srgbClr val="FFC000"/>
                </a:solidFill>
              </a:rPr>
              <a:t>High </a:t>
            </a:r>
            <a:r>
              <a:rPr lang="en-US" sz="3600" dirty="0" smtClean="0">
                <a:solidFill>
                  <a:srgbClr val="FFC000"/>
                </a:solidFill>
              </a:rPr>
              <a:t>Priest ever interceding for us</a:t>
            </a:r>
            <a:endParaRPr lang="en-US" sz="3600" dirty="0">
              <a:solidFill>
                <a:srgbClr val="FFC000"/>
              </a:solidFill>
            </a:endParaRPr>
          </a:p>
        </p:txBody>
      </p:sp>
      <p:sp>
        <p:nvSpPr>
          <p:cNvPr id="3" name="TextBox 2"/>
          <p:cNvSpPr txBox="1"/>
          <p:nvPr/>
        </p:nvSpPr>
        <p:spPr>
          <a:xfrm>
            <a:off x="0" y="2762071"/>
            <a:ext cx="9144000" cy="2062103"/>
          </a:xfrm>
          <a:prstGeom prst="rect">
            <a:avLst/>
          </a:prstGeom>
          <a:noFill/>
        </p:spPr>
        <p:txBody>
          <a:bodyPr wrap="square" rtlCol="0">
            <a:spAutoFit/>
          </a:bodyPr>
          <a:lstStyle/>
          <a:p>
            <a:r>
              <a:rPr lang="en-US" sz="3200" i="1" dirty="0" smtClean="0">
                <a:solidFill>
                  <a:schemeClr val="bg1"/>
                </a:solidFill>
              </a:rPr>
              <a:t>Hebrews 7:25  </a:t>
            </a:r>
          </a:p>
          <a:p>
            <a:r>
              <a:rPr lang="en-US" sz="3200" i="1" dirty="0" smtClean="0">
                <a:solidFill>
                  <a:schemeClr val="bg1"/>
                </a:solidFill>
              </a:rPr>
              <a:t>25 Therefore He is also able to save to the uttermost those who come to God through Him, since He always lives to make intercession for them.</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5, The Risen Christ is the Coming King</a:t>
            </a:r>
            <a:endParaRPr lang="en-US" sz="3600" dirty="0">
              <a:solidFill>
                <a:srgbClr val="FFC000"/>
              </a:solidFill>
            </a:endParaRPr>
          </a:p>
        </p:txBody>
      </p:sp>
      <p:sp>
        <p:nvSpPr>
          <p:cNvPr id="3" name="TextBox 2"/>
          <p:cNvSpPr txBox="1"/>
          <p:nvPr/>
        </p:nvSpPr>
        <p:spPr>
          <a:xfrm>
            <a:off x="0" y="2762071"/>
            <a:ext cx="9144000" cy="3539430"/>
          </a:xfrm>
          <a:prstGeom prst="rect">
            <a:avLst/>
          </a:prstGeom>
          <a:noFill/>
        </p:spPr>
        <p:txBody>
          <a:bodyPr wrap="square" rtlCol="0">
            <a:spAutoFit/>
          </a:bodyPr>
          <a:lstStyle/>
          <a:p>
            <a:r>
              <a:rPr lang="en-US" sz="3200" i="1" dirty="0" smtClean="0">
                <a:solidFill>
                  <a:schemeClr val="bg1"/>
                </a:solidFill>
              </a:rPr>
              <a:t>Revelation 19:11-16</a:t>
            </a:r>
          </a:p>
          <a:p>
            <a:r>
              <a:rPr lang="en-US" sz="3200" i="1" dirty="0" smtClean="0">
                <a:solidFill>
                  <a:schemeClr val="bg1"/>
                </a:solidFill>
              </a:rPr>
              <a:t>11 Now I saw heaven opened, and behold, a white horse. And He who sat on him was called Faithful and True, and in righteousness He judges and makes war. </a:t>
            </a:r>
          </a:p>
          <a:p>
            <a:r>
              <a:rPr lang="en-US" sz="3200" i="1" dirty="0" smtClean="0">
                <a:solidFill>
                  <a:schemeClr val="bg1"/>
                </a:solidFill>
              </a:rPr>
              <a:t>12 His eyes were like a flame of fire, and on His head were many crowns. He had a name written that no one knew except Himself.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5, The Risen Christ is the Coming King</a:t>
            </a:r>
            <a:endParaRPr lang="en-US" sz="3600" dirty="0">
              <a:solidFill>
                <a:srgbClr val="FFC000"/>
              </a:solidFill>
            </a:endParaRPr>
          </a:p>
        </p:txBody>
      </p:sp>
      <p:sp>
        <p:nvSpPr>
          <p:cNvPr id="3" name="TextBox 2"/>
          <p:cNvSpPr txBox="1"/>
          <p:nvPr/>
        </p:nvSpPr>
        <p:spPr>
          <a:xfrm>
            <a:off x="0" y="2762071"/>
            <a:ext cx="9144000" cy="2554545"/>
          </a:xfrm>
          <a:prstGeom prst="rect">
            <a:avLst/>
          </a:prstGeom>
          <a:noFill/>
        </p:spPr>
        <p:txBody>
          <a:bodyPr wrap="square" rtlCol="0">
            <a:spAutoFit/>
          </a:bodyPr>
          <a:lstStyle/>
          <a:p>
            <a:r>
              <a:rPr lang="en-US" sz="3200" i="1" dirty="0" smtClean="0">
                <a:solidFill>
                  <a:schemeClr val="bg1"/>
                </a:solidFill>
              </a:rPr>
              <a:t>Revelation 19:11-16</a:t>
            </a:r>
          </a:p>
          <a:p>
            <a:r>
              <a:rPr lang="en-US" sz="3200" i="1" dirty="0" smtClean="0">
                <a:solidFill>
                  <a:schemeClr val="bg1"/>
                </a:solidFill>
              </a:rPr>
              <a:t>13 </a:t>
            </a:r>
            <a:r>
              <a:rPr lang="en-US" sz="3200" i="1" dirty="0" smtClean="0">
                <a:solidFill>
                  <a:schemeClr val="bg1"/>
                </a:solidFill>
              </a:rPr>
              <a:t>He was clothed with a robe dipped in blood, and His name is called The Word of God. </a:t>
            </a:r>
          </a:p>
          <a:p>
            <a:r>
              <a:rPr lang="en-US" sz="3200" i="1" dirty="0" smtClean="0">
                <a:solidFill>
                  <a:schemeClr val="bg1"/>
                </a:solidFill>
              </a:rPr>
              <a:t>14 And the armies in heaven, clothed in fine linen, white and clean, followed Him on white horses.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5, The Risen Christ is the Coming King</a:t>
            </a:r>
            <a:endParaRPr lang="en-US" sz="3600" dirty="0">
              <a:solidFill>
                <a:srgbClr val="FFC000"/>
              </a:solidFill>
            </a:endParaRPr>
          </a:p>
        </p:txBody>
      </p:sp>
      <p:sp>
        <p:nvSpPr>
          <p:cNvPr id="3" name="TextBox 2"/>
          <p:cNvSpPr txBox="1"/>
          <p:nvPr/>
        </p:nvSpPr>
        <p:spPr>
          <a:xfrm>
            <a:off x="0" y="2762071"/>
            <a:ext cx="9144000" cy="4031873"/>
          </a:xfrm>
          <a:prstGeom prst="rect">
            <a:avLst/>
          </a:prstGeom>
          <a:noFill/>
        </p:spPr>
        <p:txBody>
          <a:bodyPr wrap="square" rtlCol="0">
            <a:spAutoFit/>
          </a:bodyPr>
          <a:lstStyle/>
          <a:p>
            <a:r>
              <a:rPr lang="en-US" sz="3200" i="1" dirty="0" smtClean="0">
                <a:solidFill>
                  <a:schemeClr val="bg1"/>
                </a:solidFill>
              </a:rPr>
              <a:t>Revelation 19:11-16</a:t>
            </a:r>
          </a:p>
          <a:p>
            <a:r>
              <a:rPr lang="en-US" sz="3200" i="1" dirty="0" smtClean="0">
                <a:solidFill>
                  <a:schemeClr val="bg1"/>
                </a:solidFill>
              </a:rPr>
              <a:t>15 </a:t>
            </a:r>
            <a:r>
              <a:rPr lang="en-US" sz="3200" i="1" dirty="0" smtClean="0">
                <a:solidFill>
                  <a:schemeClr val="bg1"/>
                </a:solidFill>
              </a:rPr>
              <a:t>Now out of His mouth goes a sharp sword, that with it He should strike the nations. And He Himself will rule them with a rod of iron. He Himself treads the winepress of the fierceness and wrath of Almighty God. </a:t>
            </a:r>
          </a:p>
          <a:p>
            <a:r>
              <a:rPr lang="en-US" sz="3200" i="1" dirty="0" smtClean="0">
                <a:solidFill>
                  <a:schemeClr val="bg1"/>
                </a:solidFill>
              </a:rPr>
              <a:t>16 And He has on His robe and on His thigh a name written: KING OF KINGS AND LORD OF LORDS.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762071"/>
            <a:ext cx="9144000" cy="4031873"/>
          </a:xfrm>
          <a:prstGeom prst="rect">
            <a:avLst/>
          </a:prstGeom>
          <a:noFill/>
        </p:spPr>
        <p:txBody>
          <a:bodyPr wrap="square" rtlCol="0">
            <a:spAutoFit/>
          </a:bodyPr>
          <a:lstStyle/>
          <a:p>
            <a:r>
              <a:rPr lang="en-US" sz="3200" i="1" dirty="0" smtClean="0">
                <a:solidFill>
                  <a:schemeClr val="bg1"/>
                </a:solidFill>
              </a:rPr>
              <a:t>Acts 2:22-24,32</a:t>
            </a:r>
          </a:p>
          <a:p>
            <a:r>
              <a:rPr lang="en-US" sz="3200" i="1" dirty="0" smtClean="0">
                <a:solidFill>
                  <a:schemeClr val="bg1"/>
                </a:solidFill>
              </a:rPr>
              <a:t>22 "Men of Israel, hear these words: Jesus of Nazareth, a Man attested by God to you by miracles, wonders, and signs which God did through Him in your midst, as you yourselves also know—</a:t>
            </a:r>
          </a:p>
          <a:p>
            <a:r>
              <a:rPr lang="en-US" sz="3200" i="1" dirty="0" smtClean="0">
                <a:solidFill>
                  <a:schemeClr val="bg1"/>
                </a:solidFill>
              </a:rPr>
              <a:t>23 Him, being delivered by the determined purpose and foreknowledge of God, you have taken by lawless hands, have crucified, and put to death;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762071"/>
            <a:ext cx="9144000" cy="3046988"/>
          </a:xfrm>
          <a:prstGeom prst="rect">
            <a:avLst/>
          </a:prstGeom>
          <a:noFill/>
        </p:spPr>
        <p:txBody>
          <a:bodyPr wrap="square" rtlCol="0">
            <a:spAutoFit/>
          </a:bodyPr>
          <a:lstStyle/>
          <a:p>
            <a:r>
              <a:rPr lang="en-US" sz="3200" i="1" dirty="0" smtClean="0">
                <a:solidFill>
                  <a:schemeClr val="bg1"/>
                </a:solidFill>
              </a:rPr>
              <a:t>Acts 2:22-24,32</a:t>
            </a:r>
          </a:p>
          <a:p>
            <a:r>
              <a:rPr lang="en-US" sz="3200" i="1" dirty="0" smtClean="0">
                <a:solidFill>
                  <a:schemeClr val="bg1"/>
                </a:solidFill>
              </a:rPr>
              <a:t>24 </a:t>
            </a:r>
            <a:r>
              <a:rPr lang="en-US" sz="3200" i="1" dirty="0" smtClean="0">
                <a:solidFill>
                  <a:srgbClr val="FFFF00"/>
                </a:solidFill>
              </a:rPr>
              <a:t>whom God raised up</a:t>
            </a:r>
            <a:r>
              <a:rPr lang="en-US" sz="3200" i="1" dirty="0" smtClean="0">
                <a:solidFill>
                  <a:schemeClr val="bg1"/>
                </a:solidFill>
              </a:rPr>
              <a:t>, having loosed the pains of death, because it was not possible that He should be held by it. </a:t>
            </a:r>
          </a:p>
          <a:p>
            <a:r>
              <a:rPr lang="en-US" sz="3200" i="1" dirty="0" smtClean="0">
                <a:solidFill>
                  <a:schemeClr val="bg1"/>
                </a:solidFill>
              </a:rPr>
              <a:t>32 </a:t>
            </a:r>
            <a:r>
              <a:rPr lang="en-US" sz="3200" i="1" dirty="0" smtClean="0">
                <a:solidFill>
                  <a:srgbClr val="FFFF00"/>
                </a:solidFill>
              </a:rPr>
              <a:t>This Jesus God has raised up, of which we are all witnesses.</a:t>
            </a:r>
            <a:endParaRPr lang="en-US" sz="3200" i="1" dirty="0" smtClean="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362200"/>
            <a:ext cx="9144000" cy="4524315"/>
          </a:xfrm>
          <a:prstGeom prst="rect">
            <a:avLst/>
          </a:prstGeom>
          <a:noFill/>
        </p:spPr>
        <p:txBody>
          <a:bodyPr wrap="square" rtlCol="0">
            <a:spAutoFit/>
          </a:bodyPr>
          <a:lstStyle/>
          <a:p>
            <a:r>
              <a:rPr lang="en-US" sz="3200" i="1" dirty="0" smtClean="0">
                <a:solidFill>
                  <a:schemeClr val="bg1"/>
                </a:solidFill>
              </a:rPr>
              <a:t>Acts 3:14-16</a:t>
            </a:r>
          </a:p>
          <a:p>
            <a:r>
              <a:rPr lang="en-US" sz="3200" i="1" dirty="0" smtClean="0">
                <a:solidFill>
                  <a:schemeClr val="bg1"/>
                </a:solidFill>
              </a:rPr>
              <a:t>14 But you denied the Holy One and the Just, and asked for a murderer to be granted to you, </a:t>
            </a:r>
          </a:p>
          <a:p>
            <a:r>
              <a:rPr lang="en-US" sz="3200" i="1" dirty="0" smtClean="0">
                <a:solidFill>
                  <a:schemeClr val="bg1"/>
                </a:solidFill>
              </a:rPr>
              <a:t>15 and killed the Prince of life, </a:t>
            </a:r>
            <a:r>
              <a:rPr lang="en-US" sz="3200" i="1" dirty="0" smtClean="0">
                <a:solidFill>
                  <a:srgbClr val="FFFF00"/>
                </a:solidFill>
              </a:rPr>
              <a:t>whom God raised from the dead, of which we are witnesses. </a:t>
            </a:r>
          </a:p>
          <a:p>
            <a:r>
              <a:rPr lang="en-US" sz="3200" i="1" dirty="0" smtClean="0">
                <a:solidFill>
                  <a:schemeClr val="bg1"/>
                </a:solidFill>
              </a:rPr>
              <a:t>16 And His name, through faith in His name, has made this man strong, whom you see and know. Yes, the faith which comes through Him has given him this perfect soundness in the presence of you all.</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362200"/>
            <a:ext cx="9144000" cy="4031873"/>
          </a:xfrm>
          <a:prstGeom prst="rect">
            <a:avLst/>
          </a:prstGeom>
          <a:noFill/>
        </p:spPr>
        <p:txBody>
          <a:bodyPr wrap="square" rtlCol="0">
            <a:spAutoFit/>
          </a:bodyPr>
          <a:lstStyle/>
          <a:p>
            <a:r>
              <a:rPr lang="en-US" sz="3200" i="1" dirty="0" smtClean="0">
                <a:solidFill>
                  <a:schemeClr val="bg1"/>
                </a:solidFill>
              </a:rPr>
              <a:t>Acts 4:7-10</a:t>
            </a:r>
          </a:p>
          <a:p>
            <a:r>
              <a:rPr lang="en-US" sz="3200" i="1" dirty="0" smtClean="0">
                <a:solidFill>
                  <a:schemeClr val="bg1"/>
                </a:solidFill>
              </a:rPr>
              <a:t>7 And when they had set them in the midst, they asked, "By what power or by what name have you done this?" </a:t>
            </a:r>
          </a:p>
          <a:p>
            <a:r>
              <a:rPr lang="en-US" sz="3200" i="1" dirty="0" smtClean="0">
                <a:solidFill>
                  <a:schemeClr val="bg1"/>
                </a:solidFill>
              </a:rPr>
              <a:t>8 Then Peter, filled with the Holy Spirit, said to them, "Rulers of the people and elders of Israel: </a:t>
            </a:r>
          </a:p>
          <a:p>
            <a:r>
              <a:rPr lang="en-US" sz="3200" i="1" dirty="0" smtClean="0">
                <a:solidFill>
                  <a:schemeClr val="bg1"/>
                </a:solidFill>
              </a:rPr>
              <a:t>9 If we this day are judged for a good deed done to a helpless man, by what means he has been made well,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362200"/>
            <a:ext cx="9144000" cy="2554545"/>
          </a:xfrm>
          <a:prstGeom prst="rect">
            <a:avLst/>
          </a:prstGeom>
          <a:noFill/>
        </p:spPr>
        <p:txBody>
          <a:bodyPr wrap="square" rtlCol="0">
            <a:spAutoFit/>
          </a:bodyPr>
          <a:lstStyle/>
          <a:p>
            <a:r>
              <a:rPr lang="en-US" sz="3200" i="1" dirty="0" smtClean="0">
                <a:solidFill>
                  <a:schemeClr val="bg1"/>
                </a:solidFill>
              </a:rPr>
              <a:t>Acts 4:7-10</a:t>
            </a:r>
          </a:p>
          <a:p>
            <a:r>
              <a:rPr lang="en-US" sz="3200" i="1" dirty="0" smtClean="0">
                <a:solidFill>
                  <a:schemeClr val="bg1"/>
                </a:solidFill>
              </a:rPr>
              <a:t>10 </a:t>
            </a:r>
            <a:r>
              <a:rPr lang="en-US" sz="3200" i="1" dirty="0" smtClean="0">
                <a:solidFill>
                  <a:schemeClr val="bg1"/>
                </a:solidFill>
              </a:rPr>
              <a:t>let it be known to you all, and to all the people of Israel, that </a:t>
            </a:r>
            <a:r>
              <a:rPr lang="en-US" sz="3200" i="1" dirty="0" smtClean="0">
                <a:solidFill>
                  <a:srgbClr val="FFFF00"/>
                </a:solidFill>
              </a:rPr>
              <a:t>by the name of Jesus Christ of Nazareth, whom you crucified, whom God raised from the dead</a:t>
            </a:r>
            <a:r>
              <a:rPr lang="en-US" sz="3200" i="1" dirty="0" smtClean="0">
                <a:solidFill>
                  <a:schemeClr val="bg1"/>
                </a:solidFill>
              </a:rPr>
              <a:t>, by Him this man stands here before you whole.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4524315"/>
          </a:xfrm>
          <a:prstGeom prst="rect">
            <a:avLst/>
          </a:prstGeom>
          <a:noFill/>
        </p:spPr>
        <p:txBody>
          <a:bodyPr wrap="square" rtlCol="0">
            <a:spAutoFit/>
          </a:bodyPr>
          <a:lstStyle/>
          <a:p>
            <a:r>
              <a:rPr lang="en-US" sz="3200" i="1" dirty="0" smtClean="0">
                <a:solidFill>
                  <a:schemeClr val="bg1"/>
                </a:solidFill>
              </a:rPr>
              <a:t>Mark 16:1-20</a:t>
            </a:r>
          </a:p>
          <a:p>
            <a:r>
              <a:rPr lang="en-US" sz="3200" i="1" dirty="0" smtClean="0">
                <a:solidFill>
                  <a:schemeClr val="bg1"/>
                </a:solidFill>
              </a:rPr>
              <a:t>4 But when they looked up, they saw that the stone had been rolled away—for it was very large. </a:t>
            </a:r>
          </a:p>
          <a:p>
            <a:r>
              <a:rPr lang="en-US" sz="3200" i="1" dirty="0" smtClean="0">
                <a:solidFill>
                  <a:schemeClr val="bg1"/>
                </a:solidFill>
              </a:rPr>
              <a:t>5 And entering the tomb, they saw a young man clothed in a long white robe sitting on the right side; and they were alarmed. </a:t>
            </a:r>
          </a:p>
          <a:p>
            <a:r>
              <a:rPr lang="en-US" sz="3200" i="1" dirty="0" smtClean="0">
                <a:solidFill>
                  <a:schemeClr val="bg1"/>
                </a:solidFill>
              </a:rPr>
              <a:t>6 But he said to them, "Do not be alarmed. </a:t>
            </a:r>
            <a:r>
              <a:rPr lang="en-US" sz="3200" i="1" dirty="0" smtClean="0">
                <a:solidFill>
                  <a:srgbClr val="FFFF00"/>
                </a:solidFill>
              </a:rPr>
              <a:t>You seek Jesus of Nazareth, who was crucified. He is risen! He is not here.</a:t>
            </a:r>
            <a:r>
              <a:rPr lang="en-US" sz="3200" i="1" dirty="0" smtClean="0">
                <a:solidFill>
                  <a:schemeClr val="bg1"/>
                </a:solidFill>
              </a:rPr>
              <a:t> See the place where they laid Him. </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362200"/>
            <a:ext cx="9144000" cy="3539430"/>
          </a:xfrm>
          <a:prstGeom prst="rect">
            <a:avLst/>
          </a:prstGeom>
          <a:noFill/>
        </p:spPr>
        <p:txBody>
          <a:bodyPr wrap="square" rtlCol="0">
            <a:spAutoFit/>
          </a:bodyPr>
          <a:lstStyle/>
          <a:p>
            <a:r>
              <a:rPr lang="en-US" sz="3200" i="1" dirty="0" smtClean="0">
                <a:solidFill>
                  <a:schemeClr val="bg1"/>
                </a:solidFill>
              </a:rPr>
              <a:t>Acts 5:28-30</a:t>
            </a:r>
          </a:p>
          <a:p>
            <a:r>
              <a:rPr lang="en-US" sz="3200" i="1" dirty="0" smtClean="0">
                <a:solidFill>
                  <a:schemeClr val="bg1"/>
                </a:solidFill>
              </a:rPr>
              <a:t>28 saying, "Did we not strictly command you not to teach in this name? And look, you have filled Jerusalem with your doctrine, and intend to bring this Man's blood on us!" </a:t>
            </a:r>
          </a:p>
          <a:p>
            <a:r>
              <a:rPr lang="en-US" sz="3200" i="1" dirty="0" smtClean="0">
                <a:solidFill>
                  <a:schemeClr val="bg1"/>
                </a:solidFill>
              </a:rPr>
              <a:t>29 But Peter and the other apostles answered and said: "We ought to obey God rather than men.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362200"/>
            <a:ext cx="9144000" cy="4524315"/>
          </a:xfrm>
          <a:prstGeom prst="rect">
            <a:avLst/>
          </a:prstGeom>
          <a:noFill/>
        </p:spPr>
        <p:txBody>
          <a:bodyPr wrap="square" rtlCol="0">
            <a:spAutoFit/>
          </a:bodyPr>
          <a:lstStyle/>
          <a:p>
            <a:r>
              <a:rPr lang="en-US" sz="3200" i="1" dirty="0" smtClean="0">
                <a:solidFill>
                  <a:schemeClr val="bg1"/>
                </a:solidFill>
              </a:rPr>
              <a:t>Acts 5:28-30</a:t>
            </a:r>
          </a:p>
          <a:p>
            <a:r>
              <a:rPr lang="en-US" sz="3200" i="1" dirty="0" smtClean="0">
                <a:solidFill>
                  <a:schemeClr val="bg1"/>
                </a:solidFill>
              </a:rPr>
              <a:t>30 </a:t>
            </a:r>
            <a:r>
              <a:rPr lang="en-US" sz="3200" i="1" dirty="0" smtClean="0">
                <a:solidFill>
                  <a:schemeClr val="bg1"/>
                </a:solidFill>
              </a:rPr>
              <a:t>The </a:t>
            </a:r>
            <a:r>
              <a:rPr lang="en-US" sz="3200" i="1" dirty="0" smtClean="0">
                <a:solidFill>
                  <a:srgbClr val="FFFF00"/>
                </a:solidFill>
              </a:rPr>
              <a:t>God of our fathers raised up Jesus </a:t>
            </a:r>
            <a:r>
              <a:rPr lang="en-US" sz="3200" i="1" dirty="0" smtClean="0">
                <a:solidFill>
                  <a:schemeClr val="bg1"/>
                </a:solidFill>
              </a:rPr>
              <a:t>whom you murdered by hanging on a tree. </a:t>
            </a:r>
          </a:p>
          <a:p>
            <a:r>
              <a:rPr lang="en-US" sz="3200" i="1" dirty="0" smtClean="0">
                <a:solidFill>
                  <a:schemeClr val="bg1"/>
                </a:solidFill>
              </a:rPr>
              <a:t>31 </a:t>
            </a:r>
            <a:r>
              <a:rPr lang="en-US" sz="3200" i="1" dirty="0" smtClean="0">
                <a:solidFill>
                  <a:srgbClr val="FFFF00"/>
                </a:solidFill>
              </a:rPr>
              <a:t>Him God has exalted to His right hand </a:t>
            </a:r>
            <a:r>
              <a:rPr lang="en-US" sz="3200" i="1" dirty="0" smtClean="0">
                <a:solidFill>
                  <a:schemeClr val="bg1"/>
                </a:solidFill>
              </a:rPr>
              <a:t>to be Prince and Savior, to give repentance to Israel and forgiveness of sins. </a:t>
            </a:r>
          </a:p>
          <a:p>
            <a:r>
              <a:rPr lang="en-US" sz="3200" i="1" dirty="0" smtClean="0">
                <a:solidFill>
                  <a:schemeClr val="bg1"/>
                </a:solidFill>
              </a:rPr>
              <a:t>32 And </a:t>
            </a:r>
            <a:r>
              <a:rPr lang="en-US" sz="3200" i="1" dirty="0" smtClean="0">
                <a:solidFill>
                  <a:srgbClr val="FFFF00"/>
                </a:solidFill>
              </a:rPr>
              <a:t>we are His witnesses to these things, and so also is the Holy Spirit </a:t>
            </a:r>
            <a:r>
              <a:rPr lang="en-US" sz="3200" i="1" dirty="0" smtClean="0">
                <a:solidFill>
                  <a:schemeClr val="bg1"/>
                </a:solidFill>
              </a:rPr>
              <a:t>whom God has given to those who obey Him</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362200"/>
            <a:ext cx="9144000" cy="1569660"/>
          </a:xfrm>
          <a:prstGeom prst="rect">
            <a:avLst/>
          </a:prstGeom>
          <a:noFill/>
        </p:spPr>
        <p:txBody>
          <a:bodyPr wrap="square" rtlCol="0">
            <a:spAutoFit/>
          </a:bodyPr>
          <a:lstStyle/>
          <a:p>
            <a:r>
              <a:rPr lang="en-US" sz="3200" i="1" dirty="0" smtClean="0">
                <a:solidFill>
                  <a:schemeClr val="bg1"/>
                </a:solidFill>
              </a:rPr>
              <a:t>Acts 5:28-30</a:t>
            </a:r>
          </a:p>
          <a:p>
            <a:r>
              <a:rPr lang="en-US" sz="3200" i="1" dirty="0" smtClean="0">
                <a:solidFill>
                  <a:schemeClr val="bg1"/>
                </a:solidFill>
              </a:rPr>
              <a:t>33 </a:t>
            </a:r>
            <a:r>
              <a:rPr lang="en-US" sz="3200" i="1" dirty="0" smtClean="0">
                <a:solidFill>
                  <a:schemeClr val="bg1"/>
                </a:solidFill>
              </a:rPr>
              <a:t>When they heard this, they were furious and plotted to kill them.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362200"/>
            <a:ext cx="9144000" cy="4524315"/>
          </a:xfrm>
          <a:prstGeom prst="rect">
            <a:avLst/>
          </a:prstGeom>
          <a:noFill/>
        </p:spPr>
        <p:txBody>
          <a:bodyPr wrap="square" rtlCol="0">
            <a:spAutoFit/>
          </a:bodyPr>
          <a:lstStyle/>
          <a:p>
            <a:r>
              <a:rPr lang="en-US" sz="3200" i="1" dirty="0" smtClean="0">
                <a:solidFill>
                  <a:schemeClr val="bg1"/>
                </a:solidFill>
              </a:rPr>
              <a:t>Acts 10:39-42</a:t>
            </a:r>
          </a:p>
          <a:p>
            <a:r>
              <a:rPr lang="en-US" sz="3200" i="1" dirty="0" smtClean="0">
                <a:solidFill>
                  <a:schemeClr val="bg1"/>
                </a:solidFill>
              </a:rPr>
              <a:t>39 And </a:t>
            </a:r>
            <a:r>
              <a:rPr lang="en-US" sz="3200" i="1" dirty="0" smtClean="0">
                <a:solidFill>
                  <a:srgbClr val="FFFF00"/>
                </a:solidFill>
              </a:rPr>
              <a:t>we are witnesses of all things </a:t>
            </a:r>
            <a:r>
              <a:rPr lang="en-US" sz="3200" i="1" dirty="0" smtClean="0">
                <a:solidFill>
                  <a:schemeClr val="bg1"/>
                </a:solidFill>
              </a:rPr>
              <a:t>which He did both in the land of the Jews and in Jerusalem, whom they killed by hanging on a tree. </a:t>
            </a:r>
          </a:p>
          <a:p>
            <a:r>
              <a:rPr lang="en-US" sz="3200" i="1" dirty="0" smtClean="0">
                <a:solidFill>
                  <a:schemeClr val="bg1"/>
                </a:solidFill>
              </a:rPr>
              <a:t>40 </a:t>
            </a:r>
            <a:r>
              <a:rPr lang="en-US" sz="3200" i="1" dirty="0" smtClean="0">
                <a:solidFill>
                  <a:srgbClr val="FFFF00"/>
                </a:solidFill>
              </a:rPr>
              <a:t>Him God raised up on the third day, and showed Him openly, </a:t>
            </a:r>
          </a:p>
          <a:p>
            <a:r>
              <a:rPr lang="en-US" sz="3200" i="1" dirty="0" smtClean="0">
                <a:solidFill>
                  <a:schemeClr val="bg1"/>
                </a:solidFill>
              </a:rPr>
              <a:t>41 not to all the people, but to witnesses chosen before by God, </a:t>
            </a:r>
            <a:r>
              <a:rPr lang="en-US" sz="3200" i="1" dirty="0" smtClean="0">
                <a:solidFill>
                  <a:srgbClr val="FFFF00"/>
                </a:solidFill>
              </a:rPr>
              <a:t>even to us who ate and drank with Him after He arose from the dead.</a:t>
            </a:r>
            <a:r>
              <a:rPr lang="en-US" sz="3200" i="1" dirty="0" smtClean="0">
                <a:solidFill>
                  <a:schemeClr val="bg1"/>
                </a:solidFill>
              </a:rPr>
              <a:t>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362200"/>
            <a:ext cx="9144000" cy="2062103"/>
          </a:xfrm>
          <a:prstGeom prst="rect">
            <a:avLst/>
          </a:prstGeom>
          <a:noFill/>
        </p:spPr>
        <p:txBody>
          <a:bodyPr wrap="square" rtlCol="0">
            <a:spAutoFit/>
          </a:bodyPr>
          <a:lstStyle/>
          <a:p>
            <a:r>
              <a:rPr lang="en-US" sz="3200" i="1" dirty="0" smtClean="0">
                <a:solidFill>
                  <a:schemeClr val="bg1"/>
                </a:solidFill>
              </a:rPr>
              <a:t>Acts 10:39-42</a:t>
            </a:r>
          </a:p>
          <a:p>
            <a:r>
              <a:rPr lang="en-US" sz="3200" i="1" dirty="0" smtClean="0">
                <a:solidFill>
                  <a:schemeClr val="bg1"/>
                </a:solidFill>
              </a:rPr>
              <a:t>42 </a:t>
            </a:r>
            <a:r>
              <a:rPr lang="en-US" sz="3200" i="1" dirty="0" smtClean="0">
                <a:solidFill>
                  <a:schemeClr val="bg1"/>
                </a:solidFill>
              </a:rPr>
              <a:t>And He commanded us to preach to the people, and to testify that it is He who was ordained by God to be Judge of the living and the dead.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362200"/>
            <a:ext cx="9144000" cy="3539430"/>
          </a:xfrm>
          <a:prstGeom prst="rect">
            <a:avLst/>
          </a:prstGeom>
          <a:noFill/>
        </p:spPr>
        <p:txBody>
          <a:bodyPr wrap="square" rtlCol="0">
            <a:spAutoFit/>
          </a:bodyPr>
          <a:lstStyle/>
          <a:p>
            <a:r>
              <a:rPr lang="en-US" sz="3200" i="1" dirty="0" smtClean="0">
                <a:solidFill>
                  <a:schemeClr val="bg1"/>
                </a:solidFill>
              </a:rPr>
              <a:t>Acts 17:30-32</a:t>
            </a:r>
          </a:p>
          <a:p>
            <a:r>
              <a:rPr lang="en-US" sz="3200" i="1" dirty="0" smtClean="0">
                <a:solidFill>
                  <a:schemeClr val="bg1"/>
                </a:solidFill>
              </a:rPr>
              <a:t>30 Truly, these times of ignorance God overlooked, but now commands all men everywhere to repent, </a:t>
            </a:r>
          </a:p>
          <a:p>
            <a:r>
              <a:rPr lang="en-US" sz="3200" i="1" dirty="0" smtClean="0">
                <a:solidFill>
                  <a:schemeClr val="bg1"/>
                </a:solidFill>
              </a:rPr>
              <a:t>31 because He has appointed a day on which He will judge the world in righteousness by the Man whom He has ordained. </a:t>
            </a:r>
            <a:r>
              <a:rPr lang="en-US" sz="3200" i="1" dirty="0" smtClean="0">
                <a:solidFill>
                  <a:srgbClr val="FFFF00"/>
                </a:solidFill>
              </a:rPr>
              <a:t>He has given assurance of this to all by raising Him from the dead."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362200"/>
            <a:ext cx="9144000" cy="2062103"/>
          </a:xfrm>
          <a:prstGeom prst="rect">
            <a:avLst/>
          </a:prstGeom>
          <a:noFill/>
        </p:spPr>
        <p:txBody>
          <a:bodyPr wrap="square" rtlCol="0">
            <a:spAutoFit/>
          </a:bodyPr>
          <a:lstStyle/>
          <a:p>
            <a:r>
              <a:rPr lang="en-US" sz="3200" i="1" dirty="0" smtClean="0">
                <a:solidFill>
                  <a:schemeClr val="bg1"/>
                </a:solidFill>
              </a:rPr>
              <a:t>Acts 17:30-32</a:t>
            </a:r>
          </a:p>
          <a:p>
            <a:r>
              <a:rPr lang="en-US" sz="3200" i="1" dirty="0" smtClean="0">
                <a:solidFill>
                  <a:schemeClr val="bg1"/>
                </a:solidFill>
              </a:rPr>
              <a:t>32 </a:t>
            </a:r>
            <a:r>
              <a:rPr lang="en-US" sz="3200" i="1" dirty="0" smtClean="0">
                <a:solidFill>
                  <a:schemeClr val="bg1"/>
                </a:solidFill>
              </a:rPr>
              <a:t>And when they heard of the resurrection of the dead, </a:t>
            </a:r>
            <a:r>
              <a:rPr lang="en-US" sz="3200" i="1" dirty="0" smtClean="0">
                <a:solidFill>
                  <a:srgbClr val="FFFF00"/>
                </a:solidFill>
              </a:rPr>
              <a:t>some mocked, </a:t>
            </a:r>
            <a:r>
              <a:rPr lang="en-US" sz="3200" i="1" dirty="0" smtClean="0">
                <a:solidFill>
                  <a:schemeClr val="bg1"/>
                </a:solidFill>
              </a:rPr>
              <a:t>while others said, "We will hear you again on this matter."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The Early Church (first 30 years)</a:t>
            </a:r>
            <a:endParaRPr lang="en-US" sz="3600" dirty="0">
              <a:solidFill>
                <a:srgbClr val="FFC000"/>
              </a:solidFill>
            </a:endParaRPr>
          </a:p>
        </p:txBody>
      </p:sp>
      <p:sp>
        <p:nvSpPr>
          <p:cNvPr id="3" name="TextBox 2"/>
          <p:cNvSpPr txBox="1"/>
          <p:nvPr/>
        </p:nvSpPr>
        <p:spPr>
          <a:xfrm>
            <a:off x="0" y="2362200"/>
            <a:ext cx="9144000" cy="4031873"/>
          </a:xfrm>
          <a:prstGeom prst="rect">
            <a:avLst/>
          </a:prstGeom>
          <a:noFill/>
        </p:spPr>
        <p:txBody>
          <a:bodyPr wrap="square" rtlCol="0">
            <a:spAutoFit/>
          </a:bodyPr>
          <a:lstStyle/>
          <a:p>
            <a:r>
              <a:rPr lang="en-US" sz="3200" i="1" dirty="0" smtClean="0">
                <a:solidFill>
                  <a:schemeClr val="bg1"/>
                </a:solidFill>
              </a:rPr>
              <a:t>Acts </a:t>
            </a:r>
            <a:r>
              <a:rPr lang="en-US" sz="3200" i="1" dirty="0" smtClean="0">
                <a:solidFill>
                  <a:schemeClr val="bg1"/>
                </a:solidFill>
              </a:rPr>
              <a:t>24:14-15</a:t>
            </a:r>
            <a:endParaRPr lang="en-US" sz="3200" i="1" dirty="0" smtClean="0">
              <a:solidFill>
                <a:schemeClr val="bg1"/>
              </a:solidFill>
            </a:endParaRPr>
          </a:p>
          <a:p>
            <a:r>
              <a:rPr lang="en-US" sz="3200" i="1" dirty="0" smtClean="0">
                <a:solidFill>
                  <a:schemeClr val="bg1"/>
                </a:solidFill>
              </a:rPr>
              <a:t>14 But this I confess to you, that according to the Way which they call a sect, so I worship the God of my fathers, believing all things which are written in the Law and in the Prophets. </a:t>
            </a:r>
          </a:p>
          <a:p>
            <a:r>
              <a:rPr lang="en-US" sz="3200" i="1" dirty="0" smtClean="0">
                <a:solidFill>
                  <a:schemeClr val="bg1"/>
                </a:solidFill>
              </a:rPr>
              <a:t>15 I have hope in God, which they themselves also accept, that </a:t>
            </a:r>
            <a:r>
              <a:rPr lang="en-US" sz="3200" i="1" dirty="0" smtClean="0">
                <a:solidFill>
                  <a:srgbClr val="FFFF00"/>
                </a:solidFill>
              </a:rPr>
              <a:t>there will be a resurrection of the dead</a:t>
            </a:r>
            <a:r>
              <a:rPr lang="en-US" sz="3200" i="1" dirty="0" smtClean="0">
                <a:solidFill>
                  <a:schemeClr val="bg1"/>
                </a:solidFill>
              </a:rPr>
              <a:t>, both of the just and the unjust.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#1, Demonstrations of great </a:t>
            </a:r>
            <a:r>
              <a:rPr lang="en-US" sz="3600" i="1" dirty="0" smtClean="0">
                <a:solidFill>
                  <a:srgbClr val="FFFF00"/>
                </a:solidFill>
              </a:rPr>
              <a:t>power</a:t>
            </a:r>
            <a:endParaRPr lang="en-US" sz="3600" i="1" dirty="0" smtClean="0">
              <a:solidFill>
                <a:srgbClr val="FFFF00"/>
              </a:solidFill>
            </a:endParaRPr>
          </a:p>
        </p:txBody>
      </p:sp>
      <p:sp>
        <p:nvSpPr>
          <p:cNvPr id="3" name="TextBox 2"/>
          <p:cNvSpPr txBox="1"/>
          <p:nvPr/>
        </p:nvSpPr>
        <p:spPr>
          <a:xfrm>
            <a:off x="0" y="2749927"/>
            <a:ext cx="9144000" cy="3539430"/>
          </a:xfrm>
          <a:prstGeom prst="rect">
            <a:avLst/>
          </a:prstGeom>
          <a:noFill/>
        </p:spPr>
        <p:txBody>
          <a:bodyPr wrap="square" rtlCol="0">
            <a:spAutoFit/>
          </a:bodyPr>
          <a:lstStyle/>
          <a:p>
            <a:r>
              <a:rPr lang="en-US" sz="3200" i="1" dirty="0" smtClean="0">
                <a:solidFill>
                  <a:schemeClr val="bg1"/>
                </a:solidFill>
              </a:rPr>
              <a:t>Acts 4:29, 30, 33</a:t>
            </a:r>
          </a:p>
          <a:p>
            <a:r>
              <a:rPr lang="en-US" sz="3200" i="1" dirty="0" smtClean="0">
                <a:solidFill>
                  <a:schemeClr val="bg1"/>
                </a:solidFill>
              </a:rPr>
              <a:t>29 Now, Lord, look on their threats, and grant to Your servants that with all boldness they may speak Your word, </a:t>
            </a:r>
          </a:p>
          <a:p>
            <a:r>
              <a:rPr lang="en-US" sz="3200" i="1" dirty="0" smtClean="0">
                <a:solidFill>
                  <a:schemeClr val="bg1"/>
                </a:solidFill>
              </a:rPr>
              <a:t>30 by stretching out Your hand to heal, and that signs and wonders may be done through the name of Your holy Servant Jesus</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#1, Demonstrations of great </a:t>
            </a:r>
            <a:r>
              <a:rPr lang="en-US" sz="3600" i="1" dirty="0" smtClean="0">
                <a:solidFill>
                  <a:srgbClr val="FFFF00"/>
                </a:solidFill>
              </a:rPr>
              <a:t>power</a:t>
            </a:r>
            <a:endParaRPr lang="en-US" sz="3600" i="1" dirty="0" smtClean="0">
              <a:solidFill>
                <a:srgbClr val="FFFF00"/>
              </a:solidFill>
            </a:endParaRPr>
          </a:p>
        </p:txBody>
      </p:sp>
      <p:sp>
        <p:nvSpPr>
          <p:cNvPr id="3" name="TextBox 2"/>
          <p:cNvSpPr txBox="1"/>
          <p:nvPr/>
        </p:nvSpPr>
        <p:spPr>
          <a:xfrm>
            <a:off x="0" y="2749927"/>
            <a:ext cx="9144000" cy="2062103"/>
          </a:xfrm>
          <a:prstGeom prst="rect">
            <a:avLst/>
          </a:prstGeom>
          <a:noFill/>
        </p:spPr>
        <p:txBody>
          <a:bodyPr wrap="square" rtlCol="0">
            <a:spAutoFit/>
          </a:bodyPr>
          <a:lstStyle/>
          <a:p>
            <a:r>
              <a:rPr lang="en-US" sz="3200" i="1" dirty="0" smtClean="0">
                <a:solidFill>
                  <a:schemeClr val="bg1"/>
                </a:solidFill>
              </a:rPr>
              <a:t>Acts 4:29, 30, 33</a:t>
            </a:r>
          </a:p>
          <a:p>
            <a:r>
              <a:rPr lang="en-US" sz="3200" i="1" dirty="0" smtClean="0">
                <a:solidFill>
                  <a:schemeClr val="bg1"/>
                </a:solidFill>
              </a:rPr>
              <a:t>33 </a:t>
            </a:r>
            <a:r>
              <a:rPr lang="en-US" sz="3200" i="1" dirty="0" smtClean="0">
                <a:solidFill>
                  <a:schemeClr val="bg1"/>
                </a:solidFill>
              </a:rPr>
              <a:t>And with great power the apostles gave witness to the resurrection of the Lord Jesus. And great grace was upon them all.</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3539430"/>
          </a:xfrm>
          <a:prstGeom prst="rect">
            <a:avLst/>
          </a:prstGeom>
          <a:noFill/>
        </p:spPr>
        <p:txBody>
          <a:bodyPr wrap="square" rtlCol="0">
            <a:spAutoFit/>
          </a:bodyPr>
          <a:lstStyle/>
          <a:p>
            <a:r>
              <a:rPr lang="en-US" sz="3200" i="1" dirty="0" smtClean="0">
                <a:solidFill>
                  <a:schemeClr val="bg1"/>
                </a:solidFill>
              </a:rPr>
              <a:t>Mark 16:1-20</a:t>
            </a:r>
          </a:p>
          <a:p>
            <a:r>
              <a:rPr lang="en-US" sz="3200" i="1" dirty="0" smtClean="0">
                <a:solidFill>
                  <a:schemeClr val="bg1"/>
                </a:solidFill>
              </a:rPr>
              <a:t>7 </a:t>
            </a:r>
            <a:r>
              <a:rPr lang="en-US" sz="3200" i="1" dirty="0" smtClean="0">
                <a:solidFill>
                  <a:schemeClr val="bg1"/>
                </a:solidFill>
              </a:rPr>
              <a:t>But go, tell His disciples—and Peter—that He is going before you into Galilee; there you will see Him, as He said to you." </a:t>
            </a:r>
          </a:p>
          <a:p>
            <a:r>
              <a:rPr lang="en-US" sz="3200" i="1" dirty="0" smtClean="0">
                <a:solidFill>
                  <a:schemeClr val="bg1"/>
                </a:solidFill>
              </a:rPr>
              <a:t>8 So they went out quickly and fled from the tomb, for they trembled and were amazed. And they said nothing to anyone, for they were afraid.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#1, Demonstrations of great </a:t>
            </a:r>
            <a:r>
              <a:rPr lang="en-US" sz="3600" i="1" dirty="0" smtClean="0">
                <a:solidFill>
                  <a:srgbClr val="FFFF00"/>
                </a:solidFill>
              </a:rPr>
              <a:t>power</a:t>
            </a:r>
            <a:endParaRPr lang="en-US" sz="3600" i="1" dirty="0" smtClean="0">
              <a:solidFill>
                <a:srgbClr val="FFFF00"/>
              </a:solidFill>
            </a:endParaRPr>
          </a:p>
        </p:txBody>
      </p:sp>
      <p:sp>
        <p:nvSpPr>
          <p:cNvPr id="3" name="TextBox 2"/>
          <p:cNvSpPr txBox="1"/>
          <p:nvPr/>
        </p:nvSpPr>
        <p:spPr>
          <a:xfrm>
            <a:off x="0" y="2749927"/>
            <a:ext cx="9144000" cy="2554545"/>
          </a:xfrm>
          <a:prstGeom prst="rect">
            <a:avLst/>
          </a:prstGeom>
          <a:noFill/>
        </p:spPr>
        <p:txBody>
          <a:bodyPr wrap="square" rtlCol="0">
            <a:spAutoFit/>
          </a:bodyPr>
          <a:lstStyle/>
          <a:p>
            <a:r>
              <a:rPr lang="en-US" sz="3200" i="1" dirty="0" smtClean="0">
                <a:solidFill>
                  <a:schemeClr val="bg1"/>
                </a:solidFill>
              </a:rPr>
              <a:t>Acts 1:8  </a:t>
            </a:r>
          </a:p>
          <a:p>
            <a:r>
              <a:rPr lang="en-US" sz="3200" i="1" dirty="0" smtClean="0">
                <a:solidFill>
                  <a:schemeClr val="bg1"/>
                </a:solidFill>
              </a:rPr>
              <a:t>But you shall receive </a:t>
            </a:r>
            <a:r>
              <a:rPr lang="en-US" sz="3200" i="1" dirty="0" smtClean="0">
                <a:solidFill>
                  <a:srgbClr val="FFFF00"/>
                </a:solidFill>
              </a:rPr>
              <a:t>power</a:t>
            </a:r>
            <a:r>
              <a:rPr lang="en-US" sz="3200" i="1" dirty="0" smtClean="0">
                <a:solidFill>
                  <a:schemeClr val="bg1"/>
                </a:solidFill>
              </a:rPr>
              <a:t> when the Holy Spirit has come upon you; and you shall be </a:t>
            </a:r>
            <a:r>
              <a:rPr lang="en-US" sz="3200" i="1" dirty="0" smtClean="0">
                <a:solidFill>
                  <a:srgbClr val="FFFF00"/>
                </a:solidFill>
              </a:rPr>
              <a:t>witnesses to Me </a:t>
            </a:r>
            <a:r>
              <a:rPr lang="en-US" sz="3200" i="1" dirty="0" smtClean="0">
                <a:solidFill>
                  <a:schemeClr val="bg1"/>
                </a:solidFill>
              </a:rPr>
              <a:t>in Jerusalem, and in all Judea and Samaria, and to the end of the earth."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#2, The outpouring of the Holy Spirit</a:t>
            </a:r>
          </a:p>
        </p:txBody>
      </p:sp>
      <p:sp>
        <p:nvSpPr>
          <p:cNvPr id="3" name="TextBox 2"/>
          <p:cNvSpPr txBox="1"/>
          <p:nvPr/>
        </p:nvSpPr>
        <p:spPr>
          <a:xfrm>
            <a:off x="0" y="2749927"/>
            <a:ext cx="9144000" cy="3539430"/>
          </a:xfrm>
          <a:prstGeom prst="rect">
            <a:avLst/>
          </a:prstGeom>
          <a:noFill/>
        </p:spPr>
        <p:txBody>
          <a:bodyPr wrap="square" rtlCol="0">
            <a:spAutoFit/>
          </a:bodyPr>
          <a:lstStyle/>
          <a:p>
            <a:r>
              <a:rPr lang="en-US" sz="3200" i="1" dirty="0" smtClean="0">
                <a:solidFill>
                  <a:schemeClr val="bg1"/>
                </a:solidFill>
              </a:rPr>
              <a:t>Acts 2:32,33</a:t>
            </a:r>
          </a:p>
          <a:p>
            <a:r>
              <a:rPr lang="en-US" sz="3200" i="1" dirty="0" smtClean="0">
                <a:solidFill>
                  <a:schemeClr val="bg1"/>
                </a:solidFill>
              </a:rPr>
              <a:t>32 This Jesus God has raised up, of which we are all witnesses. </a:t>
            </a:r>
          </a:p>
          <a:p>
            <a:r>
              <a:rPr lang="en-US" sz="3200" i="1" dirty="0" smtClean="0">
                <a:solidFill>
                  <a:schemeClr val="bg1"/>
                </a:solidFill>
              </a:rPr>
              <a:t>33 Therefore </a:t>
            </a:r>
            <a:r>
              <a:rPr lang="en-US" sz="3200" i="1" dirty="0" smtClean="0">
                <a:solidFill>
                  <a:srgbClr val="FFFF00"/>
                </a:solidFill>
              </a:rPr>
              <a:t>being exalted to the right hand of God</a:t>
            </a:r>
            <a:r>
              <a:rPr lang="en-US" sz="3200" i="1" dirty="0" smtClean="0">
                <a:solidFill>
                  <a:schemeClr val="bg1"/>
                </a:solidFill>
              </a:rPr>
              <a:t>, and having received from the Father the promise of the Holy Spirit, He poured out this which you now see and hear.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a:t>
            </a:r>
            <a:r>
              <a:rPr lang="en-US" sz="3600" i="1" dirty="0" smtClean="0">
                <a:solidFill>
                  <a:srgbClr val="FFFF00"/>
                </a:solidFill>
              </a:rPr>
              <a:t>3, The power of transformed lives</a:t>
            </a:r>
          </a:p>
        </p:txBody>
      </p:sp>
      <p:pic>
        <p:nvPicPr>
          <p:cNvPr id="4" name="Picture 3" descr="2015-04-05-Saul-Damascus-road.jpg"/>
          <p:cNvPicPr>
            <a:picLocks noChangeAspect="1"/>
          </p:cNvPicPr>
          <p:nvPr/>
        </p:nvPicPr>
        <p:blipFill>
          <a:blip r:embed="rId2" cstate="print"/>
          <a:stretch>
            <a:fillRect/>
          </a:stretch>
        </p:blipFill>
        <p:spPr>
          <a:xfrm>
            <a:off x="914400" y="2714465"/>
            <a:ext cx="7239000" cy="414353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a:t>
            </a:r>
            <a:r>
              <a:rPr lang="en-US" sz="3600" i="1" dirty="0" smtClean="0">
                <a:solidFill>
                  <a:srgbClr val="FFFF00"/>
                </a:solidFill>
              </a:rPr>
              <a:t>3, The power of transformed lives</a:t>
            </a:r>
          </a:p>
        </p:txBody>
      </p:sp>
      <p:sp>
        <p:nvSpPr>
          <p:cNvPr id="5" name="TextBox 4"/>
          <p:cNvSpPr txBox="1"/>
          <p:nvPr/>
        </p:nvSpPr>
        <p:spPr>
          <a:xfrm>
            <a:off x="0" y="2749927"/>
            <a:ext cx="9144000" cy="3970318"/>
          </a:xfrm>
          <a:prstGeom prst="rect">
            <a:avLst/>
          </a:prstGeom>
          <a:noFill/>
        </p:spPr>
        <p:txBody>
          <a:bodyPr wrap="square" rtlCol="0">
            <a:spAutoFit/>
          </a:bodyPr>
          <a:lstStyle/>
          <a:p>
            <a:r>
              <a:rPr lang="en-US" sz="3600" dirty="0" smtClean="0">
                <a:solidFill>
                  <a:schemeClr val="bg1"/>
                </a:solidFill>
              </a:rPr>
              <a:t>Lord George </a:t>
            </a:r>
            <a:r>
              <a:rPr lang="en-US" sz="3600" dirty="0" err="1" smtClean="0">
                <a:solidFill>
                  <a:schemeClr val="bg1"/>
                </a:solidFill>
              </a:rPr>
              <a:t>Lyttelton</a:t>
            </a:r>
            <a:r>
              <a:rPr lang="en-US" sz="3600" dirty="0" smtClean="0">
                <a:solidFill>
                  <a:schemeClr val="bg1"/>
                </a:solidFill>
              </a:rPr>
              <a:t> (1708-1773) </a:t>
            </a:r>
          </a:p>
          <a:p>
            <a:pPr lvl="1"/>
            <a:r>
              <a:rPr lang="en-US" sz="3600" dirty="0" smtClean="0">
                <a:solidFill>
                  <a:schemeClr val="bg1"/>
                </a:solidFill>
              </a:rPr>
              <a:t># An </a:t>
            </a:r>
            <a:r>
              <a:rPr lang="en-US" sz="3600" dirty="0" smtClean="0">
                <a:solidFill>
                  <a:schemeClr val="bg1"/>
                </a:solidFill>
              </a:rPr>
              <a:t>Oxford educated scholar</a:t>
            </a:r>
          </a:p>
          <a:p>
            <a:pPr lvl="1"/>
            <a:r>
              <a:rPr lang="en-US" sz="3600" dirty="0" smtClean="0">
                <a:solidFill>
                  <a:schemeClr val="bg1"/>
                </a:solidFill>
              </a:rPr>
              <a:t># Served </a:t>
            </a:r>
            <a:r>
              <a:rPr lang="en-US" sz="3600" dirty="0" smtClean="0">
                <a:solidFill>
                  <a:schemeClr val="bg1"/>
                </a:solidFill>
              </a:rPr>
              <a:t>with great distinction in the British Parliament. </a:t>
            </a:r>
          </a:p>
          <a:p>
            <a:pPr lvl="1"/>
            <a:r>
              <a:rPr lang="en-US" sz="3600" dirty="0" smtClean="0">
                <a:solidFill>
                  <a:schemeClr val="bg1"/>
                </a:solidFill>
              </a:rPr>
              <a:t>Initially </a:t>
            </a:r>
            <a:r>
              <a:rPr lang="en-US" sz="3600" dirty="0" smtClean="0">
                <a:solidFill>
                  <a:schemeClr val="bg1"/>
                </a:solidFill>
              </a:rPr>
              <a:t>he was highly skeptical of Christianity. </a:t>
            </a:r>
          </a:p>
          <a:p>
            <a:pPr lvl="1"/>
            <a:r>
              <a:rPr lang="en-US" sz="3600" dirty="0" smtClean="0">
                <a:solidFill>
                  <a:schemeClr val="bg1"/>
                </a:solidFill>
              </a:rPr>
              <a:t>He determined he would do a critical examination Paul’s “conversion experience.”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a:t>
            </a:r>
            <a:r>
              <a:rPr lang="en-US" sz="3600" i="1" dirty="0" smtClean="0">
                <a:solidFill>
                  <a:srgbClr val="FFFF00"/>
                </a:solidFill>
              </a:rPr>
              <a:t>3, The power of transformed lives</a:t>
            </a:r>
          </a:p>
        </p:txBody>
      </p:sp>
      <p:sp>
        <p:nvSpPr>
          <p:cNvPr id="5" name="TextBox 4"/>
          <p:cNvSpPr txBox="1"/>
          <p:nvPr/>
        </p:nvSpPr>
        <p:spPr>
          <a:xfrm>
            <a:off x="0" y="3178076"/>
            <a:ext cx="9144000" cy="2308324"/>
          </a:xfrm>
          <a:prstGeom prst="rect">
            <a:avLst/>
          </a:prstGeom>
          <a:noFill/>
        </p:spPr>
        <p:txBody>
          <a:bodyPr wrap="square" rtlCol="0">
            <a:spAutoFit/>
          </a:bodyPr>
          <a:lstStyle/>
          <a:p>
            <a:r>
              <a:rPr lang="en-US" sz="3600" dirty="0" smtClean="0">
                <a:solidFill>
                  <a:schemeClr val="bg1"/>
                </a:solidFill>
              </a:rPr>
              <a:t>After carefully researching the matter in a thoroughly scholarly fashion, he reversed his skeptical view, having concluded that Paul’s conversion was genuine.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a:t>
            </a:r>
            <a:r>
              <a:rPr lang="en-US" sz="3600" i="1" dirty="0" smtClean="0">
                <a:solidFill>
                  <a:srgbClr val="FFFF00"/>
                </a:solidFill>
              </a:rPr>
              <a:t>3, The power of transformed lives</a:t>
            </a:r>
          </a:p>
        </p:txBody>
      </p:sp>
      <p:sp>
        <p:nvSpPr>
          <p:cNvPr id="5" name="TextBox 4"/>
          <p:cNvSpPr txBox="1"/>
          <p:nvPr/>
        </p:nvSpPr>
        <p:spPr>
          <a:xfrm>
            <a:off x="0" y="3559076"/>
            <a:ext cx="9144000" cy="2308324"/>
          </a:xfrm>
          <a:prstGeom prst="rect">
            <a:avLst/>
          </a:prstGeom>
          <a:noFill/>
        </p:spPr>
        <p:txBody>
          <a:bodyPr wrap="square" rtlCol="0">
            <a:spAutoFit/>
          </a:bodyPr>
          <a:lstStyle/>
          <a:p>
            <a:r>
              <a:rPr lang="en-US" sz="3600" dirty="0" smtClean="0">
                <a:solidFill>
                  <a:schemeClr val="bg1"/>
                </a:solidFill>
              </a:rPr>
              <a:t>There </a:t>
            </a:r>
            <a:r>
              <a:rPr lang="en-US" sz="3600" dirty="0" smtClean="0">
                <a:solidFill>
                  <a:schemeClr val="bg1"/>
                </a:solidFill>
              </a:rPr>
              <a:t>was no reasonable explanation for the radical turnaround, other than the fact that Paul actually had seen the resurrected Christ on the Damascus road.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a:t>
            </a:r>
            <a:r>
              <a:rPr lang="en-US" sz="3600" i="1" dirty="0" smtClean="0">
                <a:solidFill>
                  <a:srgbClr val="FFFF00"/>
                </a:solidFill>
              </a:rPr>
              <a:t>3, The power of transformed lives</a:t>
            </a:r>
          </a:p>
        </p:txBody>
      </p:sp>
      <p:sp>
        <p:nvSpPr>
          <p:cNvPr id="5" name="TextBox 4"/>
          <p:cNvSpPr txBox="1"/>
          <p:nvPr/>
        </p:nvSpPr>
        <p:spPr>
          <a:xfrm>
            <a:off x="0" y="3330476"/>
            <a:ext cx="9144000" cy="2308324"/>
          </a:xfrm>
          <a:prstGeom prst="rect">
            <a:avLst/>
          </a:prstGeom>
          <a:noFill/>
        </p:spPr>
        <p:txBody>
          <a:bodyPr wrap="square" rtlCol="0">
            <a:spAutoFit/>
          </a:bodyPr>
          <a:lstStyle/>
          <a:p>
            <a:r>
              <a:rPr lang="en-US" sz="3600" dirty="0" smtClean="0">
                <a:solidFill>
                  <a:schemeClr val="bg1"/>
                </a:solidFill>
              </a:rPr>
              <a:t>The </a:t>
            </a:r>
            <a:r>
              <a:rPr lang="en-US" sz="3600" dirty="0" smtClean="0">
                <a:solidFill>
                  <a:schemeClr val="bg1"/>
                </a:solidFill>
              </a:rPr>
              <a:t>Christian movement was founded, he therefore concluded, upon the truth that Jesus of Nazareth in fact was raised bodily from the dead.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a:t>
            </a:r>
            <a:r>
              <a:rPr lang="en-US" sz="3600" i="1" dirty="0" smtClean="0">
                <a:solidFill>
                  <a:srgbClr val="FFFF00"/>
                </a:solidFill>
              </a:rPr>
              <a:t>3, The power of transformed lives</a:t>
            </a:r>
          </a:p>
        </p:txBody>
      </p:sp>
      <p:sp>
        <p:nvSpPr>
          <p:cNvPr id="5" name="TextBox 4"/>
          <p:cNvSpPr txBox="1"/>
          <p:nvPr/>
        </p:nvSpPr>
        <p:spPr>
          <a:xfrm>
            <a:off x="0" y="3330476"/>
            <a:ext cx="9144000" cy="2308324"/>
          </a:xfrm>
          <a:prstGeom prst="rect">
            <a:avLst/>
          </a:prstGeom>
          <a:noFill/>
        </p:spPr>
        <p:txBody>
          <a:bodyPr wrap="square" rtlCol="0">
            <a:spAutoFit/>
          </a:bodyPr>
          <a:lstStyle/>
          <a:p>
            <a:r>
              <a:rPr lang="en-US" sz="3600" dirty="0" smtClean="0">
                <a:solidFill>
                  <a:schemeClr val="bg1"/>
                </a:solidFill>
              </a:rPr>
              <a:t>In 1747 </a:t>
            </a:r>
            <a:r>
              <a:rPr lang="en-US" sz="3600" dirty="0" err="1" smtClean="0">
                <a:solidFill>
                  <a:schemeClr val="bg1"/>
                </a:solidFill>
              </a:rPr>
              <a:t>Lyttelton</a:t>
            </a:r>
            <a:r>
              <a:rPr lang="en-US" sz="3600" dirty="0" smtClean="0">
                <a:solidFill>
                  <a:schemeClr val="bg1"/>
                </a:solidFill>
              </a:rPr>
              <a:t> published his book, </a:t>
            </a:r>
            <a:r>
              <a:rPr lang="en-US" sz="3600" dirty="0" smtClean="0">
                <a:solidFill>
                  <a:schemeClr val="bg1"/>
                </a:solidFill>
              </a:rPr>
              <a:t>“</a:t>
            </a:r>
            <a:r>
              <a:rPr lang="en-US" sz="3600" i="1" dirty="0" smtClean="0">
                <a:solidFill>
                  <a:schemeClr val="bg1"/>
                </a:solidFill>
              </a:rPr>
              <a:t>Observations </a:t>
            </a:r>
            <a:r>
              <a:rPr lang="en-US" sz="3600" i="1" dirty="0" smtClean="0">
                <a:solidFill>
                  <a:schemeClr val="bg1"/>
                </a:solidFill>
              </a:rPr>
              <a:t>of the Conversion of St. </a:t>
            </a:r>
            <a:r>
              <a:rPr lang="en-US" sz="3600" i="1" dirty="0" smtClean="0">
                <a:solidFill>
                  <a:schemeClr val="bg1"/>
                </a:solidFill>
              </a:rPr>
              <a:t>Paul”</a:t>
            </a:r>
            <a:r>
              <a:rPr lang="en-US" sz="3600" dirty="0" smtClean="0">
                <a:solidFill>
                  <a:schemeClr val="bg1"/>
                </a:solidFill>
              </a:rPr>
              <a:t>, </a:t>
            </a:r>
            <a:r>
              <a:rPr lang="en-US" sz="3600" dirty="0" smtClean="0">
                <a:solidFill>
                  <a:schemeClr val="bg1"/>
                </a:solidFill>
              </a:rPr>
              <a:t>in which he argued for the truth of the Christian system.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a:t>
            </a:r>
            <a:r>
              <a:rPr lang="en-US" sz="3600" i="1" dirty="0" smtClean="0">
                <a:solidFill>
                  <a:srgbClr val="FFFF00"/>
                </a:solidFill>
              </a:rPr>
              <a:t>3, The power of transformed lives</a:t>
            </a:r>
          </a:p>
        </p:txBody>
      </p:sp>
      <p:sp>
        <p:nvSpPr>
          <p:cNvPr id="5" name="TextBox 4"/>
          <p:cNvSpPr txBox="1"/>
          <p:nvPr/>
        </p:nvSpPr>
        <p:spPr>
          <a:xfrm>
            <a:off x="0" y="3048000"/>
            <a:ext cx="9144000" cy="3416320"/>
          </a:xfrm>
          <a:prstGeom prst="rect">
            <a:avLst/>
          </a:prstGeom>
          <a:noFill/>
        </p:spPr>
        <p:txBody>
          <a:bodyPr wrap="square" rtlCol="0">
            <a:spAutoFit/>
          </a:bodyPr>
          <a:lstStyle/>
          <a:p>
            <a:r>
              <a:rPr lang="en-US" sz="3600" dirty="0" err="1" smtClean="0">
                <a:solidFill>
                  <a:schemeClr val="bg1"/>
                </a:solidFill>
              </a:rPr>
              <a:t>Lyttelton</a:t>
            </a:r>
            <a:r>
              <a:rPr lang="en-US" sz="3600" dirty="0" smtClean="0">
                <a:solidFill>
                  <a:schemeClr val="bg1"/>
                </a:solidFill>
              </a:rPr>
              <a:t> concluded</a:t>
            </a:r>
            <a:r>
              <a:rPr lang="en-US" sz="3600" dirty="0" smtClean="0">
                <a:solidFill>
                  <a:schemeClr val="bg1"/>
                </a:solidFill>
              </a:rPr>
              <a:t>:</a:t>
            </a:r>
          </a:p>
          <a:p>
            <a:endParaRPr lang="en-US" sz="3600" dirty="0" smtClean="0">
              <a:solidFill>
                <a:schemeClr val="bg1"/>
              </a:solidFill>
            </a:endParaRPr>
          </a:p>
          <a:p>
            <a:r>
              <a:rPr lang="en-US" sz="3600" i="1" dirty="0" smtClean="0">
                <a:solidFill>
                  <a:schemeClr val="bg1"/>
                </a:solidFill>
              </a:rPr>
              <a:t>The apostle was </a:t>
            </a:r>
            <a:r>
              <a:rPr lang="en-US" sz="3600" i="1" dirty="0" smtClean="0">
                <a:solidFill>
                  <a:srgbClr val="FFFF00"/>
                </a:solidFill>
              </a:rPr>
              <a:t>not an imposter </a:t>
            </a:r>
            <a:r>
              <a:rPr lang="en-US" sz="3600" i="1" dirty="0" smtClean="0">
                <a:solidFill>
                  <a:schemeClr val="bg1"/>
                </a:solidFill>
              </a:rPr>
              <a:t>who deliberately advocated that which he knew to be false; indeed, why would he suffer so much persecution for what he knew to be a lie?</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a:t>
            </a:r>
            <a:r>
              <a:rPr lang="en-US" sz="3600" i="1" dirty="0" smtClean="0">
                <a:solidFill>
                  <a:srgbClr val="FFFF00"/>
                </a:solidFill>
              </a:rPr>
              <a:t>3, The power of transformed lives</a:t>
            </a:r>
          </a:p>
        </p:txBody>
      </p:sp>
      <p:sp>
        <p:nvSpPr>
          <p:cNvPr id="5" name="TextBox 4"/>
          <p:cNvSpPr txBox="1"/>
          <p:nvPr/>
        </p:nvSpPr>
        <p:spPr>
          <a:xfrm>
            <a:off x="0" y="3048000"/>
            <a:ext cx="9144000" cy="2862322"/>
          </a:xfrm>
          <a:prstGeom prst="rect">
            <a:avLst/>
          </a:prstGeom>
          <a:noFill/>
        </p:spPr>
        <p:txBody>
          <a:bodyPr wrap="square" rtlCol="0">
            <a:spAutoFit/>
          </a:bodyPr>
          <a:lstStyle/>
          <a:p>
            <a:r>
              <a:rPr lang="en-US" sz="3600" dirty="0" err="1" smtClean="0">
                <a:solidFill>
                  <a:schemeClr val="bg1"/>
                </a:solidFill>
              </a:rPr>
              <a:t>Lyttelton</a:t>
            </a:r>
            <a:r>
              <a:rPr lang="en-US" sz="3600" dirty="0" smtClean="0">
                <a:solidFill>
                  <a:schemeClr val="bg1"/>
                </a:solidFill>
              </a:rPr>
              <a:t> concluded</a:t>
            </a:r>
            <a:r>
              <a:rPr lang="en-US" sz="3600" dirty="0" smtClean="0">
                <a:solidFill>
                  <a:schemeClr val="bg1"/>
                </a:solidFill>
              </a:rPr>
              <a:t>:</a:t>
            </a:r>
          </a:p>
          <a:p>
            <a:endParaRPr lang="en-US" sz="3600" dirty="0" smtClean="0">
              <a:solidFill>
                <a:schemeClr val="bg1"/>
              </a:solidFill>
            </a:endParaRPr>
          </a:p>
          <a:p>
            <a:r>
              <a:rPr lang="en-US" sz="3600" i="1" dirty="0" smtClean="0">
                <a:solidFill>
                  <a:schemeClr val="bg1"/>
                </a:solidFill>
              </a:rPr>
              <a:t>He was </a:t>
            </a:r>
            <a:r>
              <a:rPr lang="en-US" sz="3600" i="1" dirty="0" smtClean="0">
                <a:solidFill>
                  <a:srgbClr val="FFFF00"/>
                </a:solidFill>
              </a:rPr>
              <a:t>not an enthusiast </a:t>
            </a:r>
            <a:r>
              <a:rPr lang="en-US" sz="3600" i="1" dirty="0" smtClean="0">
                <a:solidFill>
                  <a:schemeClr val="bg1"/>
                </a:solidFill>
              </a:rPr>
              <a:t>who was given to “an overheated imagination”; he was a disciplined logical scholar of the first magnitude.</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4031873"/>
          </a:xfrm>
          <a:prstGeom prst="rect">
            <a:avLst/>
          </a:prstGeom>
          <a:noFill/>
        </p:spPr>
        <p:txBody>
          <a:bodyPr wrap="square" rtlCol="0">
            <a:spAutoFit/>
          </a:bodyPr>
          <a:lstStyle/>
          <a:p>
            <a:r>
              <a:rPr lang="en-US" sz="3200" i="1" dirty="0" smtClean="0">
                <a:solidFill>
                  <a:schemeClr val="bg1"/>
                </a:solidFill>
              </a:rPr>
              <a:t>Mark 16:1-20</a:t>
            </a:r>
          </a:p>
          <a:p>
            <a:r>
              <a:rPr lang="en-US" sz="3200" i="1" dirty="0" smtClean="0">
                <a:solidFill>
                  <a:schemeClr val="bg1"/>
                </a:solidFill>
              </a:rPr>
              <a:t>9 </a:t>
            </a:r>
            <a:r>
              <a:rPr lang="en-US" sz="3200" i="1" dirty="0" smtClean="0">
                <a:solidFill>
                  <a:schemeClr val="bg1"/>
                </a:solidFill>
              </a:rPr>
              <a:t>Now when He rose early on the first day of the week, </a:t>
            </a:r>
            <a:r>
              <a:rPr lang="en-US" sz="3200" i="1" dirty="0" smtClean="0">
                <a:solidFill>
                  <a:srgbClr val="FFFF00"/>
                </a:solidFill>
              </a:rPr>
              <a:t>He appeared first to Mary Magdalene</a:t>
            </a:r>
            <a:r>
              <a:rPr lang="en-US" sz="3200" i="1" dirty="0" smtClean="0">
                <a:solidFill>
                  <a:schemeClr val="bg1"/>
                </a:solidFill>
              </a:rPr>
              <a:t>, out of whom He had cast seven demons. </a:t>
            </a:r>
          </a:p>
          <a:p>
            <a:r>
              <a:rPr lang="en-US" sz="3200" i="1" dirty="0" smtClean="0">
                <a:solidFill>
                  <a:schemeClr val="bg1"/>
                </a:solidFill>
              </a:rPr>
              <a:t>10 She went and told those who had been with Him, as they mourned and wept. </a:t>
            </a:r>
          </a:p>
          <a:p>
            <a:r>
              <a:rPr lang="en-US" sz="3200" i="1" dirty="0" smtClean="0">
                <a:solidFill>
                  <a:schemeClr val="bg1"/>
                </a:solidFill>
              </a:rPr>
              <a:t>11 </a:t>
            </a:r>
            <a:r>
              <a:rPr lang="en-US" sz="3200" i="1" dirty="0" smtClean="0">
                <a:solidFill>
                  <a:srgbClr val="FFFF00"/>
                </a:solidFill>
              </a:rPr>
              <a:t>And when they heard that He was alive and had been seen by her, they did not believe</a:t>
            </a:r>
            <a:r>
              <a:rPr lang="en-US" sz="3200" i="1" dirty="0" smtClean="0">
                <a:solidFill>
                  <a:schemeClr val="bg1"/>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a:t>
            </a:r>
            <a:r>
              <a:rPr lang="en-US" sz="3600" i="1" dirty="0" smtClean="0">
                <a:solidFill>
                  <a:srgbClr val="FFFF00"/>
                </a:solidFill>
              </a:rPr>
              <a:t>3, The power of transformed lives</a:t>
            </a:r>
          </a:p>
        </p:txBody>
      </p:sp>
      <p:sp>
        <p:nvSpPr>
          <p:cNvPr id="5" name="TextBox 4"/>
          <p:cNvSpPr txBox="1"/>
          <p:nvPr/>
        </p:nvSpPr>
        <p:spPr>
          <a:xfrm>
            <a:off x="0" y="3048000"/>
            <a:ext cx="9144000" cy="3416320"/>
          </a:xfrm>
          <a:prstGeom prst="rect">
            <a:avLst/>
          </a:prstGeom>
          <a:noFill/>
        </p:spPr>
        <p:txBody>
          <a:bodyPr wrap="square" rtlCol="0">
            <a:spAutoFit/>
          </a:bodyPr>
          <a:lstStyle/>
          <a:p>
            <a:r>
              <a:rPr lang="en-US" sz="3600" dirty="0" err="1" smtClean="0">
                <a:solidFill>
                  <a:schemeClr val="bg1"/>
                </a:solidFill>
              </a:rPr>
              <a:t>Lyttelton</a:t>
            </a:r>
            <a:r>
              <a:rPr lang="en-US" sz="3600" dirty="0" smtClean="0">
                <a:solidFill>
                  <a:schemeClr val="bg1"/>
                </a:solidFill>
              </a:rPr>
              <a:t> concluded</a:t>
            </a:r>
            <a:r>
              <a:rPr lang="en-US" sz="3600" dirty="0" smtClean="0">
                <a:solidFill>
                  <a:schemeClr val="bg1"/>
                </a:solidFill>
              </a:rPr>
              <a:t>:</a:t>
            </a:r>
          </a:p>
          <a:p>
            <a:endParaRPr lang="en-US" sz="3600" dirty="0" smtClean="0">
              <a:solidFill>
                <a:schemeClr val="bg1"/>
              </a:solidFill>
            </a:endParaRPr>
          </a:p>
          <a:p>
            <a:r>
              <a:rPr lang="en-US" sz="3600" i="1" dirty="0" smtClean="0">
                <a:solidFill>
                  <a:schemeClr val="bg1"/>
                </a:solidFill>
              </a:rPr>
              <a:t>He was </a:t>
            </a:r>
            <a:r>
              <a:rPr lang="en-US" sz="3600" i="1" dirty="0" smtClean="0">
                <a:solidFill>
                  <a:srgbClr val="FFFF00"/>
                </a:solidFill>
              </a:rPr>
              <a:t>not deceived by the fraud of others</a:t>
            </a:r>
            <a:r>
              <a:rPr lang="en-US" sz="3600" i="1" dirty="0" smtClean="0">
                <a:solidFill>
                  <a:schemeClr val="bg1"/>
                </a:solidFill>
              </a:rPr>
              <a:t> for he claimed his revelation to be independent of the other apostles. Even his critics acknowledged his rugged independence.</a:t>
            </a:r>
            <a:endParaRPr lang="en-US" sz="3600" i="1" dirty="0" smtClean="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a:t>
            </a:r>
            <a:r>
              <a:rPr lang="en-US" sz="3600" i="1" dirty="0" smtClean="0">
                <a:solidFill>
                  <a:srgbClr val="FFFF00"/>
                </a:solidFill>
              </a:rPr>
              <a:t>3, The power of transformed lives</a:t>
            </a:r>
          </a:p>
        </p:txBody>
      </p:sp>
      <p:sp>
        <p:nvSpPr>
          <p:cNvPr id="5" name="TextBox 4"/>
          <p:cNvSpPr txBox="1"/>
          <p:nvPr/>
        </p:nvSpPr>
        <p:spPr>
          <a:xfrm>
            <a:off x="0" y="3406676"/>
            <a:ext cx="9144000" cy="2308324"/>
          </a:xfrm>
          <a:prstGeom prst="rect">
            <a:avLst/>
          </a:prstGeom>
          <a:noFill/>
        </p:spPr>
        <p:txBody>
          <a:bodyPr wrap="square" rtlCol="0">
            <a:spAutoFit/>
          </a:bodyPr>
          <a:lstStyle/>
          <a:p>
            <a:pPr algn="ctr"/>
            <a:r>
              <a:rPr lang="en-US" sz="3600" dirty="0" smtClean="0">
                <a:solidFill>
                  <a:schemeClr val="bg1"/>
                </a:solidFill>
              </a:rPr>
              <a:t>The power of the risen Christ </a:t>
            </a:r>
            <a:endParaRPr lang="en-US" sz="3600" dirty="0" smtClean="0">
              <a:solidFill>
                <a:schemeClr val="bg1"/>
              </a:solidFill>
            </a:endParaRPr>
          </a:p>
          <a:p>
            <a:pPr algn="ctr"/>
            <a:r>
              <a:rPr lang="en-US" sz="3600" dirty="0" smtClean="0">
                <a:solidFill>
                  <a:schemeClr val="bg1"/>
                </a:solidFill>
              </a:rPr>
              <a:t>to </a:t>
            </a:r>
            <a:r>
              <a:rPr lang="en-US" sz="3600" dirty="0" smtClean="0">
                <a:solidFill>
                  <a:schemeClr val="bg1"/>
                </a:solidFill>
              </a:rPr>
              <a:t>transform lives </a:t>
            </a:r>
            <a:endParaRPr lang="en-US" sz="3600" dirty="0" smtClean="0">
              <a:solidFill>
                <a:schemeClr val="bg1"/>
              </a:solidFill>
            </a:endParaRPr>
          </a:p>
          <a:p>
            <a:pPr algn="ctr"/>
            <a:r>
              <a:rPr lang="en-US" sz="3600" dirty="0" smtClean="0">
                <a:solidFill>
                  <a:schemeClr val="bg1"/>
                </a:solidFill>
              </a:rPr>
              <a:t>continued </a:t>
            </a:r>
            <a:r>
              <a:rPr lang="en-US" sz="3600" dirty="0" smtClean="0">
                <a:solidFill>
                  <a:schemeClr val="bg1"/>
                </a:solidFill>
              </a:rPr>
              <a:t>on in many others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still does today</a:t>
            </a:r>
            <a:r>
              <a:rPr lang="en-US" sz="3600" dirty="0" smtClean="0">
                <a:solidFill>
                  <a:schemeClr val="bg1"/>
                </a:solidFill>
              </a:rPr>
              <a:t>.</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The Early Church – Evidence to the Risen Christ</a:t>
            </a:r>
          </a:p>
          <a:p>
            <a:pPr algn="ctr"/>
            <a:r>
              <a:rPr lang="en-US" sz="3600" i="1" dirty="0" smtClean="0">
                <a:solidFill>
                  <a:srgbClr val="FFFF00"/>
                </a:solidFill>
              </a:rPr>
              <a:t>#</a:t>
            </a:r>
            <a:r>
              <a:rPr lang="en-US" sz="3600" i="1" dirty="0" smtClean="0">
                <a:solidFill>
                  <a:srgbClr val="FFFF00"/>
                </a:solidFill>
              </a:rPr>
              <a:t>3, The power of transformed lives</a:t>
            </a:r>
          </a:p>
        </p:txBody>
      </p:sp>
      <p:sp>
        <p:nvSpPr>
          <p:cNvPr id="5" name="TextBox 4"/>
          <p:cNvSpPr txBox="1"/>
          <p:nvPr/>
        </p:nvSpPr>
        <p:spPr>
          <a:xfrm>
            <a:off x="0" y="3330476"/>
            <a:ext cx="9144000" cy="2308324"/>
          </a:xfrm>
          <a:prstGeom prst="rect">
            <a:avLst/>
          </a:prstGeom>
          <a:noFill/>
        </p:spPr>
        <p:txBody>
          <a:bodyPr wrap="square" rtlCol="0">
            <a:spAutoFit/>
          </a:bodyPr>
          <a:lstStyle/>
          <a:p>
            <a:pPr algn="ctr"/>
            <a:r>
              <a:rPr lang="en-US" sz="3600" dirty="0" smtClean="0">
                <a:solidFill>
                  <a:schemeClr val="bg1"/>
                </a:solidFill>
              </a:rPr>
              <a:t>The </a:t>
            </a:r>
            <a:r>
              <a:rPr lang="en-US" sz="3600" dirty="0" smtClean="0">
                <a:solidFill>
                  <a:schemeClr val="bg1"/>
                </a:solidFill>
              </a:rPr>
              <a:t>fact that we become </a:t>
            </a: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new creation" in Christ </a:t>
            </a:r>
            <a:endParaRPr lang="en-US" sz="3600" dirty="0" smtClean="0">
              <a:solidFill>
                <a:schemeClr val="bg1"/>
              </a:solidFill>
            </a:endParaRPr>
          </a:p>
          <a:p>
            <a:pPr algn="ctr"/>
            <a:r>
              <a:rPr lang="en-US" sz="3600" dirty="0" smtClean="0">
                <a:solidFill>
                  <a:schemeClr val="bg1"/>
                </a:solidFill>
              </a:rPr>
              <a:t>that </a:t>
            </a:r>
            <a:r>
              <a:rPr lang="en-US" sz="3600" dirty="0" smtClean="0">
                <a:solidFill>
                  <a:schemeClr val="bg1"/>
                </a:solidFill>
              </a:rPr>
              <a:t>transforms us </a:t>
            </a:r>
            <a:endParaRPr lang="en-US" sz="3600" dirty="0" smtClean="0">
              <a:solidFill>
                <a:schemeClr val="bg1"/>
              </a:solidFill>
            </a:endParaRPr>
          </a:p>
          <a:p>
            <a:pPr algn="ctr"/>
            <a:r>
              <a:rPr lang="en-US" sz="3600" dirty="0" smtClean="0">
                <a:solidFill>
                  <a:schemeClr val="bg1"/>
                </a:solidFill>
              </a:rPr>
              <a:t>is </a:t>
            </a:r>
            <a:r>
              <a:rPr lang="en-US" sz="3600" dirty="0" smtClean="0">
                <a:solidFill>
                  <a:schemeClr val="bg1"/>
                </a:solidFill>
              </a:rPr>
              <a:t>evidence to the risen Christ</a:t>
            </a:r>
            <a:r>
              <a:rPr lang="en-US" sz="3600" dirty="0" smtClean="0">
                <a:solidFill>
                  <a:schemeClr val="bg1"/>
                </a:solidFill>
              </a:rPr>
              <a:t>.</a:t>
            </a:r>
            <a:endParaRPr lang="en-US" sz="3600" dirty="0" err="1" smtClean="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19400"/>
            <a:ext cx="9144000" cy="1754326"/>
          </a:xfrm>
          <a:prstGeom prst="rect">
            <a:avLst/>
          </a:prstGeom>
          <a:noFill/>
        </p:spPr>
        <p:txBody>
          <a:bodyPr wrap="square" rtlCol="0">
            <a:spAutoFit/>
          </a:bodyPr>
          <a:lstStyle/>
          <a:p>
            <a:pPr algn="ctr"/>
            <a:r>
              <a:rPr lang="en-US" sz="3600" dirty="0" smtClean="0">
                <a:solidFill>
                  <a:schemeClr val="bg1"/>
                </a:solidFill>
              </a:rPr>
              <a:t>1, The Risen Christ </a:t>
            </a:r>
            <a:r>
              <a:rPr lang="en-US" sz="3600" dirty="0" smtClean="0">
                <a:solidFill>
                  <a:schemeClr val="bg1"/>
                </a:solidFill>
              </a:rPr>
              <a:t>is </a:t>
            </a:r>
            <a:r>
              <a:rPr lang="en-US" sz="3600" dirty="0" smtClean="0">
                <a:solidFill>
                  <a:schemeClr val="bg1"/>
                </a:solidFill>
              </a:rPr>
              <a:t>the One </a:t>
            </a:r>
            <a:endParaRPr lang="en-US" sz="3600" dirty="0" smtClean="0">
              <a:solidFill>
                <a:schemeClr val="bg1"/>
              </a:solidFill>
            </a:endParaRPr>
          </a:p>
          <a:p>
            <a:pPr algn="ctr"/>
            <a:r>
              <a:rPr lang="en-US" sz="3600" dirty="0" smtClean="0">
                <a:solidFill>
                  <a:schemeClr val="bg1"/>
                </a:solidFill>
              </a:rPr>
              <a:t>Who </a:t>
            </a:r>
            <a:r>
              <a:rPr lang="en-US" sz="3600" dirty="0" smtClean="0">
                <a:solidFill>
                  <a:schemeClr val="bg1"/>
                </a:solidFill>
              </a:rPr>
              <a:t>Has Conquered Hell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the Grave (Death)</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19400"/>
            <a:ext cx="9144000" cy="1754326"/>
          </a:xfrm>
          <a:prstGeom prst="rect">
            <a:avLst/>
          </a:prstGeom>
          <a:noFill/>
        </p:spPr>
        <p:txBody>
          <a:bodyPr wrap="square" rtlCol="0">
            <a:spAutoFit/>
          </a:bodyPr>
          <a:lstStyle/>
          <a:p>
            <a:pPr algn="ctr"/>
            <a:r>
              <a:rPr lang="en-US" sz="3600" dirty="0" smtClean="0">
                <a:solidFill>
                  <a:schemeClr val="bg1"/>
                </a:solidFill>
              </a:rPr>
              <a:t>2, The Risen Christ is the One </a:t>
            </a:r>
            <a:endParaRPr lang="en-US" sz="3600" dirty="0" smtClean="0">
              <a:solidFill>
                <a:schemeClr val="bg1"/>
              </a:solidFill>
            </a:endParaRPr>
          </a:p>
          <a:p>
            <a:pPr algn="ctr"/>
            <a:r>
              <a:rPr lang="en-US" sz="3600" dirty="0" smtClean="0">
                <a:solidFill>
                  <a:schemeClr val="bg1"/>
                </a:solidFill>
              </a:rPr>
              <a:t>With </a:t>
            </a:r>
            <a:r>
              <a:rPr lang="en-US" sz="3600" dirty="0" smtClean="0">
                <a:solidFill>
                  <a:schemeClr val="bg1"/>
                </a:solidFill>
              </a:rPr>
              <a:t>All Authority, </a:t>
            </a:r>
            <a:endParaRPr lang="en-US" sz="3600" dirty="0" smtClean="0">
              <a:solidFill>
                <a:schemeClr val="bg1"/>
              </a:solidFill>
            </a:endParaRPr>
          </a:p>
          <a:p>
            <a:pPr algn="ctr"/>
            <a:r>
              <a:rPr lang="en-US" sz="3600" dirty="0" smtClean="0">
                <a:solidFill>
                  <a:schemeClr val="bg1"/>
                </a:solidFill>
              </a:rPr>
              <a:t>Who </a:t>
            </a:r>
            <a:r>
              <a:rPr lang="en-US" sz="3600" dirty="0" smtClean="0">
                <a:solidFill>
                  <a:schemeClr val="bg1"/>
                </a:solidFill>
              </a:rPr>
              <a:t>is Exalted above all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19400"/>
            <a:ext cx="9144000" cy="1754326"/>
          </a:xfrm>
          <a:prstGeom prst="rect">
            <a:avLst/>
          </a:prstGeom>
          <a:noFill/>
        </p:spPr>
        <p:txBody>
          <a:bodyPr wrap="square" rtlCol="0">
            <a:spAutoFit/>
          </a:bodyPr>
          <a:lstStyle/>
          <a:p>
            <a:pPr algn="ctr"/>
            <a:r>
              <a:rPr lang="en-US" sz="3600" dirty="0" smtClean="0">
                <a:solidFill>
                  <a:schemeClr val="bg1"/>
                </a:solidFill>
              </a:rPr>
              <a:t>3, The Risen Christ is the </a:t>
            </a:r>
            <a:endParaRPr lang="en-US" sz="3600" dirty="0" smtClean="0">
              <a:solidFill>
                <a:schemeClr val="bg1"/>
              </a:solidFill>
            </a:endParaRPr>
          </a:p>
          <a:p>
            <a:pPr algn="ctr"/>
            <a:r>
              <a:rPr lang="en-US" sz="3600" dirty="0" smtClean="0">
                <a:solidFill>
                  <a:schemeClr val="bg1"/>
                </a:solidFill>
              </a:rPr>
              <a:t>Lamb </a:t>
            </a:r>
            <a:r>
              <a:rPr lang="en-US" sz="3600" dirty="0" smtClean="0">
                <a:solidFill>
                  <a:schemeClr val="bg1"/>
                </a:solidFill>
              </a:rPr>
              <a:t>of God </a:t>
            </a:r>
            <a:endParaRPr lang="en-US" sz="3600" dirty="0" smtClean="0">
              <a:solidFill>
                <a:schemeClr val="bg1"/>
              </a:solidFill>
            </a:endParaRPr>
          </a:p>
          <a:p>
            <a:pPr algn="ctr"/>
            <a:r>
              <a:rPr lang="en-US" sz="3600" dirty="0" smtClean="0">
                <a:solidFill>
                  <a:schemeClr val="bg1"/>
                </a:solidFill>
              </a:rPr>
              <a:t>Who </a:t>
            </a:r>
            <a:r>
              <a:rPr lang="en-US" sz="3600" dirty="0" smtClean="0">
                <a:solidFill>
                  <a:schemeClr val="bg1"/>
                </a:solidFill>
              </a:rPr>
              <a:t>is Forever Worshipped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19400"/>
            <a:ext cx="9144000" cy="1754326"/>
          </a:xfrm>
          <a:prstGeom prst="rect">
            <a:avLst/>
          </a:prstGeom>
          <a:noFill/>
        </p:spPr>
        <p:txBody>
          <a:bodyPr wrap="square" rtlCol="0">
            <a:spAutoFit/>
          </a:bodyPr>
          <a:lstStyle/>
          <a:p>
            <a:pPr algn="ctr"/>
            <a:r>
              <a:rPr lang="en-US" sz="3600" dirty="0" smtClean="0">
                <a:solidFill>
                  <a:schemeClr val="bg1"/>
                </a:solidFill>
              </a:rPr>
              <a:t>4, The Risen Christ is our </a:t>
            </a:r>
            <a:endParaRPr lang="en-US" sz="3600" dirty="0" smtClean="0">
              <a:solidFill>
                <a:schemeClr val="bg1"/>
              </a:solidFill>
            </a:endParaRPr>
          </a:p>
          <a:p>
            <a:pPr algn="ctr"/>
            <a:r>
              <a:rPr lang="en-US" sz="3600" dirty="0" smtClean="0">
                <a:solidFill>
                  <a:schemeClr val="bg1"/>
                </a:solidFill>
              </a:rPr>
              <a:t>High </a:t>
            </a:r>
            <a:r>
              <a:rPr lang="en-US" sz="3600" dirty="0" smtClean="0">
                <a:solidFill>
                  <a:schemeClr val="bg1"/>
                </a:solidFill>
              </a:rPr>
              <a:t>Priest </a:t>
            </a:r>
            <a:endParaRPr lang="en-US" sz="3600" dirty="0" smtClean="0">
              <a:solidFill>
                <a:schemeClr val="bg1"/>
              </a:solidFill>
            </a:endParaRPr>
          </a:p>
          <a:p>
            <a:pPr algn="ctr"/>
            <a:r>
              <a:rPr lang="en-US" sz="3600" dirty="0" smtClean="0">
                <a:solidFill>
                  <a:schemeClr val="bg1"/>
                </a:solidFill>
              </a:rPr>
              <a:t>ever </a:t>
            </a:r>
            <a:r>
              <a:rPr lang="en-US" sz="3600" dirty="0" smtClean="0">
                <a:solidFill>
                  <a:schemeClr val="bg1"/>
                </a:solidFill>
              </a:rPr>
              <a:t>interceding for us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19400"/>
            <a:ext cx="9144000" cy="1200329"/>
          </a:xfrm>
          <a:prstGeom prst="rect">
            <a:avLst/>
          </a:prstGeom>
          <a:noFill/>
        </p:spPr>
        <p:txBody>
          <a:bodyPr wrap="square" rtlCol="0">
            <a:spAutoFit/>
          </a:bodyPr>
          <a:lstStyle/>
          <a:p>
            <a:pPr algn="ctr"/>
            <a:r>
              <a:rPr lang="en-US" sz="3600" dirty="0" smtClean="0">
                <a:solidFill>
                  <a:schemeClr val="bg1"/>
                </a:solidFill>
              </a:rPr>
              <a:t>5, The Risen Christ is the </a:t>
            </a:r>
            <a:endParaRPr lang="en-US" sz="3600" dirty="0" smtClean="0">
              <a:solidFill>
                <a:schemeClr val="bg1"/>
              </a:solidFill>
            </a:endParaRPr>
          </a:p>
          <a:p>
            <a:pPr algn="ctr"/>
            <a:r>
              <a:rPr lang="en-US" sz="3600" dirty="0" smtClean="0">
                <a:solidFill>
                  <a:schemeClr val="bg1"/>
                </a:solidFill>
              </a:rPr>
              <a:t>Coming </a:t>
            </a:r>
            <a:r>
              <a:rPr lang="en-US" sz="3600" dirty="0" smtClean="0">
                <a:solidFill>
                  <a:schemeClr val="bg1"/>
                </a:solidFill>
              </a:rPr>
              <a:t>King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19400"/>
            <a:ext cx="9144000" cy="2308324"/>
          </a:xfrm>
          <a:prstGeom prst="rect">
            <a:avLst/>
          </a:prstGeom>
          <a:noFill/>
        </p:spPr>
        <p:txBody>
          <a:bodyPr wrap="square" rtlCol="0">
            <a:spAutoFit/>
          </a:bodyPr>
          <a:lstStyle/>
          <a:p>
            <a:pPr algn="ctr"/>
            <a:r>
              <a:rPr lang="en-US" sz="3600" dirty="0" smtClean="0">
                <a:solidFill>
                  <a:schemeClr val="bg1"/>
                </a:solidFill>
              </a:rPr>
              <a:t>The Early Church preached </a:t>
            </a:r>
            <a:endParaRPr lang="en-US" sz="3600" dirty="0" smtClean="0">
              <a:solidFill>
                <a:schemeClr val="bg1"/>
              </a:solidFill>
            </a:endParaRPr>
          </a:p>
          <a:p>
            <a:pPr algn="ctr"/>
            <a:r>
              <a:rPr lang="en-US" sz="3600" dirty="0" smtClean="0">
                <a:solidFill>
                  <a:schemeClr val="bg1"/>
                </a:solidFill>
              </a:rPr>
              <a:t>the </a:t>
            </a:r>
            <a:r>
              <a:rPr lang="en-US" sz="3600" dirty="0" smtClean="0">
                <a:solidFill>
                  <a:schemeClr val="bg1"/>
                </a:solidFill>
              </a:rPr>
              <a:t>risen Christ </a:t>
            </a:r>
            <a:endParaRPr lang="en-US" sz="3600" dirty="0" smtClean="0">
              <a:solidFill>
                <a:schemeClr val="bg1"/>
              </a:solidFill>
            </a:endParaRPr>
          </a:p>
          <a:p>
            <a:pPr algn="ctr"/>
            <a:r>
              <a:rPr lang="en-US" sz="3600" dirty="0" smtClean="0">
                <a:solidFill>
                  <a:schemeClr val="bg1"/>
                </a:solidFill>
              </a:rPr>
              <a:t>unashamedly</a:t>
            </a:r>
            <a:r>
              <a:rPr lang="en-US" sz="3600" dirty="0" smtClean="0">
                <a:solidFill>
                  <a:schemeClr val="bg1"/>
                </a:solidFill>
              </a:rPr>
              <a:t>,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so must we!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09800"/>
            <a:ext cx="9144000" cy="2862322"/>
          </a:xfrm>
          <a:prstGeom prst="rect">
            <a:avLst/>
          </a:prstGeom>
          <a:noFill/>
        </p:spPr>
        <p:txBody>
          <a:bodyPr wrap="square" rtlCol="0">
            <a:spAutoFit/>
          </a:bodyPr>
          <a:lstStyle/>
          <a:p>
            <a:pPr algn="ctr"/>
            <a:r>
              <a:rPr lang="en-US" sz="3600" dirty="0" smtClean="0">
                <a:solidFill>
                  <a:schemeClr val="bg1"/>
                </a:solidFill>
              </a:rPr>
              <a:t>Lets expect more!</a:t>
            </a:r>
          </a:p>
          <a:p>
            <a:pPr algn="ctr"/>
            <a:endParaRPr lang="en-US" sz="3600" dirty="0" smtClean="0">
              <a:solidFill>
                <a:schemeClr val="bg1"/>
              </a:solidFill>
            </a:endParaRPr>
          </a:p>
          <a:p>
            <a:pPr algn="ctr"/>
            <a:r>
              <a:rPr lang="en-US" sz="3600" dirty="0" smtClean="0">
                <a:solidFill>
                  <a:schemeClr val="bg1"/>
                </a:solidFill>
              </a:rPr>
              <a:t>#1</a:t>
            </a:r>
            <a:r>
              <a:rPr lang="en-US" sz="3600" dirty="0" smtClean="0">
                <a:solidFill>
                  <a:schemeClr val="bg1"/>
                </a:solidFill>
              </a:rPr>
              <a:t>, Demonstrations of great power</a:t>
            </a:r>
          </a:p>
          <a:p>
            <a:pPr algn="ctr"/>
            <a:r>
              <a:rPr lang="en-US" sz="3600" dirty="0" smtClean="0">
                <a:solidFill>
                  <a:schemeClr val="bg1"/>
                </a:solidFill>
              </a:rPr>
              <a:t>#2, The outpouring of the Holy Spirit</a:t>
            </a:r>
          </a:p>
          <a:p>
            <a:pPr algn="ctr"/>
            <a:r>
              <a:rPr lang="en-US" sz="3600" dirty="0" smtClean="0">
                <a:solidFill>
                  <a:schemeClr val="bg1"/>
                </a:solidFill>
              </a:rPr>
              <a:t>#3, The power of transformed lives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4524315"/>
          </a:xfrm>
          <a:prstGeom prst="rect">
            <a:avLst/>
          </a:prstGeom>
          <a:noFill/>
        </p:spPr>
        <p:txBody>
          <a:bodyPr wrap="square" rtlCol="0">
            <a:spAutoFit/>
          </a:bodyPr>
          <a:lstStyle/>
          <a:p>
            <a:r>
              <a:rPr lang="en-US" sz="3200" i="1" dirty="0" smtClean="0">
                <a:solidFill>
                  <a:schemeClr val="bg1"/>
                </a:solidFill>
              </a:rPr>
              <a:t>Mark 16:1-20</a:t>
            </a:r>
          </a:p>
          <a:p>
            <a:r>
              <a:rPr lang="en-US" sz="3200" i="1" dirty="0" smtClean="0">
                <a:solidFill>
                  <a:schemeClr val="bg1"/>
                </a:solidFill>
              </a:rPr>
              <a:t>12 </a:t>
            </a:r>
            <a:r>
              <a:rPr lang="en-US" sz="3200" i="1" dirty="0" smtClean="0">
                <a:solidFill>
                  <a:schemeClr val="bg1"/>
                </a:solidFill>
              </a:rPr>
              <a:t>After that, He appeared in another form to two of them as they walked and went into the country. </a:t>
            </a:r>
          </a:p>
          <a:p>
            <a:r>
              <a:rPr lang="en-US" sz="3200" i="1" dirty="0" smtClean="0">
                <a:solidFill>
                  <a:schemeClr val="bg1"/>
                </a:solidFill>
              </a:rPr>
              <a:t>13 And they went and told it to the rest, </a:t>
            </a:r>
            <a:r>
              <a:rPr lang="en-US" sz="3200" i="1" dirty="0" smtClean="0">
                <a:solidFill>
                  <a:srgbClr val="FFFF00"/>
                </a:solidFill>
              </a:rPr>
              <a:t>but they did not believe them either</a:t>
            </a:r>
            <a:r>
              <a:rPr lang="en-US" sz="3200" i="1" dirty="0" smtClean="0">
                <a:solidFill>
                  <a:schemeClr val="bg1"/>
                </a:solidFill>
              </a:rPr>
              <a:t>. </a:t>
            </a:r>
          </a:p>
          <a:p>
            <a:r>
              <a:rPr lang="en-US" sz="3200" i="1" dirty="0" smtClean="0">
                <a:solidFill>
                  <a:schemeClr val="bg1"/>
                </a:solidFill>
              </a:rPr>
              <a:t>14 Later He appeared to the eleven as they sat at the table; and </a:t>
            </a:r>
            <a:r>
              <a:rPr lang="en-US" sz="3200" i="1" dirty="0" smtClean="0">
                <a:solidFill>
                  <a:srgbClr val="FFFF00"/>
                </a:solidFill>
              </a:rPr>
              <a:t>He rebuked their unbelief and hardness of heart,</a:t>
            </a:r>
            <a:r>
              <a:rPr lang="en-US" sz="3200" i="1" dirty="0" smtClean="0">
                <a:solidFill>
                  <a:schemeClr val="bg1"/>
                </a:solidFill>
              </a:rPr>
              <a:t> because they did not believe those who had seen Him after He had risen.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4031873"/>
          </a:xfrm>
          <a:prstGeom prst="rect">
            <a:avLst/>
          </a:prstGeom>
          <a:noFill/>
        </p:spPr>
        <p:txBody>
          <a:bodyPr wrap="square" rtlCol="0">
            <a:spAutoFit/>
          </a:bodyPr>
          <a:lstStyle/>
          <a:p>
            <a:r>
              <a:rPr lang="en-US" sz="3200" i="1" dirty="0" smtClean="0">
                <a:solidFill>
                  <a:schemeClr val="bg1"/>
                </a:solidFill>
              </a:rPr>
              <a:t>Mark 16:1-20</a:t>
            </a:r>
          </a:p>
          <a:p>
            <a:r>
              <a:rPr lang="en-US" sz="3200" i="1" dirty="0" smtClean="0">
                <a:solidFill>
                  <a:schemeClr val="bg1"/>
                </a:solidFill>
              </a:rPr>
              <a:t>15 </a:t>
            </a:r>
            <a:r>
              <a:rPr lang="en-US" sz="3200" i="1" dirty="0" smtClean="0">
                <a:solidFill>
                  <a:schemeClr val="bg1"/>
                </a:solidFill>
              </a:rPr>
              <a:t>And He said to them, "</a:t>
            </a:r>
            <a:r>
              <a:rPr lang="en-US" sz="3200" i="1" dirty="0" smtClean="0">
                <a:solidFill>
                  <a:srgbClr val="FFFF00"/>
                </a:solidFill>
              </a:rPr>
              <a:t>Go into all the world and preach the gospel to every creature. </a:t>
            </a:r>
          </a:p>
          <a:p>
            <a:r>
              <a:rPr lang="en-US" sz="3200" i="1" dirty="0" smtClean="0">
                <a:solidFill>
                  <a:schemeClr val="bg1"/>
                </a:solidFill>
              </a:rPr>
              <a:t>16 He who believes and is baptized will be saved; but he who does not believe will be condemned. </a:t>
            </a:r>
          </a:p>
          <a:p>
            <a:r>
              <a:rPr lang="en-US" sz="3200" i="1" dirty="0" smtClean="0">
                <a:solidFill>
                  <a:schemeClr val="bg1"/>
                </a:solidFill>
              </a:rPr>
              <a:t>17 And these signs will follow those who believe: In My name they will cast out demons; they will speak with new tongues;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r>
              <a:rPr lang="en-US" sz="3200" i="1" dirty="0" smtClean="0">
                <a:solidFill>
                  <a:schemeClr val="bg1"/>
                </a:solidFill>
              </a:rPr>
              <a:t>Mark 16:1-20</a:t>
            </a:r>
          </a:p>
          <a:p>
            <a:r>
              <a:rPr lang="en-US" sz="3200" i="1" dirty="0" smtClean="0">
                <a:solidFill>
                  <a:schemeClr val="bg1"/>
                </a:solidFill>
              </a:rPr>
              <a:t>18 </a:t>
            </a:r>
            <a:r>
              <a:rPr lang="en-US" sz="3200" i="1" dirty="0" smtClean="0">
                <a:solidFill>
                  <a:schemeClr val="bg1"/>
                </a:solidFill>
              </a:rPr>
              <a:t>they will take up serpents; and if they drink anything deadly, it will by no means hurt them; they will lay hands on the sick, and they will recover." </a:t>
            </a:r>
          </a:p>
          <a:p>
            <a:r>
              <a:rPr lang="en-US" sz="3200" i="1" dirty="0" smtClean="0">
                <a:solidFill>
                  <a:schemeClr val="bg1"/>
                </a:solidFill>
              </a:rPr>
              <a:t>19 So then, after the Lord had spoken to them, He was received up into heaven, and sat down at the right hand of God. </a:t>
            </a:r>
          </a:p>
          <a:p>
            <a:r>
              <a:rPr lang="en-US" sz="3200" i="1" dirty="0" smtClean="0">
                <a:solidFill>
                  <a:schemeClr val="bg1"/>
                </a:solidFill>
              </a:rPr>
              <a:t>20 And they went out and preached everywhere, </a:t>
            </a:r>
            <a:r>
              <a:rPr lang="en-US" sz="3200" i="1" dirty="0" smtClean="0">
                <a:solidFill>
                  <a:srgbClr val="FFFF00"/>
                </a:solidFill>
              </a:rPr>
              <a:t>the Lord working with them and confirming the word through the accompanying signs.</a:t>
            </a:r>
            <a:r>
              <a:rPr lang="en-US" sz="3200" i="1" dirty="0" smtClean="0">
                <a:solidFill>
                  <a:schemeClr val="bg1"/>
                </a:solidFill>
              </a:rPr>
              <a:t> Amen.</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1200329"/>
          </a:xfrm>
          <a:prstGeom prst="rect">
            <a:avLst/>
          </a:prstGeom>
          <a:noFill/>
        </p:spPr>
        <p:txBody>
          <a:bodyPr wrap="square" rtlCol="0">
            <a:spAutoFit/>
          </a:bodyPr>
          <a:lstStyle/>
          <a:p>
            <a:pPr algn="ctr"/>
            <a:r>
              <a:rPr lang="en-US" sz="3600" dirty="0" smtClean="0">
                <a:solidFill>
                  <a:srgbClr val="FFC000"/>
                </a:solidFill>
              </a:rPr>
              <a:t>1, The Risen Christ is the One Who Has Conquered Hell and the Grave (Death)</a:t>
            </a:r>
            <a:endParaRPr lang="en-US" sz="3600" dirty="0">
              <a:solidFill>
                <a:srgbClr val="FFC000"/>
              </a:solidFill>
            </a:endParaRPr>
          </a:p>
        </p:txBody>
      </p:sp>
      <p:sp>
        <p:nvSpPr>
          <p:cNvPr id="3" name="TextBox 2"/>
          <p:cNvSpPr txBox="1"/>
          <p:nvPr/>
        </p:nvSpPr>
        <p:spPr>
          <a:xfrm>
            <a:off x="0" y="2762071"/>
            <a:ext cx="9144000" cy="3539430"/>
          </a:xfrm>
          <a:prstGeom prst="rect">
            <a:avLst/>
          </a:prstGeom>
          <a:noFill/>
        </p:spPr>
        <p:txBody>
          <a:bodyPr wrap="square" rtlCol="0">
            <a:spAutoFit/>
          </a:bodyPr>
          <a:lstStyle/>
          <a:p>
            <a:r>
              <a:rPr lang="en-US" sz="3200" i="1" dirty="0" smtClean="0">
                <a:solidFill>
                  <a:schemeClr val="bg1"/>
                </a:solidFill>
              </a:rPr>
              <a:t>Revelation 1:17,18</a:t>
            </a:r>
          </a:p>
          <a:p>
            <a:r>
              <a:rPr lang="en-US" sz="3200" i="1" dirty="0" smtClean="0">
                <a:solidFill>
                  <a:schemeClr val="bg1"/>
                </a:solidFill>
              </a:rPr>
              <a:t>17 And when I saw Him, I fell at His feet as dead. But He laid His right hand on me, saying to me, "Do not be afraid; I am the First and the Last. </a:t>
            </a:r>
          </a:p>
          <a:p>
            <a:r>
              <a:rPr lang="en-US" sz="3200" i="1" dirty="0" smtClean="0">
                <a:solidFill>
                  <a:schemeClr val="bg1"/>
                </a:solidFill>
              </a:rPr>
              <a:t>18 </a:t>
            </a:r>
            <a:r>
              <a:rPr lang="en-US" sz="3200" i="1" dirty="0" smtClean="0">
                <a:solidFill>
                  <a:srgbClr val="FFFF00"/>
                </a:solidFill>
              </a:rPr>
              <a:t>I am He who lives, and was dead, and behold, I am alive forevermore</a:t>
            </a:r>
            <a:r>
              <a:rPr lang="en-US" sz="3200" i="1" dirty="0" smtClean="0">
                <a:solidFill>
                  <a:schemeClr val="bg1"/>
                </a:solidFill>
              </a:rPr>
              <a:t>. Amen. And </a:t>
            </a:r>
            <a:r>
              <a:rPr lang="en-US" sz="3200" i="1" dirty="0" smtClean="0">
                <a:solidFill>
                  <a:srgbClr val="FFFF00"/>
                </a:solidFill>
              </a:rPr>
              <a:t>I have the keys of Hades and of Death</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3353</Words>
  <Application>Microsoft Office PowerPoint</Application>
  <PresentationFormat>On-screen Show (4:3)</PresentationFormat>
  <Paragraphs>238</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130</cp:revision>
  <dcterms:created xsi:type="dcterms:W3CDTF">2006-08-16T00:00:00Z</dcterms:created>
  <dcterms:modified xsi:type="dcterms:W3CDTF">2015-04-04T06:19:29Z</dcterms:modified>
</cp:coreProperties>
</file>