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descr="2015-02-08-Redemptive-Heart-of-God-Ppt-Header.jpg"/>
          <p:cNvPicPr>
            <a:picLocks noChangeAspect="1"/>
          </p:cNvPicPr>
          <p:nvPr userDrawn="1"/>
        </p:nvPicPr>
        <p:blipFill>
          <a:blip r:embed="rId2" cstate="print">
            <a:lum bright="-10000" contrast="23000"/>
          </a:blip>
          <a:stretch>
            <a:fillRect/>
          </a:stretch>
        </p:blipFill>
        <p:spPr>
          <a:xfrm>
            <a:off x="0" y="0"/>
            <a:ext cx="9144000" cy="137517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5-02-08-God's-Redemptive-Heart-Ppt-Cover-.jpg"/>
          <p:cNvPicPr>
            <a:picLocks noChangeAspect="1"/>
          </p:cNvPicPr>
          <p:nvPr/>
        </p:nvPicPr>
        <p:blipFill>
          <a:blip r:embed="rId2" cstate="print">
            <a:lum bright="10000" contrast="32000"/>
          </a:blip>
          <a:stretch>
            <a:fillRect/>
          </a:stretch>
        </p:blipFill>
        <p:spPr>
          <a:xfrm>
            <a:off x="0" y="838200"/>
            <a:ext cx="9144000" cy="51435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063889"/>
            <a:ext cx="9144000" cy="2062103"/>
          </a:xfrm>
          <a:prstGeom prst="rect">
            <a:avLst/>
          </a:prstGeom>
          <a:noFill/>
        </p:spPr>
        <p:txBody>
          <a:bodyPr wrap="square" rtlCol="0">
            <a:spAutoFit/>
          </a:bodyPr>
          <a:lstStyle/>
          <a:p>
            <a:r>
              <a:rPr lang="en-US" sz="3200" i="1" dirty="0" smtClean="0">
                <a:solidFill>
                  <a:schemeClr val="bg1"/>
                </a:solidFill>
              </a:rPr>
              <a:t>Colossians 1:20  </a:t>
            </a:r>
          </a:p>
          <a:p>
            <a:r>
              <a:rPr lang="en-US" sz="3200" i="1" dirty="0" smtClean="0">
                <a:solidFill>
                  <a:schemeClr val="bg1"/>
                </a:solidFill>
              </a:rPr>
              <a:t>and by Him to reconcile all things to Himself, by Him, whether things on earth or things in heaven, having made peace through the blood of His cross.</a:t>
            </a:r>
            <a:endParaRPr lang="en-US" sz="3200" i="1" dirty="0" smtClean="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063889"/>
            <a:ext cx="9144000" cy="3046988"/>
          </a:xfrm>
          <a:prstGeom prst="rect">
            <a:avLst/>
          </a:prstGeom>
          <a:noFill/>
        </p:spPr>
        <p:txBody>
          <a:bodyPr wrap="square" rtlCol="0">
            <a:spAutoFit/>
          </a:bodyPr>
          <a:lstStyle/>
          <a:p>
            <a:r>
              <a:rPr lang="en-US" sz="3200" i="1" dirty="0" smtClean="0">
                <a:solidFill>
                  <a:schemeClr val="bg1"/>
                </a:solidFill>
              </a:rPr>
              <a:t>Colossians 1:20 (MESSAGE BIBLE)</a:t>
            </a:r>
          </a:p>
          <a:p>
            <a:r>
              <a:rPr lang="en-US" sz="3200" i="1" dirty="0" smtClean="0">
                <a:solidFill>
                  <a:schemeClr val="bg1"/>
                </a:solidFill>
              </a:rPr>
              <a:t>Not only that, but all the broken and dislocated pieces of the universe--people and things, animals and atoms--get properly fixed and fit together in vibrant harmonies, all because of his death, his blood that poured down from the Cross.</a:t>
            </a:r>
            <a:endParaRPr lang="en-US" sz="3200" i="1" dirty="0" smtClean="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063889"/>
            <a:ext cx="9144000" cy="3416320"/>
          </a:xfrm>
          <a:prstGeom prst="rect">
            <a:avLst/>
          </a:prstGeom>
          <a:noFill/>
        </p:spPr>
        <p:txBody>
          <a:bodyPr wrap="square" rtlCol="0">
            <a:spAutoFit/>
          </a:bodyPr>
          <a:lstStyle/>
          <a:p>
            <a:pPr algn="ctr"/>
            <a:r>
              <a:rPr lang="en-US" sz="3600" dirty="0" smtClean="0">
                <a:solidFill>
                  <a:schemeClr val="bg1"/>
                </a:solidFill>
              </a:rPr>
              <a:t>God is Redeemer. </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God's </a:t>
            </a:r>
            <a:r>
              <a:rPr lang="en-US" sz="3600" dirty="0" smtClean="0">
                <a:solidFill>
                  <a:schemeClr val="bg1"/>
                </a:solidFill>
              </a:rPr>
              <a:t>heart is redemptive in nature</a:t>
            </a:r>
            <a:r>
              <a:rPr lang="en-US" sz="3600" dirty="0" smtClean="0">
                <a:solidFill>
                  <a:schemeClr val="bg1"/>
                </a:solidFill>
              </a:rPr>
              <a:t>.</a:t>
            </a:r>
          </a:p>
          <a:p>
            <a:pPr algn="ctr"/>
            <a:endParaRPr lang="en-US" sz="3600" dirty="0" smtClean="0">
              <a:solidFill>
                <a:schemeClr val="bg1"/>
              </a:solidFill>
            </a:endParaRPr>
          </a:p>
          <a:p>
            <a:pPr algn="ctr"/>
            <a:r>
              <a:rPr lang="en-US" sz="3600" dirty="0" smtClean="0">
                <a:solidFill>
                  <a:schemeClr val="bg1"/>
                </a:solidFill>
              </a:rPr>
              <a:t>He desires to see things </a:t>
            </a:r>
          </a:p>
          <a:p>
            <a:pPr algn="ctr"/>
            <a:r>
              <a:rPr lang="en-US" sz="3600" dirty="0" smtClean="0">
                <a:solidFill>
                  <a:schemeClr val="bg1"/>
                </a:solidFill>
              </a:rPr>
              <a:t>recovered and restored.</a:t>
            </a:r>
            <a:endParaRPr lang="en-US" sz="3600" dirty="0" smtClean="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08280"/>
            <a:ext cx="9144000" cy="2062103"/>
          </a:xfrm>
          <a:prstGeom prst="rect">
            <a:avLst/>
          </a:prstGeom>
          <a:noFill/>
        </p:spPr>
        <p:txBody>
          <a:bodyPr wrap="square" rtlCol="0">
            <a:spAutoFit/>
          </a:bodyPr>
          <a:lstStyle/>
          <a:p>
            <a:r>
              <a:rPr lang="en-US" sz="3200" i="1" dirty="0" smtClean="0">
                <a:solidFill>
                  <a:schemeClr val="bg1"/>
                </a:solidFill>
              </a:rPr>
              <a:t>Exodus 15:13  </a:t>
            </a:r>
          </a:p>
          <a:p>
            <a:r>
              <a:rPr lang="en-US" sz="3200" i="1" dirty="0" smtClean="0">
                <a:solidFill>
                  <a:schemeClr val="bg1"/>
                </a:solidFill>
              </a:rPr>
              <a:t>You in Your mercy have led forth The people whom You have redeemed; You have guided them in Your strength To Your holy habitation</a:t>
            </a:r>
            <a:r>
              <a:rPr lang="en-US" sz="3200" i="1" dirty="0" smtClean="0">
                <a:solidFill>
                  <a:schemeClr val="bg1"/>
                </a:solidFill>
              </a:rPr>
              <a:t>.</a:t>
            </a:r>
            <a:endParaRPr lang="en-US" sz="3200" i="1" dirty="0" smtClean="0">
              <a:solidFill>
                <a:schemeClr val="bg1"/>
              </a:solidFill>
            </a:endParaRP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a:t>
            </a:r>
            <a:r>
              <a:rPr lang="en-US" sz="3600" i="1" dirty="0" smtClean="0">
                <a:solidFill>
                  <a:srgbClr val="FFFF00"/>
                </a:solidFill>
              </a:rPr>
              <a:t>1, God's dealings with the people of Israel</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08280"/>
            <a:ext cx="9144000" cy="1569660"/>
          </a:xfrm>
          <a:prstGeom prst="rect">
            <a:avLst/>
          </a:prstGeom>
          <a:noFill/>
        </p:spPr>
        <p:txBody>
          <a:bodyPr wrap="square" rtlCol="0">
            <a:spAutoFit/>
          </a:bodyPr>
          <a:lstStyle/>
          <a:p>
            <a:r>
              <a:rPr lang="en-US" sz="3200" i="1" dirty="0" smtClean="0">
                <a:solidFill>
                  <a:schemeClr val="bg1"/>
                </a:solidFill>
              </a:rPr>
              <a:t>Psalm </a:t>
            </a:r>
            <a:r>
              <a:rPr lang="en-US" sz="3200" i="1" dirty="0" smtClean="0">
                <a:solidFill>
                  <a:schemeClr val="bg1"/>
                </a:solidFill>
              </a:rPr>
              <a:t>78:35  </a:t>
            </a:r>
          </a:p>
          <a:p>
            <a:r>
              <a:rPr lang="en-US" sz="3200" i="1" dirty="0" smtClean="0">
                <a:solidFill>
                  <a:schemeClr val="bg1"/>
                </a:solidFill>
              </a:rPr>
              <a:t>Then they remembered that God was their rock, And the Most High God their Redeemer.</a:t>
            </a:r>
            <a:endParaRPr lang="en-US" sz="3200" i="1" dirty="0" smtClean="0">
              <a:solidFill>
                <a:schemeClr val="bg1"/>
              </a:solidFill>
            </a:endParaRP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a:t>
            </a:r>
            <a:r>
              <a:rPr lang="en-US" sz="3600" i="1" dirty="0" smtClean="0">
                <a:solidFill>
                  <a:srgbClr val="FFFF00"/>
                </a:solidFill>
              </a:rPr>
              <a:t>1, God's dealings with the people of Israel</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013770"/>
            <a:ext cx="9144000" cy="3539430"/>
          </a:xfrm>
          <a:prstGeom prst="rect">
            <a:avLst/>
          </a:prstGeom>
          <a:noFill/>
        </p:spPr>
        <p:txBody>
          <a:bodyPr wrap="square" rtlCol="0">
            <a:spAutoFit/>
          </a:bodyPr>
          <a:lstStyle/>
          <a:p>
            <a:r>
              <a:rPr lang="en-US" sz="2800" i="1" dirty="0" smtClean="0">
                <a:solidFill>
                  <a:schemeClr val="bg1"/>
                </a:solidFill>
              </a:rPr>
              <a:t>Isaiah 43:1,2</a:t>
            </a:r>
          </a:p>
          <a:p>
            <a:r>
              <a:rPr lang="en-US" sz="2800" i="1" dirty="0" smtClean="0">
                <a:solidFill>
                  <a:schemeClr val="bg1"/>
                </a:solidFill>
              </a:rPr>
              <a:t>1 But now, thus says the LORD, who created you, O Jacob, And He who formed you, O Israel: "Fear not, for I have redeemed you; I have called you by your name; You are Mine. </a:t>
            </a:r>
          </a:p>
          <a:p>
            <a:r>
              <a:rPr lang="en-US" sz="2800" i="1" dirty="0" smtClean="0">
                <a:solidFill>
                  <a:schemeClr val="bg1"/>
                </a:solidFill>
              </a:rPr>
              <a:t>2 When you pass through the waters, I will be with you; And through the rivers, they shall not overflow you. When you walk through the fire, you shall not be burned, Nor shall the flame scorch you.</a:t>
            </a:r>
            <a:endParaRPr lang="en-US" sz="2800" i="1" dirty="0" smtClean="0">
              <a:solidFill>
                <a:schemeClr val="bg1"/>
              </a:solidFill>
            </a:endParaRP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a:t>
            </a:r>
            <a:r>
              <a:rPr lang="en-US" sz="3600" i="1" dirty="0" smtClean="0">
                <a:solidFill>
                  <a:srgbClr val="FFFF00"/>
                </a:solidFill>
              </a:rPr>
              <a:t>1, God's dealings with the people of Israel</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013770"/>
            <a:ext cx="9144000" cy="646331"/>
          </a:xfrm>
          <a:prstGeom prst="rect">
            <a:avLst/>
          </a:prstGeom>
          <a:noFill/>
        </p:spPr>
        <p:txBody>
          <a:bodyPr wrap="square" rtlCol="0">
            <a:spAutoFit/>
          </a:bodyPr>
          <a:lstStyle/>
          <a:p>
            <a:pPr algn="ctr"/>
            <a:r>
              <a:rPr lang="en-US" sz="3600" dirty="0" smtClean="0">
                <a:solidFill>
                  <a:schemeClr val="bg1"/>
                </a:solidFill>
              </a:rPr>
              <a:t>Every Fifty Years</a:t>
            </a:r>
            <a:endParaRPr lang="en-US" sz="3600" dirty="0" smtClean="0">
              <a:solidFill>
                <a:schemeClr val="bg1"/>
              </a:solidFill>
            </a:endParaRP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#2, The year of Jubilee</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895600"/>
            <a:ext cx="9144000" cy="4031873"/>
          </a:xfrm>
          <a:prstGeom prst="rect">
            <a:avLst/>
          </a:prstGeom>
          <a:noFill/>
        </p:spPr>
        <p:txBody>
          <a:bodyPr wrap="square" rtlCol="0">
            <a:spAutoFit/>
          </a:bodyPr>
          <a:lstStyle/>
          <a:p>
            <a:r>
              <a:rPr lang="en-US" sz="3200" i="1" dirty="0" smtClean="0">
                <a:solidFill>
                  <a:schemeClr val="bg1"/>
                </a:solidFill>
              </a:rPr>
              <a:t>Leviticus 25:10,13,14</a:t>
            </a:r>
          </a:p>
          <a:p>
            <a:r>
              <a:rPr lang="en-US" sz="3200" i="1" dirty="0" smtClean="0">
                <a:solidFill>
                  <a:schemeClr val="bg1"/>
                </a:solidFill>
              </a:rPr>
              <a:t>10 And you shall consecrate the fiftieth year, and proclaim liberty throughout all the land to all its inhabitants. It shall be a Jubilee for you; and each of you shall return to his possession, and each of you shall return to his family. </a:t>
            </a:r>
          </a:p>
          <a:p>
            <a:r>
              <a:rPr lang="en-US" sz="3200" i="1" dirty="0" smtClean="0">
                <a:solidFill>
                  <a:schemeClr val="bg1"/>
                </a:solidFill>
              </a:rPr>
              <a:t>13 'In this Year of Jubilee, each of you shall return to his </a:t>
            </a:r>
            <a:r>
              <a:rPr lang="en-US" sz="3200" i="1" dirty="0" smtClean="0">
                <a:solidFill>
                  <a:schemeClr val="bg1"/>
                </a:solidFill>
              </a:rPr>
              <a:t>possession</a:t>
            </a:r>
            <a:endParaRPr lang="en-US" sz="3200" i="1" dirty="0" smtClean="0">
              <a:solidFill>
                <a:schemeClr val="bg1"/>
              </a:solidFill>
            </a:endParaRP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#2, The year of Jubilee</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895600"/>
            <a:ext cx="9144000" cy="2062103"/>
          </a:xfrm>
          <a:prstGeom prst="rect">
            <a:avLst/>
          </a:prstGeom>
          <a:noFill/>
        </p:spPr>
        <p:txBody>
          <a:bodyPr wrap="square" rtlCol="0">
            <a:spAutoFit/>
          </a:bodyPr>
          <a:lstStyle/>
          <a:p>
            <a:r>
              <a:rPr lang="en-US" sz="3200" i="1" dirty="0" smtClean="0">
                <a:solidFill>
                  <a:schemeClr val="bg1"/>
                </a:solidFill>
              </a:rPr>
              <a:t>Leviticus 25:10,13,14</a:t>
            </a:r>
          </a:p>
          <a:p>
            <a:r>
              <a:rPr lang="en-US" sz="3200" i="1" dirty="0" smtClean="0">
                <a:solidFill>
                  <a:schemeClr val="bg1"/>
                </a:solidFill>
              </a:rPr>
              <a:t>14 </a:t>
            </a:r>
            <a:r>
              <a:rPr lang="en-US" sz="3200" i="1" dirty="0" smtClean="0">
                <a:solidFill>
                  <a:schemeClr val="bg1"/>
                </a:solidFill>
              </a:rPr>
              <a:t>And if you sell anything to your neighbor or buy from your neighbor's hand, you shall not oppress one another.</a:t>
            </a: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#2, The year of Jubilee</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895600"/>
            <a:ext cx="9144000" cy="3046988"/>
          </a:xfrm>
          <a:prstGeom prst="rect">
            <a:avLst/>
          </a:prstGeom>
          <a:noFill/>
        </p:spPr>
        <p:txBody>
          <a:bodyPr wrap="square" rtlCol="0">
            <a:spAutoFit/>
          </a:bodyPr>
          <a:lstStyle/>
          <a:p>
            <a:r>
              <a:rPr lang="en-US" sz="3200" i="1" dirty="0" smtClean="0">
                <a:solidFill>
                  <a:schemeClr val="bg1"/>
                </a:solidFill>
              </a:rPr>
              <a:t>Leviticus 25:39-41</a:t>
            </a:r>
          </a:p>
          <a:p>
            <a:r>
              <a:rPr lang="en-US" sz="3200" i="1" dirty="0" smtClean="0">
                <a:solidFill>
                  <a:schemeClr val="bg1"/>
                </a:solidFill>
              </a:rPr>
              <a:t>39 'And if one of your brethren who dwells by you becomes poor, and sells himself to you, you shall not compel him to serve as a slave. </a:t>
            </a:r>
          </a:p>
          <a:p>
            <a:r>
              <a:rPr lang="en-US" sz="3200" i="1" dirty="0" smtClean="0">
                <a:solidFill>
                  <a:schemeClr val="bg1"/>
                </a:solidFill>
              </a:rPr>
              <a:t>40 As a hired servant and a sojourner he shall be with you, and shall serve you until the Year of Jubilee. </a:t>
            </a: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#2, The year of Jubilee</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981200"/>
            <a:ext cx="9144000" cy="3970318"/>
          </a:xfrm>
          <a:prstGeom prst="rect">
            <a:avLst/>
          </a:prstGeom>
          <a:noFill/>
        </p:spPr>
        <p:txBody>
          <a:bodyPr wrap="square" rtlCol="0">
            <a:spAutoFit/>
          </a:bodyPr>
          <a:lstStyle/>
          <a:p>
            <a:pPr algn="ctr"/>
            <a:r>
              <a:rPr lang="en-US" sz="3600" dirty="0" smtClean="0">
                <a:solidFill>
                  <a:schemeClr val="bg1"/>
                </a:solidFill>
              </a:rPr>
              <a:t>God's heart is redemptive in nature. </a:t>
            </a:r>
          </a:p>
          <a:p>
            <a:pPr algn="ctr"/>
            <a:endParaRPr lang="en-US" sz="3600" dirty="0" smtClean="0">
              <a:solidFill>
                <a:schemeClr val="bg1"/>
              </a:solidFill>
            </a:endParaRPr>
          </a:p>
          <a:p>
            <a:pPr algn="ctr"/>
            <a:r>
              <a:rPr lang="en-US" sz="3600" dirty="0" smtClean="0">
                <a:solidFill>
                  <a:schemeClr val="bg1"/>
                </a:solidFill>
              </a:rPr>
              <a:t>God </a:t>
            </a:r>
            <a:r>
              <a:rPr lang="en-US" sz="3600" dirty="0" smtClean="0">
                <a:solidFill>
                  <a:schemeClr val="bg1"/>
                </a:solidFill>
              </a:rPr>
              <a:t>never quits on what He starts. </a:t>
            </a:r>
          </a:p>
          <a:p>
            <a:pPr algn="ctr"/>
            <a:endParaRPr lang="en-US" sz="3600" dirty="0" smtClean="0">
              <a:solidFill>
                <a:schemeClr val="bg1"/>
              </a:solidFill>
            </a:endParaRPr>
          </a:p>
          <a:p>
            <a:pPr algn="ctr"/>
            <a:r>
              <a:rPr lang="en-US" sz="3600" dirty="0" smtClean="0">
                <a:solidFill>
                  <a:schemeClr val="bg1"/>
                </a:solidFill>
              </a:rPr>
              <a:t>He </a:t>
            </a:r>
            <a:r>
              <a:rPr lang="en-US" sz="3600" dirty="0" smtClean="0">
                <a:solidFill>
                  <a:schemeClr val="bg1"/>
                </a:solidFill>
              </a:rPr>
              <a:t>loves and saves </a:t>
            </a:r>
            <a:endParaRPr lang="en-US" sz="3600" dirty="0" smtClean="0">
              <a:solidFill>
                <a:schemeClr val="bg1"/>
              </a:solidFill>
            </a:endParaRPr>
          </a:p>
          <a:p>
            <a:pPr algn="ctr"/>
            <a:r>
              <a:rPr lang="en-US" sz="3600" dirty="0" smtClean="0">
                <a:solidFill>
                  <a:schemeClr val="bg1"/>
                </a:solidFill>
              </a:rPr>
              <a:t>to </a:t>
            </a:r>
            <a:r>
              <a:rPr lang="en-US" sz="3600" dirty="0" smtClean="0">
                <a:solidFill>
                  <a:schemeClr val="bg1"/>
                </a:solidFill>
              </a:rPr>
              <a:t>the uttermost </a:t>
            </a:r>
            <a:endParaRPr lang="en-US" sz="3600" dirty="0" smtClean="0">
              <a:solidFill>
                <a:schemeClr val="bg1"/>
              </a:solidFill>
            </a:endParaRPr>
          </a:p>
          <a:p>
            <a:pPr algn="ctr"/>
            <a:r>
              <a:rPr lang="en-US" sz="3600" dirty="0" smtClean="0">
                <a:solidFill>
                  <a:schemeClr val="bg1"/>
                </a:solidFill>
              </a:rPr>
              <a:t>no </a:t>
            </a:r>
            <a:r>
              <a:rPr lang="en-US" sz="3600" dirty="0" smtClean="0">
                <a:solidFill>
                  <a:schemeClr val="bg1"/>
                </a:solidFill>
              </a:rPr>
              <a:t>matter what the cost.</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895600"/>
            <a:ext cx="9144000" cy="2062103"/>
          </a:xfrm>
          <a:prstGeom prst="rect">
            <a:avLst/>
          </a:prstGeom>
          <a:noFill/>
        </p:spPr>
        <p:txBody>
          <a:bodyPr wrap="square" rtlCol="0">
            <a:spAutoFit/>
          </a:bodyPr>
          <a:lstStyle/>
          <a:p>
            <a:r>
              <a:rPr lang="en-US" sz="3200" i="1" dirty="0" smtClean="0">
                <a:solidFill>
                  <a:schemeClr val="bg1"/>
                </a:solidFill>
              </a:rPr>
              <a:t>Leviticus 25:39-41</a:t>
            </a:r>
          </a:p>
          <a:p>
            <a:r>
              <a:rPr lang="en-US" sz="3200" i="1" dirty="0" smtClean="0">
                <a:solidFill>
                  <a:schemeClr val="bg1"/>
                </a:solidFill>
              </a:rPr>
              <a:t>41 </a:t>
            </a:r>
            <a:r>
              <a:rPr lang="en-US" sz="3200" i="1" dirty="0" smtClean="0">
                <a:solidFill>
                  <a:schemeClr val="bg1"/>
                </a:solidFill>
              </a:rPr>
              <a:t>And then he shall depart from you—he and his children with him—and shall return to his own family. He shall return to the possession of his fathers.</a:t>
            </a: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#2, The year of Jubilee</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895600"/>
            <a:ext cx="9144000" cy="1754326"/>
          </a:xfrm>
          <a:prstGeom prst="rect">
            <a:avLst/>
          </a:prstGeom>
          <a:noFill/>
        </p:spPr>
        <p:txBody>
          <a:bodyPr wrap="square" rtlCol="0">
            <a:spAutoFit/>
          </a:bodyPr>
          <a:lstStyle/>
          <a:p>
            <a:pPr algn="ctr"/>
            <a:r>
              <a:rPr lang="en-US" sz="3600" dirty="0" smtClean="0">
                <a:solidFill>
                  <a:schemeClr val="bg1"/>
                </a:solidFill>
              </a:rPr>
              <a:t>Jesus came to </a:t>
            </a:r>
            <a:r>
              <a:rPr lang="en-US" sz="3600" dirty="0" smtClean="0">
                <a:solidFill>
                  <a:schemeClr val="bg1"/>
                </a:solidFill>
              </a:rPr>
              <a:t>announce</a:t>
            </a:r>
          </a:p>
          <a:p>
            <a:pPr algn="ctr"/>
            <a:r>
              <a:rPr lang="en-US" sz="3600" dirty="0" smtClean="0">
                <a:solidFill>
                  <a:schemeClr val="bg1"/>
                </a:solidFill>
              </a:rPr>
              <a:t>"</a:t>
            </a:r>
            <a:r>
              <a:rPr lang="en-US" sz="3600" dirty="0" smtClean="0">
                <a:solidFill>
                  <a:schemeClr val="bg1"/>
                </a:solidFill>
              </a:rPr>
              <a:t>the acceptable year of the Lord" (Luke 4:19), </a:t>
            </a:r>
            <a:endParaRPr lang="en-US" sz="3600" dirty="0" smtClean="0">
              <a:solidFill>
                <a:schemeClr val="bg1"/>
              </a:solidFill>
            </a:endParaRPr>
          </a:p>
          <a:p>
            <a:pPr algn="ctr"/>
            <a:r>
              <a:rPr lang="en-US" sz="3600" dirty="0" smtClean="0">
                <a:solidFill>
                  <a:schemeClr val="bg1"/>
                </a:solidFill>
              </a:rPr>
              <a:t>which </a:t>
            </a:r>
            <a:r>
              <a:rPr lang="en-US" sz="3600" dirty="0" smtClean="0">
                <a:solidFill>
                  <a:schemeClr val="bg1"/>
                </a:solidFill>
              </a:rPr>
              <a:t>is a reference to the year of Jubilee.</a:t>
            </a: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#2, The year of Jubilee</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895600"/>
            <a:ext cx="9144000" cy="646331"/>
          </a:xfrm>
          <a:prstGeom prst="rect">
            <a:avLst/>
          </a:prstGeom>
          <a:noFill/>
        </p:spPr>
        <p:txBody>
          <a:bodyPr wrap="square" rtlCol="0">
            <a:spAutoFit/>
          </a:bodyPr>
          <a:lstStyle/>
          <a:p>
            <a:pPr algn="ctr"/>
            <a:r>
              <a:rPr lang="en-US" sz="3600" dirty="0" smtClean="0">
                <a:solidFill>
                  <a:schemeClr val="bg1"/>
                </a:solidFill>
              </a:rPr>
              <a:t>Close-relative who would ‘redeem’</a:t>
            </a:r>
            <a:endParaRPr lang="en-US" sz="3600" dirty="0" smtClean="0">
              <a:solidFill>
                <a:schemeClr val="bg1"/>
              </a:solidFill>
            </a:endParaRP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#3, The kinsman-redeemer</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0074"/>
            <a:ext cx="9144000" cy="1754326"/>
          </a:xfrm>
          <a:prstGeom prst="rect">
            <a:avLst/>
          </a:prstGeom>
          <a:noFill/>
        </p:spPr>
        <p:txBody>
          <a:bodyPr wrap="square" rtlCol="0">
            <a:spAutoFit/>
          </a:bodyPr>
          <a:lstStyle/>
          <a:p>
            <a:pPr algn="ctr"/>
            <a:r>
              <a:rPr lang="en-US" sz="3600" dirty="0" smtClean="0">
                <a:solidFill>
                  <a:schemeClr val="bg1"/>
                </a:solidFill>
              </a:rPr>
              <a:t>The person (kinsman) who "redeemed" the one in financial difficulties was known as a kinsman-redeemer. </a:t>
            </a: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#3, The kinsman-redeemer</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590800"/>
            <a:ext cx="9144000" cy="2308324"/>
          </a:xfrm>
          <a:prstGeom prst="rect">
            <a:avLst/>
          </a:prstGeom>
          <a:noFill/>
        </p:spPr>
        <p:txBody>
          <a:bodyPr wrap="square" rtlCol="0">
            <a:spAutoFit/>
          </a:bodyPr>
          <a:lstStyle/>
          <a:p>
            <a:pPr algn="ctr"/>
            <a:r>
              <a:rPr lang="en-US" sz="3600" dirty="0" smtClean="0">
                <a:solidFill>
                  <a:schemeClr val="bg1"/>
                </a:solidFill>
              </a:rPr>
              <a:t>The </a:t>
            </a:r>
            <a:r>
              <a:rPr lang="en-US" sz="3600" dirty="0" smtClean="0">
                <a:solidFill>
                  <a:schemeClr val="bg1"/>
                </a:solidFill>
              </a:rPr>
              <a:t>kinsman-redeemer was responsible for preserving the integrity, life, property, and family name of his close relative  or for executing justice upon his murderer.</a:t>
            </a: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#3, The kinsman-redeemer</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087469"/>
            <a:ext cx="9144000" cy="646331"/>
          </a:xfrm>
          <a:prstGeom prst="rect">
            <a:avLst/>
          </a:prstGeom>
          <a:noFill/>
        </p:spPr>
        <p:txBody>
          <a:bodyPr wrap="square" rtlCol="0">
            <a:spAutoFit/>
          </a:bodyPr>
          <a:lstStyle/>
          <a:p>
            <a:pPr algn="ctr"/>
            <a:r>
              <a:rPr lang="en-US" sz="3600" dirty="0" smtClean="0">
                <a:solidFill>
                  <a:schemeClr val="bg1"/>
                </a:solidFill>
              </a:rPr>
              <a:t>The story of Ruth</a:t>
            </a: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#3, The kinsman-redeemer</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087469"/>
            <a:ext cx="9144000" cy="3046988"/>
          </a:xfrm>
          <a:prstGeom prst="rect">
            <a:avLst/>
          </a:prstGeom>
          <a:noFill/>
        </p:spPr>
        <p:txBody>
          <a:bodyPr wrap="square" rtlCol="0">
            <a:spAutoFit/>
          </a:bodyPr>
          <a:lstStyle/>
          <a:p>
            <a:r>
              <a:rPr lang="en-US" sz="3200" i="1" dirty="0" smtClean="0">
                <a:solidFill>
                  <a:schemeClr val="bg1"/>
                </a:solidFill>
              </a:rPr>
              <a:t>Ruth 2:20 (MESSAGE BIBLE)</a:t>
            </a:r>
          </a:p>
          <a:p>
            <a:r>
              <a:rPr lang="en-US" sz="3200" i="1" dirty="0" smtClean="0">
                <a:solidFill>
                  <a:schemeClr val="bg1"/>
                </a:solidFill>
              </a:rPr>
              <a:t>20 Naomi said to her daughter-in-law, "Why, GOD bless that man! GOD hasn't quite walked out on us after all! He still loves us, in bad times as well as good!" Naomi went on, "That man, Ruth, is one of our circle of covenant redeemers, a close relative of ours!"</a:t>
            </a:r>
            <a:endParaRPr lang="en-US" sz="3200" i="1" dirty="0" smtClean="0">
              <a:solidFill>
                <a:schemeClr val="bg1"/>
              </a:solidFill>
            </a:endParaRP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#3, The kinsman-redeemer</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087469"/>
            <a:ext cx="9144000" cy="2554545"/>
          </a:xfrm>
          <a:prstGeom prst="rect">
            <a:avLst/>
          </a:prstGeom>
          <a:noFill/>
        </p:spPr>
        <p:txBody>
          <a:bodyPr wrap="square" rtlCol="0">
            <a:spAutoFit/>
          </a:bodyPr>
          <a:lstStyle/>
          <a:p>
            <a:r>
              <a:rPr lang="en-US" sz="3200" i="1" dirty="0" smtClean="0">
                <a:solidFill>
                  <a:schemeClr val="bg1"/>
                </a:solidFill>
              </a:rPr>
              <a:t>Ruth 4:5</a:t>
            </a:r>
          </a:p>
          <a:p>
            <a:r>
              <a:rPr lang="en-US" sz="3200" i="1" dirty="0" smtClean="0">
                <a:solidFill>
                  <a:schemeClr val="bg1"/>
                </a:solidFill>
              </a:rPr>
              <a:t>Then Boaz said, "On the day you buy the field from the hand of Naomi, you must also buy it from Ruth the </a:t>
            </a:r>
            <a:r>
              <a:rPr lang="en-US" sz="3200" i="1" dirty="0" err="1" smtClean="0">
                <a:solidFill>
                  <a:schemeClr val="bg1"/>
                </a:solidFill>
              </a:rPr>
              <a:t>Moabitess</a:t>
            </a:r>
            <a:r>
              <a:rPr lang="en-US" sz="3200" i="1" dirty="0" smtClean="0">
                <a:solidFill>
                  <a:schemeClr val="bg1"/>
                </a:solidFill>
              </a:rPr>
              <a:t>, the wife of the dead, to perpetuate the name of the dead through his inheritance."</a:t>
            </a: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#3, The kinsman-redeemer</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43200"/>
            <a:ext cx="9144000" cy="3416320"/>
          </a:xfrm>
          <a:prstGeom prst="rect">
            <a:avLst/>
          </a:prstGeom>
          <a:noFill/>
        </p:spPr>
        <p:txBody>
          <a:bodyPr wrap="square" rtlCol="0">
            <a:spAutoFit/>
          </a:bodyPr>
          <a:lstStyle/>
          <a:p>
            <a:pPr algn="ctr"/>
            <a:r>
              <a:rPr lang="en-US" sz="3600" dirty="0" smtClean="0">
                <a:solidFill>
                  <a:schemeClr val="bg1"/>
                </a:solidFill>
              </a:rPr>
              <a:t>For Ruth, who was an outsider, </a:t>
            </a:r>
          </a:p>
          <a:p>
            <a:pPr algn="ctr"/>
            <a:r>
              <a:rPr lang="en-US" sz="3600" dirty="0" smtClean="0">
                <a:solidFill>
                  <a:schemeClr val="bg1"/>
                </a:solidFill>
              </a:rPr>
              <a:t>a woman </a:t>
            </a:r>
            <a:r>
              <a:rPr lang="en-US" sz="3600" dirty="0" smtClean="0">
                <a:solidFill>
                  <a:schemeClr val="bg1"/>
                </a:solidFill>
              </a:rPr>
              <a:t>who </a:t>
            </a:r>
            <a:r>
              <a:rPr lang="en-US" sz="3600" dirty="0" smtClean="0">
                <a:solidFill>
                  <a:schemeClr val="bg1"/>
                </a:solidFill>
              </a:rPr>
              <a:t>was not a Jew, </a:t>
            </a:r>
          </a:p>
          <a:p>
            <a:pPr algn="ctr"/>
            <a:r>
              <a:rPr lang="en-US" sz="3600" dirty="0" smtClean="0">
                <a:solidFill>
                  <a:schemeClr val="bg1"/>
                </a:solidFill>
              </a:rPr>
              <a:t>who lost everything and who had nothing, </a:t>
            </a:r>
          </a:p>
          <a:p>
            <a:pPr algn="ctr"/>
            <a:r>
              <a:rPr lang="en-US" sz="3600" dirty="0" smtClean="0">
                <a:solidFill>
                  <a:schemeClr val="bg1"/>
                </a:solidFill>
              </a:rPr>
              <a:t>the kinsman-redeemer steps in </a:t>
            </a:r>
          </a:p>
          <a:p>
            <a:pPr algn="ctr"/>
            <a:r>
              <a:rPr lang="en-US" sz="3600" dirty="0" smtClean="0">
                <a:solidFill>
                  <a:schemeClr val="bg1"/>
                </a:solidFill>
              </a:rPr>
              <a:t>and </a:t>
            </a:r>
            <a:r>
              <a:rPr lang="en-US" sz="3600" dirty="0" smtClean="0">
                <a:solidFill>
                  <a:schemeClr val="bg1"/>
                </a:solidFill>
              </a:rPr>
              <a:t>brings </a:t>
            </a:r>
            <a:r>
              <a:rPr lang="en-US" sz="3600" dirty="0" smtClean="0">
                <a:solidFill>
                  <a:schemeClr val="bg1"/>
                </a:solidFill>
              </a:rPr>
              <a:t>honor, dignity, family, position, </a:t>
            </a:r>
          </a:p>
          <a:p>
            <a:pPr algn="ctr"/>
            <a:r>
              <a:rPr lang="en-US" sz="3600" dirty="0" smtClean="0">
                <a:solidFill>
                  <a:schemeClr val="bg1"/>
                </a:solidFill>
              </a:rPr>
              <a:t>and everything she could desire.</a:t>
            </a: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#3, The kinsman-redeemer</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43200"/>
            <a:ext cx="9144000" cy="2308324"/>
          </a:xfrm>
          <a:prstGeom prst="rect">
            <a:avLst/>
          </a:prstGeom>
          <a:noFill/>
        </p:spPr>
        <p:txBody>
          <a:bodyPr wrap="square" rtlCol="0">
            <a:spAutoFit/>
          </a:bodyPr>
          <a:lstStyle/>
          <a:p>
            <a:pPr algn="ctr"/>
            <a:r>
              <a:rPr lang="en-US" sz="3600" dirty="0" smtClean="0">
                <a:solidFill>
                  <a:schemeClr val="bg1"/>
                </a:solidFill>
              </a:rPr>
              <a:t>Because of the work of the </a:t>
            </a:r>
            <a:endParaRPr lang="en-US" sz="3600" dirty="0" smtClean="0">
              <a:solidFill>
                <a:schemeClr val="bg1"/>
              </a:solidFill>
            </a:endParaRPr>
          </a:p>
          <a:p>
            <a:pPr algn="ctr"/>
            <a:r>
              <a:rPr lang="en-US" sz="3600" dirty="0" smtClean="0">
                <a:solidFill>
                  <a:schemeClr val="bg1"/>
                </a:solidFill>
              </a:rPr>
              <a:t>kinsman-redeemer</a:t>
            </a:r>
            <a:r>
              <a:rPr lang="en-US" sz="3600" dirty="0" smtClean="0">
                <a:solidFill>
                  <a:schemeClr val="bg1"/>
                </a:solidFill>
              </a:rPr>
              <a:t>, </a:t>
            </a:r>
            <a:endParaRPr lang="en-US" sz="3600" dirty="0" smtClean="0">
              <a:solidFill>
                <a:schemeClr val="bg1"/>
              </a:solidFill>
            </a:endParaRPr>
          </a:p>
          <a:p>
            <a:pPr algn="ctr"/>
            <a:r>
              <a:rPr lang="en-US" sz="3600" dirty="0" smtClean="0">
                <a:solidFill>
                  <a:schemeClr val="bg1"/>
                </a:solidFill>
              </a:rPr>
              <a:t>Ruth </a:t>
            </a:r>
            <a:r>
              <a:rPr lang="en-US" sz="3600" dirty="0" smtClean="0">
                <a:solidFill>
                  <a:schemeClr val="bg1"/>
                </a:solidFill>
              </a:rPr>
              <a:t>is brought into the </a:t>
            </a:r>
            <a:endParaRPr lang="en-US" sz="3600" dirty="0" smtClean="0">
              <a:solidFill>
                <a:schemeClr val="bg1"/>
              </a:solidFill>
            </a:endParaRPr>
          </a:p>
          <a:p>
            <a:pPr algn="ctr"/>
            <a:r>
              <a:rPr lang="en-US" sz="3600" dirty="0" smtClean="0">
                <a:solidFill>
                  <a:schemeClr val="bg1"/>
                </a:solidFill>
              </a:rPr>
              <a:t>lineage </a:t>
            </a:r>
            <a:r>
              <a:rPr lang="en-US" sz="3600" dirty="0" smtClean="0">
                <a:solidFill>
                  <a:schemeClr val="bg1"/>
                </a:solidFill>
              </a:rPr>
              <a:t>of the Lord Jesus Christ.</a:t>
            </a: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#3, The kinsman-redeemer</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395478"/>
            <a:ext cx="9144000" cy="2862322"/>
          </a:xfrm>
          <a:prstGeom prst="rect">
            <a:avLst/>
          </a:prstGeom>
          <a:noFill/>
        </p:spPr>
        <p:txBody>
          <a:bodyPr wrap="square" rtlCol="0">
            <a:spAutoFit/>
          </a:bodyPr>
          <a:lstStyle/>
          <a:p>
            <a:pPr algn="ctr"/>
            <a:r>
              <a:rPr lang="en-US" sz="3600" dirty="0" smtClean="0">
                <a:solidFill>
                  <a:schemeClr val="bg1"/>
                </a:solidFill>
              </a:rPr>
              <a:t>We are called to be like Him, </a:t>
            </a:r>
            <a:endParaRPr lang="en-US" sz="3600" dirty="0" smtClean="0">
              <a:solidFill>
                <a:schemeClr val="bg1"/>
              </a:solidFill>
            </a:endParaRPr>
          </a:p>
          <a:p>
            <a:pPr algn="ctr"/>
            <a:r>
              <a:rPr lang="en-US" sz="3600" dirty="0" smtClean="0">
                <a:solidFill>
                  <a:schemeClr val="bg1"/>
                </a:solidFill>
              </a:rPr>
              <a:t>and </a:t>
            </a:r>
            <a:r>
              <a:rPr lang="en-US" sz="3600" dirty="0" smtClean="0">
                <a:solidFill>
                  <a:schemeClr val="bg1"/>
                </a:solidFill>
              </a:rPr>
              <a:t>hence our approach </a:t>
            </a:r>
            <a:endParaRPr lang="en-US" sz="3600" dirty="0" smtClean="0">
              <a:solidFill>
                <a:schemeClr val="bg1"/>
              </a:solidFill>
            </a:endParaRPr>
          </a:p>
          <a:p>
            <a:pPr algn="ctr"/>
            <a:r>
              <a:rPr lang="en-US" sz="3600" dirty="0" smtClean="0">
                <a:solidFill>
                  <a:schemeClr val="bg1"/>
                </a:solidFill>
              </a:rPr>
              <a:t>to </a:t>
            </a:r>
            <a:r>
              <a:rPr lang="en-US" sz="3600" dirty="0" smtClean="0">
                <a:solidFill>
                  <a:schemeClr val="bg1"/>
                </a:solidFill>
              </a:rPr>
              <a:t>life situations </a:t>
            </a:r>
            <a:endParaRPr lang="en-US" sz="3600" dirty="0" smtClean="0">
              <a:solidFill>
                <a:schemeClr val="bg1"/>
              </a:solidFill>
            </a:endParaRPr>
          </a:p>
          <a:p>
            <a:pPr algn="ctr"/>
            <a:r>
              <a:rPr lang="en-US" sz="3600" dirty="0" smtClean="0">
                <a:solidFill>
                  <a:schemeClr val="bg1"/>
                </a:solidFill>
              </a:rPr>
              <a:t>and </a:t>
            </a:r>
            <a:r>
              <a:rPr lang="en-US" sz="3600" dirty="0" smtClean="0">
                <a:solidFill>
                  <a:schemeClr val="bg1"/>
                </a:solidFill>
              </a:rPr>
              <a:t>to the problems we face </a:t>
            </a:r>
            <a:endParaRPr lang="en-US" sz="3600" dirty="0" smtClean="0">
              <a:solidFill>
                <a:schemeClr val="bg1"/>
              </a:solidFill>
            </a:endParaRPr>
          </a:p>
          <a:p>
            <a:pPr algn="ctr"/>
            <a:r>
              <a:rPr lang="en-US" sz="3600" dirty="0" smtClean="0">
                <a:solidFill>
                  <a:schemeClr val="bg1"/>
                </a:solidFill>
              </a:rPr>
              <a:t>must </a:t>
            </a:r>
            <a:r>
              <a:rPr lang="en-US" sz="3600" dirty="0" smtClean="0">
                <a:solidFill>
                  <a:schemeClr val="bg1"/>
                </a:solidFill>
              </a:rPr>
              <a:t>be redemptive as well.</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43200"/>
            <a:ext cx="9144000" cy="646331"/>
          </a:xfrm>
          <a:prstGeom prst="rect">
            <a:avLst/>
          </a:prstGeom>
          <a:noFill/>
        </p:spPr>
        <p:txBody>
          <a:bodyPr wrap="square" rtlCol="0">
            <a:spAutoFit/>
          </a:bodyPr>
          <a:lstStyle/>
          <a:p>
            <a:pPr algn="ctr"/>
            <a:r>
              <a:rPr lang="en-US" sz="3600" dirty="0" smtClean="0">
                <a:solidFill>
                  <a:schemeClr val="bg1"/>
                </a:solidFill>
              </a:rPr>
              <a:t>Luke 15:11-24</a:t>
            </a:r>
            <a:endParaRPr lang="en-US" sz="3600" dirty="0" smtClean="0">
              <a:solidFill>
                <a:schemeClr val="bg1"/>
              </a:solidFill>
            </a:endParaRP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#4, The Prodigal Son</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119497"/>
            <a:ext cx="9144000" cy="2062103"/>
          </a:xfrm>
          <a:prstGeom prst="rect">
            <a:avLst/>
          </a:prstGeom>
          <a:noFill/>
        </p:spPr>
        <p:txBody>
          <a:bodyPr wrap="square" rtlCol="0">
            <a:spAutoFit/>
          </a:bodyPr>
          <a:lstStyle/>
          <a:p>
            <a:r>
              <a:rPr lang="en-US" sz="3200" i="1" dirty="0" smtClean="0">
                <a:solidFill>
                  <a:schemeClr val="bg1"/>
                </a:solidFill>
              </a:rPr>
              <a:t>Colossians 1:20-22</a:t>
            </a:r>
          </a:p>
          <a:p>
            <a:r>
              <a:rPr lang="en-US" sz="3200" i="1" dirty="0" smtClean="0">
                <a:solidFill>
                  <a:schemeClr val="bg1"/>
                </a:solidFill>
              </a:rPr>
              <a:t>20 and by Him to reconcile all things to Himself, by Him, whether things on earth or things in heaven, having made peace through the blood of His cross. </a:t>
            </a: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#5, The Great Plan of Redemption</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049012"/>
            <a:ext cx="9144000" cy="3046988"/>
          </a:xfrm>
          <a:prstGeom prst="rect">
            <a:avLst/>
          </a:prstGeom>
          <a:noFill/>
        </p:spPr>
        <p:txBody>
          <a:bodyPr wrap="square" rtlCol="0">
            <a:spAutoFit/>
          </a:bodyPr>
          <a:lstStyle/>
          <a:p>
            <a:r>
              <a:rPr lang="en-US" sz="3200" i="1" dirty="0" smtClean="0">
                <a:solidFill>
                  <a:schemeClr val="bg1"/>
                </a:solidFill>
              </a:rPr>
              <a:t>Colossians 1:20-22</a:t>
            </a:r>
          </a:p>
          <a:p>
            <a:r>
              <a:rPr lang="en-US" sz="3200" i="1" dirty="0" smtClean="0">
                <a:solidFill>
                  <a:schemeClr val="bg1"/>
                </a:solidFill>
              </a:rPr>
              <a:t>21 </a:t>
            </a:r>
            <a:r>
              <a:rPr lang="en-US" sz="3200" i="1" dirty="0" smtClean="0">
                <a:solidFill>
                  <a:schemeClr val="bg1"/>
                </a:solidFill>
              </a:rPr>
              <a:t>And you, who once were alienated and enemies in your mind by wicked works, yet now He has reconciled </a:t>
            </a:r>
          </a:p>
          <a:p>
            <a:r>
              <a:rPr lang="en-US" sz="3200" i="1" dirty="0" smtClean="0">
                <a:solidFill>
                  <a:schemeClr val="bg1"/>
                </a:solidFill>
              </a:rPr>
              <a:t>22 in the body of His flesh through death, to present you holy, and blameless, and above reproach in His sight—</a:t>
            </a: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#5, The Great Plan of Redemption</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049012"/>
            <a:ext cx="9144000" cy="3539430"/>
          </a:xfrm>
          <a:prstGeom prst="rect">
            <a:avLst/>
          </a:prstGeom>
          <a:noFill/>
        </p:spPr>
        <p:txBody>
          <a:bodyPr wrap="square" rtlCol="0">
            <a:spAutoFit/>
          </a:bodyPr>
          <a:lstStyle/>
          <a:p>
            <a:r>
              <a:rPr lang="en-US" sz="3200" i="1" dirty="0" smtClean="0">
                <a:solidFill>
                  <a:schemeClr val="bg1"/>
                </a:solidFill>
              </a:rPr>
              <a:t>Romans 8:38-39</a:t>
            </a:r>
          </a:p>
          <a:p>
            <a:r>
              <a:rPr lang="en-US" sz="3200" i="1" dirty="0" smtClean="0">
                <a:solidFill>
                  <a:schemeClr val="bg1"/>
                </a:solidFill>
              </a:rPr>
              <a:t>38 For I am persuaded that neither death nor life, nor angels nor principalities nor powers, nor things present nor things to come, </a:t>
            </a:r>
          </a:p>
          <a:p>
            <a:r>
              <a:rPr lang="en-US" sz="3200" i="1" dirty="0" smtClean="0">
                <a:solidFill>
                  <a:schemeClr val="bg1"/>
                </a:solidFill>
              </a:rPr>
              <a:t>39 nor height nor depth, nor any other created thing, shall be able to separate us from the love of God which is in Christ Jesus our Lord.</a:t>
            </a:r>
            <a:endParaRPr lang="en-US" sz="3200" i="1" dirty="0" smtClean="0">
              <a:solidFill>
                <a:schemeClr val="bg1"/>
              </a:solidFill>
            </a:endParaRP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#5, The Great Plan of Redemption</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049012"/>
            <a:ext cx="9144000" cy="2062103"/>
          </a:xfrm>
          <a:prstGeom prst="rect">
            <a:avLst/>
          </a:prstGeom>
          <a:noFill/>
        </p:spPr>
        <p:txBody>
          <a:bodyPr wrap="square" rtlCol="0">
            <a:spAutoFit/>
          </a:bodyPr>
          <a:lstStyle/>
          <a:p>
            <a:r>
              <a:rPr lang="en-US" sz="3200" i="1" dirty="0" smtClean="0">
                <a:solidFill>
                  <a:schemeClr val="bg1"/>
                </a:solidFill>
              </a:rPr>
              <a:t>Hebrews 7:25</a:t>
            </a:r>
          </a:p>
          <a:p>
            <a:r>
              <a:rPr lang="en-US" sz="3200" i="1" dirty="0" smtClean="0">
                <a:solidFill>
                  <a:schemeClr val="bg1"/>
                </a:solidFill>
              </a:rPr>
              <a:t>Therefore He is also able to save to the uttermost those who come to God through Him, since He always lives to make intercession for them.</a:t>
            </a:r>
            <a:endParaRPr lang="en-US" sz="3200" i="1" dirty="0" smtClean="0">
              <a:solidFill>
                <a:schemeClr val="bg1"/>
              </a:solidFill>
            </a:endParaRPr>
          </a:p>
        </p:txBody>
      </p:sp>
      <p:sp>
        <p:nvSpPr>
          <p:cNvPr id="3" name="TextBox 2"/>
          <p:cNvSpPr txBox="1"/>
          <p:nvPr/>
        </p:nvSpPr>
        <p:spPr>
          <a:xfrm>
            <a:off x="0" y="1343890"/>
            <a:ext cx="9144000" cy="1200329"/>
          </a:xfrm>
          <a:prstGeom prst="rect">
            <a:avLst/>
          </a:prstGeom>
          <a:noFill/>
        </p:spPr>
        <p:txBody>
          <a:bodyPr wrap="square" rtlCol="0">
            <a:spAutoFit/>
          </a:bodyPr>
          <a:lstStyle/>
          <a:p>
            <a:r>
              <a:rPr lang="en-US" sz="3600" i="1" dirty="0" smtClean="0">
                <a:solidFill>
                  <a:srgbClr val="FFFF00"/>
                </a:solidFill>
              </a:rPr>
              <a:t>Redemption Stories : </a:t>
            </a:r>
            <a:endParaRPr lang="en-US" sz="3600" i="1" dirty="0" smtClean="0">
              <a:solidFill>
                <a:srgbClr val="FFFF00"/>
              </a:solidFill>
            </a:endParaRPr>
          </a:p>
          <a:p>
            <a:pPr lvl="1"/>
            <a:r>
              <a:rPr lang="en-US" sz="3600" i="1" dirty="0" smtClean="0">
                <a:solidFill>
                  <a:srgbClr val="FFFF00"/>
                </a:solidFill>
              </a:rPr>
              <a:t>#5, The Great Plan of Redemption</a:t>
            </a:r>
            <a:endParaRPr lang="en-US" sz="3600" i="1" dirty="0">
              <a:solidFill>
                <a:srgbClr val="FFFF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146280"/>
            <a:ext cx="9144000" cy="3416320"/>
          </a:xfrm>
          <a:prstGeom prst="rect">
            <a:avLst/>
          </a:prstGeom>
          <a:noFill/>
        </p:spPr>
        <p:txBody>
          <a:bodyPr wrap="square" rtlCol="0">
            <a:spAutoFit/>
          </a:bodyPr>
          <a:lstStyle/>
          <a:p>
            <a:r>
              <a:rPr lang="en-US" sz="3600" dirty="0" smtClean="0">
                <a:solidFill>
                  <a:srgbClr val="FFFF00"/>
                </a:solidFill>
              </a:rPr>
              <a:t>God's heart is always set on </a:t>
            </a:r>
          </a:p>
          <a:p>
            <a:pPr lvl="4"/>
            <a:r>
              <a:rPr lang="en-US" sz="3600" dirty="0" smtClean="0">
                <a:solidFill>
                  <a:schemeClr val="bg1"/>
                </a:solidFill>
              </a:rPr>
              <a:t>recovering what is lost</a:t>
            </a:r>
          </a:p>
          <a:p>
            <a:pPr lvl="4"/>
            <a:r>
              <a:rPr lang="en-US" sz="3600" dirty="0" smtClean="0">
                <a:solidFill>
                  <a:schemeClr val="bg1"/>
                </a:solidFill>
              </a:rPr>
              <a:t>regaining what is wasted</a:t>
            </a:r>
          </a:p>
          <a:p>
            <a:pPr lvl="4"/>
            <a:r>
              <a:rPr lang="en-US" sz="3600" dirty="0" smtClean="0">
                <a:solidFill>
                  <a:schemeClr val="bg1"/>
                </a:solidFill>
              </a:rPr>
              <a:t>restoring what is ruined</a:t>
            </a:r>
          </a:p>
          <a:p>
            <a:pPr lvl="4"/>
            <a:r>
              <a:rPr lang="en-US" sz="3600" dirty="0" smtClean="0">
                <a:solidFill>
                  <a:schemeClr val="bg1"/>
                </a:solidFill>
              </a:rPr>
              <a:t>releasing what is bound</a:t>
            </a:r>
          </a:p>
          <a:p>
            <a:pPr lvl="4"/>
            <a:r>
              <a:rPr lang="en-US" sz="3600" dirty="0" smtClean="0">
                <a:solidFill>
                  <a:schemeClr val="bg1"/>
                </a:solidFill>
              </a:rPr>
              <a:t>rebuilding what is </a:t>
            </a:r>
            <a:r>
              <a:rPr lang="en-US" sz="3600" dirty="0" smtClean="0">
                <a:solidFill>
                  <a:schemeClr val="bg1"/>
                </a:solidFill>
              </a:rPr>
              <a:t>destroyed</a:t>
            </a:r>
            <a:endParaRPr lang="en-US" sz="3600" dirty="0" smtClean="0">
              <a:solidFill>
                <a:schemeClr val="bg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146280"/>
            <a:ext cx="9144000" cy="3416320"/>
          </a:xfrm>
          <a:prstGeom prst="rect">
            <a:avLst/>
          </a:prstGeom>
          <a:noFill/>
        </p:spPr>
        <p:txBody>
          <a:bodyPr wrap="square" rtlCol="0">
            <a:spAutoFit/>
          </a:bodyPr>
          <a:lstStyle/>
          <a:p>
            <a:r>
              <a:rPr lang="en-US" sz="3600" dirty="0" smtClean="0">
                <a:solidFill>
                  <a:srgbClr val="FFFF00"/>
                </a:solidFill>
              </a:rPr>
              <a:t>God's heart is always set on </a:t>
            </a:r>
          </a:p>
          <a:p>
            <a:pPr lvl="4"/>
            <a:r>
              <a:rPr lang="en-US" sz="3600" dirty="0" smtClean="0">
                <a:solidFill>
                  <a:schemeClr val="bg1"/>
                </a:solidFill>
              </a:rPr>
              <a:t>beautifying </a:t>
            </a:r>
            <a:r>
              <a:rPr lang="en-US" sz="3600" dirty="0" smtClean="0">
                <a:solidFill>
                  <a:schemeClr val="bg1"/>
                </a:solidFill>
              </a:rPr>
              <a:t>what is marred</a:t>
            </a:r>
          </a:p>
          <a:p>
            <a:pPr lvl="4"/>
            <a:r>
              <a:rPr lang="en-US" sz="3600" dirty="0" smtClean="0">
                <a:solidFill>
                  <a:schemeClr val="bg1"/>
                </a:solidFill>
              </a:rPr>
              <a:t>healing what is wounded</a:t>
            </a:r>
          </a:p>
          <a:p>
            <a:pPr lvl="4"/>
            <a:r>
              <a:rPr lang="en-US" sz="3600" dirty="0" smtClean="0">
                <a:solidFill>
                  <a:schemeClr val="bg1"/>
                </a:solidFill>
              </a:rPr>
              <a:t>renewing what is worn down</a:t>
            </a:r>
          </a:p>
          <a:p>
            <a:pPr lvl="4"/>
            <a:r>
              <a:rPr lang="en-US" sz="3600" dirty="0" smtClean="0">
                <a:solidFill>
                  <a:schemeClr val="bg1"/>
                </a:solidFill>
              </a:rPr>
              <a:t>reviving what is dying</a:t>
            </a:r>
          </a:p>
          <a:p>
            <a:pPr lvl="4"/>
            <a:r>
              <a:rPr lang="en-US" sz="3600" dirty="0" smtClean="0">
                <a:solidFill>
                  <a:schemeClr val="bg1"/>
                </a:solidFill>
              </a:rPr>
              <a:t>resurrecting what is </a:t>
            </a:r>
            <a:r>
              <a:rPr lang="en-US" sz="3600" dirty="0" smtClean="0">
                <a:solidFill>
                  <a:schemeClr val="bg1"/>
                </a:solidFill>
              </a:rPr>
              <a:t>dead</a:t>
            </a:r>
            <a:endParaRPr lang="en-US" sz="3600" dirty="0" smtClean="0">
              <a:solidFill>
                <a:schemeClr val="bg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828800"/>
            <a:ext cx="9144000" cy="1200329"/>
          </a:xfrm>
          <a:prstGeom prst="rect">
            <a:avLst/>
          </a:prstGeom>
          <a:noFill/>
        </p:spPr>
        <p:txBody>
          <a:bodyPr wrap="square" rtlCol="0">
            <a:spAutoFit/>
          </a:bodyPr>
          <a:lstStyle/>
          <a:p>
            <a:pPr algn="ctr"/>
            <a:r>
              <a:rPr lang="en-US" sz="3600" dirty="0" smtClean="0">
                <a:solidFill>
                  <a:srgbClr val="FFFF00"/>
                </a:solidFill>
              </a:rPr>
              <a:t>Embracing the Redemptive Heart of God</a:t>
            </a:r>
            <a:endParaRPr lang="en-US" sz="3600" dirty="0" smtClean="0">
              <a:solidFill>
                <a:srgbClr val="FFFF00"/>
              </a:solidFill>
            </a:endParaRPr>
          </a:p>
          <a:p>
            <a:pPr lvl="4"/>
            <a:endParaRPr lang="en-US" sz="3600" dirty="0" smtClean="0">
              <a:solidFill>
                <a:schemeClr val="bg1"/>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828800"/>
            <a:ext cx="9144000" cy="3416320"/>
          </a:xfrm>
          <a:prstGeom prst="rect">
            <a:avLst/>
          </a:prstGeom>
          <a:noFill/>
        </p:spPr>
        <p:txBody>
          <a:bodyPr wrap="square" rtlCol="0">
            <a:spAutoFit/>
          </a:bodyPr>
          <a:lstStyle/>
          <a:p>
            <a:pPr algn="ctr"/>
            <a:r>
              <a:rPr lang="en-US" sz="3600" dirty="0" smtClean="0">
                <a:solidFill>
                  <a:srgbClr val="FFFF00"/>
                </a:solidFill>
              </a:rPr>
              <a:t>Embracing the Redemptive Heart of God</a:t>
            </a:r>
            <a:endParaRPr lang="en-US" sz="3600" dirty="0" smtClean="0">
              <a:solidFill>
                <a:srgbClr val="FFFF00"/>
              </a:solidFill>
            </a:endParaRPr>
          </a:p>
          <a:p>
            <a:pPr algn="ctr"/>
            <a:endParaRPr lang="en-US" sz="3600" dirty="0" smtClean="0">
              <a:solidFill>
                <a:schemeClr val="bg1"/>
              </a:solidFill>
            </a:endParaRPr>
          </a:p>
          <a:p>
            <a:pPr algn="ctr"/>
            <a:r>
              <a:rPr lang="en-US" sz="3600" dirty="0" smtClean="0">
                <a:solidFill>
                  <a:schemeClr val="bg1"/>
                </a:solidFill>
              </a:rPr>
              <a:t>When we view people, </a:t>
            </a:r>
            <a:endParaRPr lang="en-US" sz="3600" dirty="0" smtClean="0">
              <a:solidFill>
                <a:schemeClr val="bg1"/>
              </a:solidFill>
            </a:endParaRPr>
          </a:p>
          <a:p>
            <a:pPr algn="ctr"/>
            <a:r>
              <a:rPr lang="en-US" sz="3600" dirty="0" smtClean="0">
                <a:solidFill>
                  <a:schemeClr val="bg1"/>
                </a:solidFill>
              </a:rPr>
              <a:t>situations </a:t>
            </a:r>
            <a:r>
              <a:rPr lang="en-US" sz="3600" dirty="0" smtClean="0">
                <a:solidFill>
                  <a:schemeClr val="bg1"/>
                </a:solidFill>
              </a:rPr>
              <a:t>of life, </a:t>
            </a:r>
            <a:r>
              <a:rPr lang="en-US" sz="3600" dirty="0" smtClean="0">
                <a:solidFill>
                  <a:schemeClr val="bg1"/>
                </a:solidFill>
              </a:rPr>
              <a:t>etc,</a:t>
            </a:r>
          </a:p>
          <a:p>
            <a:pPr algn="ctr"/>
            <a:r>
              <a:rPr lang="en-US" sz="3600" dirty="0" smtClean="0">
                <a:solidFill>
                  <a:schemeClr val="bg1"/>
                </a:solidFill>
              </a:rPr>
              <a:t>we </a:t>
            </a:r>
            <a:r>
              <a:rPr lang="en-US" sz="3600" dirty="0" smtClean="0">
                <a:solidFill>
                  <a:schemeClr val="bg1"/>
                </a:solidFill>
              </a:rPr>
              <a:t>need to view </a:t>
            </a:r>
            <a:r>
              <a:rPr lang="en-US" sz="3600" dirty="0" smtClean="0">
                <a:solidFill>
                  <a:schemeClr val="bg1"/>
                </a:solidFill>
              </a:rPr>
              <a:t>them </a:t>
            </a:r>
          </a:p>
          <a:p>
            <a:pPr algn="ctr"/>
            <a:r>
              <a:rPr lang="en-US" sz="3600" dirty="0" smtClean="0">
                <a:solidFill>
                  <a:schemeClr val="bg1"/>
                </a:solidFill>
              </a:rPr>
              <a:t>with </a:t>
            </a:r>
            <a:r>
              <a:rPr lang="en-US" sz="3600" dirty="0" smtClean="0">
                <a:solidFill>
                  <a:schemeClr val="bg1"/>
                </a:solidFill>
              </a:rPr>
              <a:t>God's redemptive heart.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24000"/>
            <a:ext cx="9144000" cy="5078313"/>
          </a:xfrm>
          <a:prstGeom prst="rect">
            <a:avLst/>
          </a:prstGeom>
          <a:noFill/>
        </p:spPr>
        <p:txBody>
          <a:bodyPr wrap="square" rtlCol="0">
            <a:spAutoFit/>
          </a:bodyPr>
          <a:lstStyle/>
          <a:p>
            <a:pPr algn="ctr"/>
            <a:r>
              <a:rPr lang="en-US" sz="3600" dirty="0" smtClean="0">
                <a:solidFill>
                  <a:srgbClr val="FFFF00"/>
                </a:solidFill>
              </a:rPr>
              <a:t>Embracing the Redemptive Heart of God</a:t>
            </a:r>
            <a:endParaRPr lang="en-US" sz="3600" dirty="0" smtClean="0">
              <a:solidFill>
                <a:srgbClr val="FFFF00"/>
              </a:solidFill>
            </a:endParaRPr>
          </a:p>
          <a:p>
            <a:pPr algn="ctr"/>
            <a:endParaRPr lang="en-US" sz="3600" dirty="0" smtClean="0">
              <a:solidFill>
                <a:schemeClr val="bg1"/>
              </a:solidFill>
            </a:endParaRPr>
          </a:p>
          <a:p>
            <a:pPr algn="ctr"/>
            <a:r>
              <a:rPr lang="en-US" sz="3600" dirty="0" smtClean="0">
                <a:solidFill>
                  <a:schemeClr val="bg1"/>
                </a:solidFill>
              </a:rPr>
              <a:t>If </a:t>
            </a:r>
            <a:r>
              <a:rPr lang="en-US" sz="3600" dirty="0" smtClean="0">
                <a:solidFill>
                  <a:schemeClr val="bg1"/>
                </a:solidFill>
              </a:rPr>
              <a:t>a friend or </a:t>
            </a:r>
            <a:endParaRPr lang="en-US" sz="3600" dirty="0" smtClean="0">
              <a:solidFill>
                <a:schemeClr val="bg1"/>
              </a:solidFill>
            </a:endParaRPr>
          </a:p>
          <a:p>
            <a:pPr algn="ctr"/>
            <a:r>
              <a:rPr lang="en-US" sz="3600" dirty="0" smtClean="0">
                <a:solidFill>
                  <a:schemeClr val="bg1"/>
                </a:solidFill>
              </a:rPr>
              <a:t>someone </a:t>
            </a:r>
            <a:r>
              <a:rPr lang="en-US" sz="3600" dirty="0" smtClean="0">
                <a:solidFill>
                  <a:schemeClr val="bg1"/>
                </a:solidFill>
              </a:rPr>
              <a:t>known to you </a:t>
            </a:r>
            <a:endParaRPr lang="en-US" sz="3600" dirty="0" smtClean="0">
              <a:solidFill>
                <a:schemeClr val="bg1"/>
              </a:solidFill>
            </a:endParaRPr>
          </a:p>
          <a:p>
            <a:pPr algn="ctr"/>
            <a:r>
              <a:rPr lang="en-US" sz="3600" dirty="0" smtClean="0">
                <a:solidFill>
                  <a:schemeClr val="bg1"/>
                </a:solidFill>
              </a:rPr>
              <a:t>has </a:t>
            </a:r>
            <a:r>
              <a:rPr lang="en-US" sz="3600" dirty="0" smtClean="0">
                <a:solidFill>
                  <a:schemeClr val="bg1"/>
                </a:solidFill>
              </a:rPr>
              <a:t>messed up their lives </a:t>
            </a:r>
            <a:endParaRPr lang="en-US" sz="3600" dirty="0" smtClean="0">
              <a:solidFill>
                <a:schemeClr val="bg1"/>
              </a:solidFill>
            </a:endParaRPr>
          </a:p>
          <a:p>
            <a:pPr algn="ctr"/>
            <a:r>
              <a:rPr lang="en-US" sz="3600" dirty="0" smtClean="0">
                <a:solidFill>
                  <a:schemeClr val="bg1"/>
                </a:solidFill>
              </a:rPr>
              <a:t>and </a:t>
            </a:r>
            <a:r>
              <a:rPr lang="en-US" sz="3600" dirty="0" smtClean="0">
                <a:solidFill>
                  <a:schemeClr val="bg1"/>
                </a:solidFill>
              </a:rPr>
              <a:t>there is nothing left </a:t>
            </a:r>
            <a:endParaRPr lang="en-US" sz="3600" dirty="0" smtClean="0">
              <a:solidFill>
                <a:schemeClr val="bg1"/>
              </a:solidFill>
            </a:endParaRPr>
          </a:p>
          <a:p>
            <a:pPr algn="ctr"/>
            <a:r>
              <a:rPr lang="en-US" sz="3600" dirty="0" smtClean="0">
                <a:solidFill>
                  <a:schemeClr val="bg1"/>
                </a:solidFill>
              </a:rPr>
              <a:t>to </a:t>
            </a:r>
            <a:r>
              <a:rPr lang="en-US" sz="3600" dirty="0" smtClean="0">
                <a:solidFill>
                  <a:schemeClr val="bg1"/>
                </a:solidFill>
              </a:rPr>
              <a:t>look forward </a:t>
            </a:r>
            <a:r>
              <a:rPr lang="en-US" sz="3600" dirty="0" smtClean="0">
                <a:solidFill>
                  <a:schemeClr val="bg1"/>
                </a:solidFill>
              </a:rPr>
              <a:t>to </a:t>
            </a:r>
          </a:p>
          <a:p>
            <a:pPr algn="ctr"/>
            <a:r>
              <a:rPr lang="en-US" sz="3600" dirty="0" smtClean="0">
                <a:solidFill>
                  <a:schemeClr val="bg1"/>
                </a:solidFill>
              </a:rPr>
              <a:t>- look </a:t>
            </a:r>
            <a:r>
              <a:rPr lang="en-US" sz="3600" dirty="0" smtClean="0">
                <a:solidFill>
                  <a:schemeClr val="bg1"/>
                </a:solidFill>
              </a:rPr>
              <a:t>at them with </a:t>
            </a:r>
            <a:endParaRPr lang="en-US" sz="3600" dirty="0" smtClean="0">
              <a:solidFill>
                <a:schemeClr val="bg1"/>
              </a:solidFill>
            </a:endParaRPr>
          </a:p>
          <a:p>
            <a:pPr algn="ctr"/>
            <a:r>
              <a:rPr lang="en-US" sz="3600" dirty="0" smtClean="0">
                <a:solidFill>
                  <a:schemeClr val="bg1"/>
                </a:solidFill>
              </a:rPr>
              <a:t>God's </a:t>
            </a:r>
            <a:r>
              <a:rPr lang="en-US" sz="3600" dirty="0" smtClean="0">
                <a:solidFill>
                  <a:schemeClr val="bg1"/>
                </a:solidFill>
              </a:rPr>
              <a:t>redemptive heart.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395478"/>
            <a:ext cx="9144000" cy="3416320"/>
          </a:xfrm>
          <a:prstGeom prst="rect">
            <a:avLst/>
          </a:prstGeom>
          <a:noFill/>
        </p:spPr>
        <p:txBody>
          <a:bodyPr wrap="square" rtlCol="0">
            <a:spAutoFit/>
          </a:bodyPr>
          <a:lstStyle/>
          <a:p>
            <a:r>
              <a:rPr lang="en-US" sz="3600" dirty="0" smtClean="0">
                <a:solidFill>
                  <a:schemeClr val="bg1"/>
                </a:solidFill>
              </a:rPr>
              <a:t>Redemption </a:t>
            </a:r>
            <a:r>
              <a:rPr lang="en-US" sz="3600" dirty="0" smtClean="0">
                <a:solidFill>
                  <a:schemeClr val="bg1"/>
                </a:solidFill>
              </a:rPr>
              <a:t>in the New Testament</a:t>
            </a:r>
          </a:p>
          <a:p>
            <a:endParaRPr lang="en-US" sz="3600" dirty="0" smtClean="0">
              <a:solidFill>
                <a:schemeClr val="bg1"/>
              </a:solidFill>
            </a:endParaRPr>
          </a:p>
          <a:p>
            <a:pPr lvl="2"/>
            <a:r>
              <a:rPr lang="en-US" sz="3600" dirty="0" smtClean="0">
                <a:solidFill>
                  <a:schemeClr val="bg1"/>
                </a:solidFill>
              </a:rPr>
              <a:t>to buy a slave out of slavery through the payment of a ransom; or </a:t>
            </a:r>
            <a:endParaRPr lang="en-US" sz="3600" dirty="0" smtClean="0">
              <a:solidFill>
                <a:schemeClr val="bg1"/>
              </a:solidFill>
            </a:endParaRPr>
          </a:p>
          <a:p>
            <a:pPr lvl="2"/>
            <a:endParaRPr lang="en-US" sz="3600" dirty="0" smtClean="0">
              <a:solidFill>
                <a:schemeClr val="bg1"/>
              </a:solidFill>
            </a:endParaRPr>
          </a:p>
          <a:p>
            <a:pPr lvl="2"/>
            <a:r>
              <a:rPr lang="en-US" sz="3600" dirty="0" smtClean="0">
                <a:solidFill>
                  <a:schemeClr val="bg1"/>
                </a:solidFill>
              </a:rPr>
              <a:t>to </a:t>
            </a:r>
            <a:r>
              <a:rPr lang="en-US" sz="3600" dirty="0" smtClean="0">
                <a:solidFill>
                  <a:schemeClr val="bg1"/>
                </a:solidFill>
              </a:rPr>
              <a:t>release by the payment of a ransom.</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24000"/>
            <a:ext cx="9144000" cy="3970318"/>
          </a:xfrm>
          <a:prstGeom prst="rect">
            <a:avLst/>
          </a:prstGeom>
          <a:noFill/>
        </p:spPr>
        <p:txBody>
          <a:bodyPr wrap="square" rtlCol="0">
            <a:spAutoFit/>
          </a:bodyPr>
          <a:lstStyle/>
          <a:p>
            <a:pPr algn="ctr"/>
            <a:r>
              <a:rPr lang="en-US" sz="3600" dirty="0" smtClean="0">
                <a:solidFill>
                  <a:srgbClr val="FFFF00"/>
                </a:solidFill>
              </a:rPr>
              <a:t>Embracing the Redemptive Heart of God</a:t>
            </a:r>
            <a:endParaRPr lang="en-US" sz="3600" dirty="0" smtClean="0">
              <a:solidFill>
                <a:srgbClr val="FFFF00"/>
              </a:solidFill>
            </a:endParaRPr>
          </a:p>
          <a:p>
            <a:pPr algn="ctr"/>
            <a:endParaRPr lang="en-US" sz="3600" dirty="0" smtClean="0">
              <a:solidFill>
                <a:schemeClr val="bg1"/>
              </a:solidFill>
            </a:endParaRPr>
          </a:p>
          <a:p>
            <a:pPr algn="ctr"/>
            <a:r>
              <a:rPr lang="en-US" sz="3600" dirty="0" smtClean="0">
                <a:solidFill>
                  <a:schemeClr val="bg1"/>
                </a:solidFill>
              </a:rPr>
              <a:t>If a son or daughter has gone astray </a:t>
            </a:r>
            <a:endParaRPr lang="en-US" sz="3600" dirty="0" smtClean="0">
              <a:solidFill>
                <a:schemeClr val="bg1"/>
              </a:solidFill>
            </a:endParaRPr>
          </a:p>
          <a:p>
            <a:pPr algn="ctr">
              <a:buFontTx/>
              <a:buChar char="-"/>
            </a:pPr>
            <a:r>
              <a:rPr lang="en-US" sz="3600" dirty="0" smtClean="0">
                <a:solidFill>
                  <a:schemeClr val="bg1"/>
                </a:solidFill>
              </a:rPr>
              <a:t> look </a:t>
            </a:r>
            <a:r>
              <a:rPr lang="en-US" sz="3600" dirty="0" smtClean="0">
                <a:solidFill>
                  <a:schemeClr val="bg1"/>
                </a:solidFill>
              </a:rPr>
              <a:t>at him or her </a:t>
            </a:r>
          </a:p>
          <a:p>
            <a:pPr algn="ctr"/>
            <a:r>
              <a:rPr lang="en-US" sz="3600" dirty="0" smtClean="0">
                <a:solidFill>
                  <a:schemeClr val="bg1"/>
                </a:solidFill>
              </a:rPr>
              <a:t>with </a:t>
            </a:r>
            <a:r>
              <a:rPr lang="en-US" sz="3600" dirty="0" smtClean="0">
                <a:solidFill>
                  <a:schemeClr val="bg1"/>
                </a:solidFill>
              </a:rPr>
              <a:t>God's redemptive heart. </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God </a:t>
            </a:r>
            <a:r>
              <a:rPr lang="en-US" sz="3600" dirty="0" smtClean="0">
                <a:solidFill>
                  <a:schemeClr val="bg1"/>
                </a:solidFill>
              </a:rPr>
              <a:t>can bring them back.</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24000"/>
            <a:ext cx="9144000" cy="3416320"/>
          </a:xfrm>
          <a:prstGeom prst="rect">
            <a:avLst/>
          </a:prstGeom>
          <a:noFill/>
        </p:spPr>
        <p:txBody>
          <a:bodyPr wrap="square" rtlCol="0">
            <a:spAutoFit/>
          </a:bodyPr>
          <a:lstStyle/>
          <a:p>
            <a:pPr algn="ctr"/>
            <a:r>
              <a:rPr lang="en-US" sz="3600" dirty="0" smtClean="0">
                <a:solidFill>
                  <a:srgbClr val="FFFF00"/>
                </a:solidFill>
              </a:rPr>
              <a:t>Embracing the Redemptive Heart of God</a:t>
            </a:r>
            <a:endParaRPr lang="en-US" sz="3600" dirty="0" smtClean="0">
              <a:solidFill>
                <a:srgbClr val="FFFF00"/>
              </a:solidFill>
            </a:endParaRPr>
          </a:p>
          <a:p>
            <a:pPr algn="ctr"/>
            <a:endParaRPr lang="en-US" sz="3600" dirty="0" smtClean="0">
              <a:solidFill>
                <a:schemeClr val="bg1"/>
              </a:solidFill>
            </a:endParaRPr>
          </a:p>
          <a:p>
            <a:pPr algn="ctr"/>
            <a:r>
              <a:rPr lang="en-US" sz="3600" dirty="0" smtClean="0">
                <a:solidFill>
                  <a:schemeClr val="bg1"/>
                </a:solidFill>
              </a:rPr>
              <a:t>If your marriage or home is falling apart </a:t>
            </a:r>
            <a:endParaRPr lang="en-US" sz="3600" dirty="0" smtClean="0">
              <a:solidFill>
                <a:schemeClr val="bg1"/>
              </a:solidFill>
            </a:endParaRPr>
          </a:p>
          <a:p>
            <a:pPr algn="ctr"/>
            <a:r>
              <a:rPr lang="en-US" sz="3600" dirty="0" smtClean="0">
                <a:solidFill>
                  <a:schemeClr val="bg1"/>
                </a:solidFill>
              </a:rPr>
              <a:t>- </a:t>
            </a:r>
            <a:r>
              <a:rPr lang="en-US" sz="3600" dirty="0" smtClean="0">
                <a:solidFill>
                  <a:schemeClr val="bg1"/>
                </a:solidFill>
              </a:rPr>
              <a:t>look at it with God's redemptive heart. </a:t>
            </a:r>
          </a:p>
          <a:p>
            <a:pPr algn="ctr"/>
            <a:endParaRPr lang="en-US" sz="3600" dirty="0" smtClean="0">
              <a:solidFill>
                <a:schemeClr val="bg1"/>
              </a:solidFill>
            </a:endParaRPr>
          </a:p>
          <a:p>
            <a:pPr algn="ctr"/>
            <a:r>
              <a:rPr lang="en-US" sz="3600" dirty="0" smtClean="0">
                <a:solidFill>
                  <a:schemeClr val="bg1"/>
                </a:solidFill>
              </a:rPr>
              <a:t>God </a:t>
            </a:r>
            <a:r>
              <a:rPr lang="en-US" sz="3600" dirty="0" smtClean="0">
                <a:solidFill>
                  <a:schemeClr val="bg1"/>
                </a:solidFill>
              </a:rPr>
              <a:t>can turn your mourning into dancing.</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24000"/>
            <a:ext cx="9144000" cy="3416320"/>
          </a:xfrm>
          <a:prstGeom prst="rect">
            <a:avLst/>
          </a:prstGeom>
          <a:noFill/>
        </p:spPr>
        <p:txBody>
          <a:bodyPr wrap="square" rtlCol="0">
            <a:spAutoFit/>
          </a:bodyPr>
          <a:lstStyle/>
          <a:p>
            <a:pPr algn="ctr"/>
            <a:r>
              <a:rPr lang="en-US" sz="3600" dirty="0" smtClean="0">
                <a:solidFill>
                  <a:srgbClr val="FFFF00"/>
                </a:solidFill>
              </a:rPr>
              <a:t>Embracing the Redemptive Heart of God</a:t>
            </a:r>
            <a:endParaRPr lang="en-US" sz="3600" dirty="0" smtClean="0">
              <a:solidFill>
                <a:srgbClr val="FFFF00"/>
              </a:solidFill>
            </a:endParaRPr>
          </a:p>
          <a:p>
            <a:pPr algn="ctr"/>
            <a:endParaRPr lang="en-US" sz="3600" dirty="0" smtClean="0">
              <a:solidFill>
                <a:schemeClr val="bg1"/>
              </a:solidFill>
            </a:endParaRPr>
          </a:p>
          <a:p>
            <a:pPr algn="ctr"/>
            <a:r>
              <a:rPr lang="en-US" sz="3600" dirty="0" smtClean="0">
                <a:solidFill>
                  <a:schemeClr val="bg1"/>
                </a:solidFill>
              </a:rPr>
              <a:t>If your own life or finances </a:t>
            </a:r>
            <a:endParaRPr lang="en-US" sz="3600" dirty="0" smtClean="0">
              <a:solidFill>
                <a:schemeClr val="bg1"/>
              </a:solidFill>
            </a:endParaRPr>
          </a:p>
          <a:p>
            <a:pPr algn="ctr"/>
            <a:r>
              <a:rPr lang="en-US" sz="3600" dirty="0" smtClean="0">
                <a:solidFill>
                  <a:schemeClr val="bg1"/>
                </a:solidFill>
              </a:rPr>
              <a:t>or </a:t>
            </a:r>
            <a:r>
              <a:rPr lang="en-US" sz="3600" dirty="0" smtClean="0">
                <a:solidFill>
                  <a:schemeClr val="bg1"/>
                </a:solidFill>
              </a:rPr>
              <a:t>job situation or something else, </a:t>
            </a:r>
            <a:endParaRPr lang="en-US" sz="3600" dirty="0" smtClean="0">
              <a:solidFill>
                <a:schemeClr val="bg1"/>
              </a:solidFill>
            </a:endParaRPr>
          </a:p>
          <a:p>
            <a:pPr algn="ctr"/>
            <a:r>
              <a:rPr lang="en-US" sz="3600" dirty="0" smtClean="0">
                <a:solidFill>
                  <a:schemeClr val="bg1"/>
                </a:solidFill>
              </a:rPr>
              <a:t>has </a:t>
            </a:r>
            <a:r>
              <a:rPr lang="en-US" sz="3600" dirty="0" smtClean="0">
                <a:solidFill>
                  <a:schemeClr val="bg1"/>
                </a:solidFill>
              </a:rPr>
              <a:t>gone from good to bad to worse </a:t>
            </a:r>
            <a:endParaRPr lang="en-US" sz="3600" dirty="0" smtClean="0">
              <a:solidFill>
                <a:schemeClr val="bg1"/>
              </a:solidFill>
            </a:endParaRPr>
          </a:p>
          <a:p>
            <a:pPr algn="ctr"/>
            <a:r>
              <a:rPr lang="en-US" sz="3600" dirty="0" smtClean="0">
                <a:solidFill>
                  <a:schemeClr val="bg1"/>
                </a:solidFill>
              </a:rPr>
              <a:t>- </a:t>
            </a:r>
            <a:r>
              <a:rPr lang="en-US" sz="3600" dirty="0" smtClean="0">
                <a:solidFill>
                  <a:schemeClr val="bg1"/>
                </a:solidFill>
              </a:rPr>
              <a:t>have faith in God's redemptive heart for you.</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24000"/>
            <a:ext cx="9144000" cy="2862322"/>
          </a:xfrm>
          <a:prstGeom prst="rect">
            <a:avLst/>
          </a:prstGeom>
          <a:noFill/>
        </p:spPr>
        <p:txBody>
          <a:bodyPr wrap="square" rtlCol="0">
            <a:spAutoFit/>
          </a:bodyPr>
          <a:lstStyle/>
          <a:p>
            <a:pPr algn="ctr"/>
            <a:r>
              <a:rPr lang="en-US" sz="3600" dirty="0" smtClean="0">
                <a:solidFill>
                  <a:srgbClr val="FFFF00"/>
                </a:solidFill>
              </a:rPr>
              <a:t>Embracing the Redemptive Heart of God</a:t>
            </a:r>
            <a:endParaRPr lang="en-US" sz="3600" dirty="0" smtClean="0">
              <a:solidFill>
                <a:srgbClr val="FFFF00"/>
              </a:solidFill>
            </a:endParaRPr>
          </a:p>
          <a:p>
            <a:pPr algn="ctr"/>
            <a:endParaRPr lang="en-US" sz="3600" dirty="0" smtClean="0">
              <a:solidFill>
                <a:schemeClr val="bg1"/>
              </a:solidFill>
            </a:endParaRPr>
          </a:p>
          <a:p>
            <a:pPr algn="ctr"/>
            <a:r>
              <a:rPr lang="en-US" sz="3600" dirty="0" smtClean="0">
                <a:solidFill>
                  <a:schemeClr val="bg1"/>
                </a:solidFill>
              </a:rPr>
              <a:t>If a dream you've been carrying seems to be cruelly crushed right before your eyes </a:t>
            </a:r>
            <a:endParaRPr lang="en-US" sz="3600" dirty="0" smtClean="0">
              <a:solidFill>
                <a:schemeClr val="bg1"/>
              </a:solidFill>
            </a:endParaRPr>
          </a:p>
          <a:p>
            <a:pPr algn="ctr"/>
            <a:r>
              <a:rPr lang="en-US" sz="3600" dirty="0" smtClean="0">
                <a:solidFill>
                  <a:schemeClr val="bg1"/>
                </a:solidFill>
              </a:rPr>
              <a:t>- </a:t>
            </a:r>
            <a:r>
              <a:rPr lang="en-US" sz="3600" dirty="0" smtClean="0">
                <a:solidFill>
                  <a:schemeClr val="bg1"/>
                </a:solidFill>
              </a:rPr>
              <a:t>God is still your Redeemer.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063889"/>
            <a:ext cx="9144000" cy="3970318"/>
          </a:xfrm>
          <a:prstGeom prst="rect">
            <a:avLst/>
          </a:prstGeom>
          <a:noFill/>
        </p:spPr>
        <p:txBody>
          <a:bodyPr wrap="square" rtlCol="0">
            <a:spAutoFit/>
          </a:bodyPr>
          <a:lstStyle/>
          <a:p>
            <a:r>
              <a:rPr lang="en-US" sz="3600" dirty="0" smtClean="0">
                <a:solidFill>
                  <a:schemeClr val="bg1"/>
                </a:solidFill>
              </a:rPr>
              <a:t>Redemption </a:t>
            </a:r>
            <a:r>
              <a:rPr lang="en-US" sz="3600" dirty="0" smtClean="0">
                <a:solidFill>
                  <a:schemeClr val="bg1"/>
                </a:solidFill>
              </a:rPr>
              <a:t>in the </a:t>
            </a:r>
            <a:r>
              <a:rPr lang="en-US" sz="3600" dirty="0" smtClean="0">
                <a:solidFill>
                  <a:schemeClr val="bg1"/>
                </a:solidFill>
              </a:rPr>
              <a:t>Old </a:t>
            </a:r>
            <a:r>
              <a:rPr lang="en-US" sz="3600" dirty="0" smtClean="0">
                <a:solidFill>
                  <a:schemeClr val="bg1"/>
                </a:solidFill>
              </a:rPr>
              <a:t>Testament</a:t>
            </a:r>
          </a:p>
          <a:p>
            <a:endParaRPr lang="en-US" sz="3600" dirty="0" smtClean="0">
              <a:solidFill>
                <a:schemeClr val="bg1"/>
              </a:solidFill>
            </a:endParaRPr>
          </a:p>
          <a:p>
            <a:pPr lvl="2"/>
            <a:r>
              <a:rPr lang="en-US" sz="3600" dirty="0" smtClean="0">
                <a:solidFill>
                  <a:schemeClr val="bg1"/>
                </a:solidFill>
              </a:rPr>
              <a:t>deliverance of persons or property that had been sold for debt.</a:t>
            </a:r>
          </a:p>
          <a:p>
            <a:pPr lvl="2"/>
            <a:endParaRPr lang="en-US" sz="3600" dirty="0" smtClean="0">
              <a:solidFill>
                <a:schemeClr val="bg1"/>
              </a:solidFill>
            </a:endParaRPr>
          </a:p>
          <a:p>
            <a:pPr lvl="2"/>
            <a:r>
              <a:rPr lang="en-US" sz="3600" dirty="0" smtClean="0">
                <a:solidFill>
                  <a:schemeClr val="bg1"/>
                </a:solidFill>
              </a:rPr>
              <a:t>deliverance </a:t>
            </a:r>
            <a:r>
              <a:rPr lang="en-US" sz="3600" dirty="0" smtClean="0">
                <a:solidFill>
                  <a:schemeClr val="bg1"/>
                </a:solidFill>
              </a:rPr>
              <a:t>from captivity, destruction or preservation from harm and danger</a:t>
            </a:r>
            <a:r>
              <a:rPr lang="en-US" sz="3600" dirty="0" smtClean="0">
                <a:solidFill>
                  <a:schemeClr val="bg1"/>
                </a:solidFill>
              </a:rPr>
              <a:t>.</a:t>
            </a:r>
            <a:endParaRPr lang="en-US" sz="3600" dirty="0" smtClean="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063889"/>
            <a:ext cx="9144000" cy="3416320"/>
          </a:xfrm>
          <a:prstGeom prst="rect">
            <a:avLst/>
          </a:prstGeom>
          <a:noFill/>
        </p:spPr>
        <p:txBody>
          <a:bodyPr wrap="square" rtlCol="0">
            <a:spAutoFit/>
          </a:bodyPr>
          <a:lstStyle/>
          <a:p>
            <a:r>
              <a:rPr lang="en-US" sz="3600" dirty="0" smtClean="0">
                <a:solidFill>
                  <a:schemeClr val="bg1"/>
                </a:solidFill>
              </a:rPr>
              <a:t>Redemption </a:t>
            </a:r>
            <a:r>
              <a:rPr lang="en-US" sz="3600" dirty="0" smtClean="0">
                <a:solidFill>
                  <a:schemeClr val="bg1"/>
                </a:solidFill>
              </a:rPr>
              <a:t>in the </a:t>
            </a:r>
            <a:r>
              <a:rPr lang="en-US" sz="3600" dirty="0" smtClean="0">
                <a:solidFill>
                  <a:schemeClr val="bg1"/>
                </a:solidFill>
              </a:rPr>
              <a:t>Old </a:t>
            </a:r>
            <a:r>
              <a:rPr lang="en-US" sz="3600" dirty="0" smtClean="0">
                <a:solidFill>
                  <a:schemeClr val="bg1"/>
                </a:solidFill>
              </a:rPr>
              <a:t>Testament</a:t>
            </a:r>
          </a:p>
          <a:p>
            <a:endParaRPr lang="en-US" sz="3600" dirty="0" smtClean="0">
              <a:solidFill>
                <a:schemeClr val="bg1"/>
              </a:solidFill>
            </a:endParaRPr>
          </a:p>
          <a:p>
            <a:pPr lvl="2"/>
            <a:r>
              <a:rPr lang="en-US" sz="3600" dirty="0" smtClean="0">
                <a:solidFill>
                  <a:schemeClr val="bg1"/>
                </a:solidFill>
              </a:rPr>
              <a:t>release </a:t>
            </a:r>
            <a:r>
              <a:rPr lang="en-US" sz="3600" dirty="0" smtClean="0">
                <a:solidFill>
                  <a:schemeClr val="bg1"/>
                </a:solidFill>
              </a:rPr>
              <a:t>from an undesirable condition through intervention, </a:t>
            </a:r>
            <a:r>
              <a:rPr lang="en-US" sz="3600" dirty="0" smtClean="0">
                <a:solidFill>
                  <a:schemeClr val="bg1"/>
                </a:solidFill>
              </a:rPr>
              <a:t>(e.g</a:t>
            </a:r>
            <a:r>
              <a:rPr lang="en-US" sz="3600" dirty="0" smtClean="0">
                <a:solidFill>
                  <a:schemeClr val="bg1"/>
                </a:solidFill>
              </a:rPr>
              <a:t>. payment of a </a:t>
            </a:r>
            <a:r>
              <a:rPr lang="en-US" sz="3600" dirty="0" smtClean="0">
                <a:solidFill>
                  <a:schemeClr val="bg1"/>
                </a:solidFill>
              </a:rPr>
              <a:t>ransom) </a:t>
            </a:r>
            <a:r>
              <a:rPr lang="en-US" sz="3600" dirty="0" smtClean="0">
                <a:solidFill>
                  <a:schemeClr val="bg1"/>
                </a:solidFill>
              </a:rPr>
              <a:t>or </a:t>
            </a:r>
            <a:r>
              <a:rPr lang="en-US" sz="3600" dirty="0" err="1" smtClean="0">
                <a:solidFill>
                  <a:schemeClr val="bg1"/>
                </a:solidFill>
              </a:rPr>
              <a:t>substitutionary</a:t>
            </a:r>
            <a:r>
              <a:rPr lang="en-US" sz="3600" dirty="0" smtClean="0">
                <a:solidFill>
                  <a:schemeClr val="bg1"/>
                </a:solidFill>
              </a:rPr>
              <a:t> action, </a:t>
            </a:r>
            <a:r>
              <a:rPr lang="en-US" sz="3600" dirty="0" smtClean="0">
                <a:solidFill>
                  <a:schemeClr val="bg1"/>
                </a:solidFill>
              </a:rPr>
              <a:t>(e.g</a:t>
            </a:r>
            <a:r>
              <a:rPr lang="en-US" sz="3600" dirty="0" smtClean="0">
                <a:solidFill>
                  <a:schemeClr val="bg1"/>
                </a:solidFill>
              </a:rPr>
              <a:t>. making a </a:t>
            </a:r>
            <a:r>
              <a:rPr lang="en-US" sz="3600" dirty="0" smtClean="0">
                <a:solidFill>
                  <a:schemeClr val="bg1"/>
                </a:solidFill>
              </a:rPr>
              <a:t>sacrifice).</a:t>
            </a:r>
            <a:endParaRPr lang="en-US" sz="3600" dirty="0" smtClean="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063889"/>
            <a:ext cx="9144000" cy="3416320"/>
          </a:xfrm>
          <a:prstGeom prst="rect">
            <a:avLst/>
          </a:prstGeom>
          <a:noFill/>
        </p:spPr>
        <p:txBody>
          <a:bodyPr wrap="square" rtlCol="0">
            <a:spAutoFit/>
          </a:bodyPr>
          <a:lstStyle/>
          <a:p>
            <a:pPr algn="ctr"/>
            <a:r>
              <a:rPr lang="en-US" sz="3600" dirty="0" smtClean="0">
                <a:solidFill>
                  <a:schemeClr val="bg1"/>
                </a:solidFill>
              </a:rPr>
              <a:t>When something </a:t>
            </a:r>
            <a:endParaRPr lang="en-US" sz="3600" dirty="0" smtClean="0">
              <a:solidFill>
                <a:schemeClr val="bg1"/>
              </a:solidFill>
            </a:endParaRPr>
          </a:p>
          <a:p>
            <a:pPr algn="ctr"/>
            <a:r>
              <a:rPr lang="en-US" sz="3600" dirty="0" smtClean="0">
                <a:solidFill>
                  <a:schemeClr val="bg1"/>
                </a:solidFill>
              </a:rPr>
              <a:t>deviates </a:t>
            </a:r>
            <a:r>
              <a:rPr lang="en-US" sz="3600" dirty="0" smtClean="0">
                <a:solidFill>
                  <a:schemeClr val="bg1"/>
                </a:solidFill>
              </a:rPr>
              <a:t>from its </a:t>
            </a:r>
            <a:endParaRPr lang="en-US" sz="3600" dirty="0" smtClean="0">
              <a:solidFill>
                <a:schemeClr val="bg1"/>
              </a:solidFill>
            </a:endParaRPr>
          </a:p>
          <a:p>
            <a:pPr algn="ctr"/>
            <a:r>
              <a:rPr lang="en-US" sz="3600" dirty="0" smtClean="0">
                <a:solidFill>
                  <a:schemeClr val="bg1"/>
                </a:solidFill>
              </a:rPr>
              <a:t>original </a:t>
            </a:r>
            <a:r>
              <a:rPr lang="en-US" sz="3600" dirty="0" smtClean="0">
                <a:solidFill>
                  <a:schemeClr val="bg1"/>
                </a:solidFill>
              </a:rPr>
              <a:t>plan and design, </a:t>
            </a:r>
            <a:endParaRPr lang="en-US" sz="3600" dirty="0" smtClean="0">
              <a:solidFill>
                <a:schemeClr val="bg1"/>
              </a:solidFill>
            </a:endParaRPr>
          </a:p>
          <a:p>
            <a:pPr algn="ctr"/>
            <a:r>
              <a:rPr lang="en-US" sz="3600" dirty="0" smtClean="0">
                <a:solidFill>
                  <a:schemeClr val="bg1"/>
                </a:solidFill>
              </a:rPr>
              <a:t>and is </a:t>
            </a:r>
          </a:p>
          <a:p>
            <a:pPr algn="ctr"/>
            <a:r>
              <a:rPr lang="en-US" sz="3600" dirty="0" smtClean="0">
                <a:solidFill>
                  <a:schemeClr val="bg1"/>
                </a:solidFill>
              </a:rPr>
              <a:t>recovered </a:t>
            </a:r>
            <a:r>
              <a:rPr lang="en-US" sz="3600" dirty="0" smtClean="0">
                <a:solidFill>
                  <a:schemeClr val="bg1"/>
                </a:solidFill>
              </a:rPr>
              <a:t>and restored, </a:t>
            </a:r>
            <a:endParaRPr lang="en-US" sz="3600" dirty="0" smtClean="0">
              <a:solidFill>
                <a:schemeClr val="bg1"/>
              </a:solidFill>
            </a:endParaRPr>
          </a:p>
          <a:p>
            <a:pPr algn="ctr"/>
            <a:r>
              <a:rPr lang="en-US" sz="3600" dirty="0" smtClean="0">
                <a:solidFill>
                  <a:schemeClr val="bg1"/>
                </a:solidFill>
              </a:rPr>
              <a:t>we </a:t>
            </a:r>
            <a:r>
              <a:rPr lang="en-US" sz="3600" dirty="0" smtClean="0">
                <a:solidFill>
                  <a:schemeClr val="bg1"/>
                </a:solidFill>
              </a:rPr>
              <a:t>call it redemption.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063889"/>
            <a:ext cx="9144000" cy="4031873"/>
          </a:xfrm>
          <a:prstGeom prst="rect">
            <a:avLst/>
          </a:prstGeom>
          <a:noFill/>
        </p:spPr>
        <p:txBody>
          <a:bodyPr wrap="square" rtlCol="0">
            <a:spAutoFit/>
          </a:bodyPr>
          <a:lstStyle/>
          <a:p>
            <a:r>
              <a:rPr lang="en-US" sz="3200" i="1" dirty="0" smtClean="0">
                <a:solidFill>
                  <a:schemeClr val="bg1"/>
                </a:solidFill>
              </a:rPr>
              <a:t>Ephesians 1:9,10</a:t>
            </a:r>
          </a:p>
          <a:p>
            <a:r>
              <a:rPr lang="en-US" sz="3200" i="1" dirty="0" smtClean="0">
                <a:solidFill>
                  <a:schemeClr val="bg1"/>
                </a:solidFill>
              </a:rPr>
              <a:t>9 having made known to us the mystery of His will, according to His good pleasure which He purposed in Himself, </a:t>
            </a:r>
          </a:p>
          <a:p>
            <a:r>
              <a:rPr lang="en-US" sz="3200" i="1" dirty="0" smtClean="0">
                <a:solidFill>
                  <a:schemeClr val="bg1"/>
                </a:solidFill>
              </a:rPr>
              <a:t>10 that in the dispensation of the fullness of the times He might gather together in one all things in Christ, both which are in heaven and which are on earth—in Him.</a:t>
            </a:r>
            <a:endParaRPr lang="en-US" sz="3200" i="1" dirty="0" smtClean="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063889"/>
            <a:ext cx="9144000" cy="2062103"/>
          </a:xfrm>
          <a:prstGeom prst="rect">
            <a:avLst/>
          </a:prstGeom>
          <a:noFill/>
        </p:spPr>
        <p:txBody>
          <a:bodyPr wrap="square" rtlCol="0">
            <a:spAutoFit/>
          </a:bodyPr>
          <a:lstStyle/>
          <a:p>
            <a:r>
              <a:rPr lang="en-US" sz="3200" i="1" dirty="0" smtClean="0">
                <a:solidFill>
                  <a:schemeClr val="bg1"/>
                </a:solidFill>
              </a:rPr>
              <a:t>Ephesians 1:10 (Message Bible)</a:t>
            </a:r>
          </a:p>
          <a:p>
            <a:r>
              <a:rPr lang="en-US" sz="3200" i="1" dirty="0" smtClean="0">
                <a:solidFill>
                  <a:schemeClr val="bg1"/>
                </a:solidFill>
              </a:rPr>
              <a:t>a long-range plan in which everything would be brought together and summed up in him, everything in deepest heaven, everything on planet earth.</a:t>
            </a:r>
            <a:endParaRPr lang="en-US" sz="3200" i="1" dirty="0" smtClean="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1594</Words>
  <Application>Microsoft Office PowerPoint</Application>
  <PresentationFormat>On-screen Show (4:3)</PresentationFormat>
  <Paragraphs>191</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Ashish Raichur</dc:creator>
  <cp:lastModifiedBy>Ashish Raichur</cp:lastModifiedBy>
  <cp:revision>95</cp:revision>
  <dcterms:created xsi:type="dcterms:W3CDTF">2006-08-16T00:00:00Z</dcterms:created>
  <dcterms:modified xsi:type="dcterms:W3CDTF">2015-02-06T16:15:57Z</dcterms:modified>
</cp:coreProperties>
</file>