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4-12-14-Light-in-the-Darkness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12-14-Light-in-the-Darkness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Darkness, a figure of speech, </a:t>
            </a:r>
            <a:r>
              <a:rPr lang="en-US" sz="3600" dirty="0" smtClean="0">
                <a:solidFill>
                  <a:srgbClr val="FFFF00"/>
                </a:solidFill>
              </a:rPr>
              <a:t>is used </a:t>
            </a:r>
            <a:r>
              <a:rPr lang="en-US" sz="3600" dirty="0" smtClean="0">
                <a:solidFill>
                  <a:srgbClr val="FFFF00"/>
                </a:solidFill>
              </a:rPr>
              <a:t>in </a:t>
            </a:r>
            <a:r>
              <a:rPr lang="en-US" sz="3600" dirty="0" smtClean="0">
                <a:solidFill>
                  <a:srgbClr val="FFFF00"/>
                </a:solidFill>
              </a:rPr>
              <a:t>Scripture </a:t>
            </a:r>
            <a:r>
              <a:rPr lang="en-US" sz="3600" dirty="0" smtClean="0">
                <a:solidFill>
                  <a:srgbClr val="FFFF00"/>
                </a:solidFill>
              </a:rPr>
              <a:t>to refer to:</a:t>
            </a:r>
          </a:p>
          <a:p>
            <a:pPr lvl="2"/>
            <a:r>
              <a:rPr lang="en-US" sz="3600" dirty="0" smtClean="0">
                <a:solidFill>
                  <a:srgbClr val="FFFF00"/>
                </a:solidFill>
              </a:rPr>
              <a:t>1, spiritual blindness</a:t>
            </a:r>
          </a:p>
          <a:p>
            <a:pPr lvl="2"/>
            <a:r>
              <a:rPr lang="en-US" sz="3600" dirty="0" smtClean="0">
                <a:solidFill>
                  <a:srgbClr val="FFFF00"/>
                </a:solidFill>
              </a:rPr>
              <a:t>2, power of </a:t>
            </a:r>
            <a:r>
              <a:rPr lang="en-US" sz="3600" dirty="0" err="1" smtClean="0">
                <a:solidFill>
                  <a:srgbClr val="FFFF00"/>
                </a:solidFill>
              </a:rPr>
              <a:t>satan</a:t>
            </a:r>
            <a:endParaRPr lang="en-US" sz="3600" dirty="0" smtClean="0">
              <a:solidFill>
                <a:srgbClr val="FFFF00"/>
              </a:solidFill>
            </a:endParaRPr>
          </a:p>
          <a:p>
            <a:pPr lvl="2"/>
            <a:r>
              <a:rPr lang="en-US" sz="3600" dirty="0" smtClean="0">
                <a:solidFill>
                  <a:srgbClr val="FFFF00"/>
                </a:solidFill>
              </a:rPr>
              <a:t>3, night seasons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inability </a:t>
            </a:r>
            <a:r>
              <a:rPr lang="en-US" sz="3600" dirty="0" smtClean="0">
                <a:solidFill>
                  <a:srgbClr val="FFFF00"/>
                </a:solidFill>
              </a:rPr>
              <a:t>to "see", that is comprehend and understand </a:t>
            </a:r>
            <a:r>
              <a:rPr lang="en-US" sz="3600" dirty="0" smtClean="0">
                <a:solidFill>
                  <a:srgbClr val="FFFF00"/>
                </a:solidFill>
              </a:rPr>
              <a:t>spiritual </a:t>
            </a:r>
            <a:r>
              <a:rPr lang="en-US" sz="3600" dirty="0" smtClean="0">
                <a:solidFill>
                  <a:srgbClr val="FFFF00"/>
                </a:solidFill>
              </a:rPr>
              <a:t>truth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1, Darkness refers to spiritual </a:t>
            </a:r>
            <a:r>
              <a:rPr lang="en-US" sz="3600" i="1" dirty="0" smtClean="0">
                <a:solidFill>
                  <a:srgbClr val="FFC000"/>
                </a:solidFill>
              </a:rPr>
              <a:t>blindness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1 </a:t>
            </a:r>
            <a:r>
              <a:rPr lang="en-US" sz="3600" i="1" dirty="0" smtClean="0">
                <a:solidFill>
                  <a:srgbClr val="FFFF00"/>
                </a:solidFill>
              </a:rPr>
              <a:t>Corinthians 2:14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But the natural man does not receive the things of the Spirit of God, for they are foolishness to him; nor can he know them, because they are spiritually discerned.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1, Darkness refers to spiritual </a:t>
            </a:r>
            <a:r>
              <a:rPr lang="en-US" sz="3600" i="1" dirty="0" smtClean="0">
                <a:solidFill>
                  <a:srgbClr val="FFC000"/>
                </a:solidFill>
              </a:rPr>
              <a:t>blindness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John </a:t>
            </a:r>
            <a:r>
              <a:rPr lang="en-US" sz="3600" i="1" dirty="0" smtClean="0">
                <a:solidFill>
                  <a:srgbClr val="FFFF00"/>
                </a:solidFill>
              </a:rPr>
              <a:t>1:4,9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4 </a:t>
            </a:r>
            <a:r>
              <a:rPr lang="en-US" sz="3600" i="1" dirty="0" smtClean="0">
                <a:solidFill>
                  <a:srgbClr val="FFFF00"/>
                </a:solidFill>
              </a:rPr>
              <a:t>In Him was life, and the life was the light of men. 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9 That </a:t>
            </a:r>
            <a:r>
              <a:rPr lang="en-US" sz="3600" i="1" dirty="0" smtClean="0">
                <a:solidFill>
                  <a:srgbClr val="FFFF00"/>
                </a:solidFill>
              </a:rPr>
              <a:t>was the true Light which gives light to every man coming into the world.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1, Darkness refers to spiritual </a:t>
            </a:r>
            <a:r>
              <a:rPr lang="en-US" sz="3600" i="1" dirty="0" smtClean="0">
                <a:solidFill>
                  <a:srgbClr val="FFC000"/>
                </a:solidFill>
              </a:rPr>
              <a:t>blindness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Ephesians 4:18  </a:t>
            </a:r>
            <a:endParaRPr lang="en-US" sz="3600" i="1" dirty="0" smtClean="0">
              <a:solidFill>
                <a:srgbClr val="FFFF00"/>
              </a:solidFill>
            </a:endParaRPr>
          </a:p>
          <a:p>
            <a:r>
              <a:rPr lang="en-US" sz="3600" i="1" dirty="0" smtClean="0">
                <a:solidFill>
                  <a:srgbClr val="FFFF00"/>
                </a:solidFill>
              </a:rPr>
              <a:t>having </a:t>
            </a:r>
            <a:r>
              <a:rPr lang="en-US" sz="3600" i="1" dirty="0" smtClean="0">
                <a:solidFill>
                  <a:srgbClr val="FFFF00"/>
                </a:solidFill>
              </a:rPr>
              <a:t>their understanding darkened, being alienated from the life of God, because of the ignorance that is in them, because of the blindness of their heart;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1, Darkness refers to spiritual </a:t>
            </a:r>
            <a:r>
              <a:rPr lang="en-US" sz="3600" i="1" dirty="0" smtClean="0">
                <a:solidFill>
                  <a:srgbClr val="FFC000"/>
                </a:solidFill>
              </a:rPr>
              <a:t>blindness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Acts 26:18  </a:t>
            </a:r>
            <a:endParaRPr lang="en-US" sz="3600" i="1" dirty="0" smtClean="0">
              <a:solidFill>
                <a:srgbClr val="FFFF00"/>
              </a:solidFill>
            </a:endParaRPr>
          </a:p>
          <a:p>
            <a:r>
              <a:rPr lang="en-US" sz="3600" i="1" dirty="0" smtClean="0">
                <a:solidFill>
                  <a:srgbClr val="FFFF00"/>
                </a:solidFill>
              </a:rPr>
              <a:t>to </a:t>
            </a:r>
            <a:r>
              <a:rPr lang="en-US" sz="3600" i="1" dirty="0" smtClean="0">
                <a:solidFill>
                  <a:srgbClr val="FFFF00"/>
                </a:solidFill>
              </a:rPr>
              <a:t>open their eyes, in order to turn them from darkness to light, 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1, Darkness refers to spiritual </a:t>
            </a:r>
            <a:r>
              <a:rPr lang="en-US" sz="3600" i="1" dirty="0" smtClean="0">
                <a:solidFill>
                  <a:srgbClr val="FFC000"/>
                </a:solidFill>
              </a:rPr>
              <a:t>blindness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ability to understand spiritual truth begins first of all, with a personal encounter of the One who is the Truth, Jesus Christ.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1, Darkness refers to spiritual </a:t>
            </a:r>
            <a:r>
              <a:rPr lang="en-US" sz="3600" i="1" dirty="0" smtClean="0">
                <a:solidFill>
                  <a:srgbClr val="FFC000"/>
                </a:solidFill>
              </a:rPr>
              <a:t>blindness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Acts 26:18  </a:t>
            </a:r>
            <a:endParaRPr lang="en-US" sz="3600" i="1" dirty="0" smtClean="0">
              <a:solidFill>
                <a:srgbClr val="FFFF00"/>
              </a:solidFill>
            </a:endParaRPr>
          </a:p>
          <a:p>
            <a:r>
              <a:rPr lang="en-US" sz="3600" i="1" dirty="0" smtClean="0">
                <a:solidFill>
                  <a:srgbClr val="FFFF00"/>
                </a:solidFill>
              </a:rPr>
              <a:t>to </a:t>
            </a:r>
            <a:r>
              <a:rPr lang="en-US" sz="3600" i="1" dirty="0" smtClean="0">
                <a:solidFill>
                  <a:srgbClr val="FFFF00"/>
                </a:solidFill>
              </a:rPr>
              <a:t>open their eyes, in order to turn them from darkness to light, and from the power of Satan to God,....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2, Darkness refers to the power of </a:t>
            </a:r>
            <a:r>
              <a:rPr lang="en-US" sz="3600" i="1" dirty="0" err="1" smtClean="0">
                <a:solidFill>
                  <a:srgbClr val="FFC000"/>
                </a:solidFill>
              </a:rPr>
              <a:t>satan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1 John 5:19  </a:t>
            </a:r>
            <a:endParaRPr lang="en-US" sz="3600" i="1" dirty="0" smtClean="0">
              <a:solidFill>
                <a:srgbClr val="FFFF00"/>
              </a:solidFill>
            </a:endParaRPr>
          </a:p>
          <a:p>
            <a:r>
              <a:rPr lang="en-US" sz="3600" i="1" dirty="0" smtClean="0">
                <a:solidFill>
                  <a:srgbClr val="FFFF00"/>
                </a:solidFill>
              </a:rPr>
              <a:t>.. </a:t>
            </a:r>
            <a:r>
              <a:rPr lang="en-US" sz="3600" i="1" dirty="0" smtClean="0">
                <a:solidFill>
                  <a:srgbClr val="FFFF00"/>
                </a:solidFill>
              </a:rPr>
              <a:t>the whole world lies under the sway of the wicked one.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2, Darkness refers to the power of </a:t>
            </a:r>
            <a:r>
              <a:rPr lang="en-US" sz="3600" i="1" dirty="0" err="1" smtClean="0">
                <a:solidFill>
                  <a:srgbClr val="FFC000"/>
                </a:solidFill>
              </a:rPr>
              <a:t>satan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John 3:16-21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16 For God so loved the world that He gave His only begotten Son, that whoever believes in Him should not perish but have everlasting life. 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17 For God did not send His Son into the world to condemn the world, but that the world through Him might be saved. </a:t>
            </a:r>
            <a:endParaRPr lang="en-US" sz="3600" i="1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2, Darkness refers to the power of </a:t>
            </a:r>
            <a:r>
              <a:rPr lang="en-US" sz="3600" i="1" dirty="0" err="1" smtClean="0">
                <a:solidFill>
                  <a:srgbClr val="FFC000"/>
                </a:solidFill>
              </a:rPr>
              <a:t>satan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499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"I am the bread of life"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"before Abraham was, I AM"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"I am the door of the sheep"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"I am the good shepherd"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"I am the resurrection, and the life"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"I am the true vine"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John 3:16-21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18 </a:t>
            </a:r>
            <a:r>
              <a:rPr lang="en-US" sz="3600" i="1" dirty="0" smtClean="0">
                <a:solidFill>
                  <a:srgbClr val="FFFF00"/>
                </a:solidFill>
              </a:rPr>
              <a:t>"He who believes in Him is not condemned; but he who does not believe is condemned already, because he has not believed in the name of the only begotten Son of God. </a:t>
            </a:r>
            <a:endParaRPr lang="en-US" sz="3600" i="1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2, Darkness refers to the power of </a:t>
            </a:r>
            <a:r>
              <a:rPr lang="en-US" sz="3600" i="1" dirty="0" err="1" smtClean="0">
                <a:solidFill>
                  <a:srgbClr val="FFC000"/>
                </a:solidFill>
              </a:rPr>
              <a:t>satan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John 3:16-21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19 </a:t>
            </a:r>
            <a:r>
              <a:rPr lang="en-US" sz="3600" i="1" dirty="0" smtClean="0">
                <a:solidFill>
                  <a:srgbClr val="FFFF00"/>
                </a:solidFill>
              </a:rPr>
              <a:t>And this is the condemnation, that the light has come into the world, and men loved darkness rather than light, because their deeds were evil. </a:t>
            </a:r>
            <a:endParaRPr lang="en-US" sz="3600" i="1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2, Darkness refers to the power of </a:t>
            </a:r>
            <a:r>
              <a:rPr lang="en-US" sz="3600" i="1" dirty="0" err="1" smtClean="0">
                <a:solidFill>
                  <a:srgbClr val="FFC000"/>
                </a:solidFill>
              </a:rPr>
              <a:t>satan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John 3:16-21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20 </a:t>
            </a:r>
            <a:r>
              <a:rPr lang="en-US" sz="3600" i="1" dirty="0" smtClean="0">
                <a:solidFill>
                  <a:srgbClr val="FFFF00"/>
                </a:solidFill>
              </a:rPr>
              <a:t>For everyone practicing evil hates the light and does not come to the light, lest his deeds should be exposed. 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21 But he who does the truth comes to the light, that his deeds may be clearly seen, that they have been done in God." </a:t>
            </a:r>
          </a:p>
          <a:p>
            <a:endParaRPr lang="en-US" sz="3600" i="1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2, Darkness refers to the power of </a:t>
            </a:r>
            <a:r>
              <a:rPr lang="en-US" sz="3600" i="1" dirty="0" err="1" smtClean="0">
                <a:solidFill>
                  <a:srgbClr val="FFC000"/>
                </a:solidFill>
              </a:rPr>
              <a:t>satan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Colossians 1:13 </a:t>
            </a:r>
            <a:endParaRPr lang="en-US" sz="3600" i="1" dirty="0" smtClean="0">
              <a:solidFill>
                <a:srgbClr val="FFFF00"/>
              </a:solidFill>
            </a:endParaRPr>
          </a:p>
          <a:p>
            <a:r>
              <a:rPr lang="en-US" sz="3600" i="1" dirty="0" smtClean="0">
                <a:solidFill>
                  <a:srgbClr val="FFFF00"/>
                </a:solidFill>
              </a:rPr>
              <a:t>He </a:t>
            </a:r>
            <a:r>
              <a:rPr lang="en-US" sz="3600" i="1" dirty="0" smtClean="0">
                <a:solidFill>
                  <a:srgbClr val="FFFF00"/>
                </a:solidFill>
              </a:rPr>
              <a:t>has delivered us from the power of darkness and conveyed us into the kingdom of the Son of His love,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2, Darkness refers to the power of </a:t>
            </a:r>
            <a:r>
              <a:rPr lang="en-US" sz="3600" i="1" dirty="0" err="1" smtClean="0">
                <a:solidFill>
                  <a:srgbClr val="FFC000"/>
                </a:solidFill>
              </a:rPr>
              <a:t>satan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It is through the Person of Christ each One of us have the opportunity to be brought out of the power of </a:t>
            </a:r>
            <a:r>
              <a:rPr lang="en-US" sz="3600" dirty="0" err="1" smtClean="0">
                <a:solidFill>
                  <a:srgbClr val="FFFF00"/>
                </a:solidFill>
              </a:rPr>
              <a:t>satan</a:t>
            </a:r>
            <a:r>
              <a:rPr lang="en-US" sz="3600" dirty="0" smtClean="0">
                <a:solidFill>
                  <a:srgbClr val="FFFF00"/>
                </a:solidFill>
              </a:rPr>
              <a:t> and into the light of God.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2, Darkness refers to the power of </a:t>
            </a:r>
            <a:r>
              <a:rPr lang="en-US" sz="3600" i="1" dirty="0" err="1" smtClean="0">
                <a:solidFill>
                  <a:srgbClr val="FFC000"/>
                </a:solidFill>
              </a:rPr>
              <a:t>satan</a:t>
            </a:r>
            <a:endParaRPr lang="en-US" sz="3600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Micah 7:7-8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7 Therefore I will look to the LORD; I will wait for the God of my salvation; My God will hear me. 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8 Do not rejoice over me, my enemy; When I fall, I will arise; When I sit in darkness, The LORD will be a light to 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3, Darkness as the night seasons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Psalm 30:5  </a:t>
            </a:r>
            <a:endParaRPr lang="en-US" sz="3600" i="1" dirty="0" smtClean="0">
              <a:solidFill>
                <a:srgbClr val="FFFF00"/>
              </a:solidFill>
            </a:endParaRPr>
          </a:p>
          <a:p>
            <a:r>
              <a:rPr lang="en-US" sz="3600" i="1" dirty="0" smtClean="0">
                <a:solidFill>
                  <a:srgbClr val="FFFF00"/>
                </a:solidFill>
              </a:rPr>
              <a:t>For </a:t>
            </a:r>
            <a:r>
              <a:rPr lang="en-US" sz="3600" i="1" dirty="0" smtClean="0">
                <a:solidFill>
                  <a:srgbClr val="FFFF00"/>
                </a:solidFill>
              </a:rPr>
              <a:t>His anger is but for a moment, His favor is for life; Weeping may endure for a night, But joy comes in the morning.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</a:rPr>
              <a:t>3, Darkness as the night seasons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027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John 8:12  </a:t>
            </a:r>
          </a:p>
          <a:p>
            <a:r>
              <a:rPr lang="en-US" sz="3600" i="1" dirty="0" smtClean="0">
                <a:solidFill>
                  <a:schemeClr val="bg1"/>
                </a:solidFill>
              </a:rPr>
              <a:t>"I am the light of the world. He who follows Me shall not walk in darkness, but have the light of life</a:t>
            </a:r>
            <a:r>
              <a:rPr lang="en-US" sz="3600" i="1" dirty="0" smtClean="0">
                <a:solidFill>
                  <a:schemeClr val="bg1"/>
                </a:solidFill>
              </a:rPr>
              <a:t>.“</a:t>
            </a:r>
            <a:endParaRPr lang="en-US" sz="36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Jesus said: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"I am the way, the truth, and the life no one comes to the Father except through Me"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"I am He that </a:t>
            </a:r>
            <a:r>
              <a:rPr lang="en-US" sz="3600" dirty="0" err="1" smtClean="0">
                <a:solidFill>
                  <a:srgbClr val="FFFF00"/>
                </a:solidFill>
              </a:rPr>
              <a:t>liveth</a:t>
            </a:r>
            <a:r>
              <a:rPr lang="en-US" sz="3600" dirty="0" smtClean="0">
                <a:solidFill>
                  <a:srgbClr val="FFFF00"/>
                </a:solidFill>
              </a:rPr>
              <a:t>, and was dead; 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and</a:t>
            </a:r>
            <a:r>
              <a:rPr lang="en-US" sz="3600" dirty="0" smtClean="0">
                <a:solidFill>
                  <a:srgbClr val="FFFF00"/>
                </a:solidFill>
              </a:rPr>
              <a:t>, behold, I am alive for evermore, Amen; 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and </a:t>
            </a:r>
            <a:r>
              <a:rPr lang="en-US" sz="3600" dirty="0" smtClean="0">
                <a:solidFill>
                  <a:srgbClr val="FFFF00"/>
                </a:solidFill>
              </a:rPr>
              <a:t>have the keys of hell and of death"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"I am Alpha and Omega, 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the </a:t>
            </a:r>
            <a:r>
              <a:rPr lang="en-US" sz="3600" dirty="0" smtClean="0">
                <a:solidFill>
                  <a:srgbClr val="FFFF00"/>
                </a:solidFill>
              </a:rPr>
              <a:t>beginning and the end, 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the </a:t>
            </a:r>
            <a:r>
              <a:rPr lang="en-US" sz="3600" dirty="0" smtClean="0">
                <a:solidFill>
                  <a:srgbClr val="FFFF00"/>
                </a:solidFill>
              </a:rPr>
              <a:t>first and the last"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what </a:t>
            </a:r>
            <a:r>
              <a:rPr lang="en-US" sz="3600" dirty="0" smtClean="0">
                <a:solidFill>
                  <a:srgbClr val="FFFF00"/>
                </a:solidFill>
              </a:rPr>
              <a:t>would you think of someone who makes such claims for Himself?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Jesus Christ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has </a:t>
            </a:r>
            <a:r>
              <a:rPr lang="en-US" sz="3600" dirty="0" smtClean="0">
                <a:solidFill>
                  <a:srgbClr val="FFFF00"/>
                </a:solidFill>
              </a:rPr>
              <a:t>left an indelible mark 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on </a:t>
            </a:r>
            <a:r>
              <a:rPr lang="en-US" sz="3600" dirty="0" smtClean="0">
                <a:solidFill>
                  <a:srgbClr val="FFFF00"/>
                </a:solidFill>
              </a:rPr>
              <a:t>human history 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ctr">
              <a:buFontTx/>
              <a:buChar char="-"/>
            </a:pPr>
            <a:r>
              <a:rPr lang="en-US" sz="3600" dirty="0" smtClean="0">
                <a:solidFill>
                  <a:srgbClr val="FFFF00"/>
                </a:solidFill>
              </a:rPr>
              <a:t> as no </a:t>
            </a:r>
            <a:r>
              <a:rPr lang="en-US" sz="3600" dirty="0" smtClean="0">
                <a:solidFill>
                  <a:srgbClr val="FFFF00"/>
                </a:solidFill>
              </a:rPr>
              <a:t>other single human being 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has </a:t>
            </a:r>
            <a:r>
              <a:rPr lang="en-US" sz="3600" dirty="0" smtClean="0">
                <a:solidFill>
                  <a:srgbClr val="FFFF00"/>
                </a:solidFill>
              </a:rPr>
              <a:t>ever done.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John 8:12  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"I am the light of the world. He who follows Me shall not walk in darkness, but have the light of life." </a:t>
            </a:r>
          </a:p>
          <a:p>
            <a:endParaRPr lang="en-US" sz="36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John 8:12  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"I am the light of the world</a:t>
            </a:r>
            <a:r>
              <a:rPr lang="en-US" sz="3600" i="1" dirty="0" smtClean="0">
                <a:solidFill>
                  <a:srgbClr val="FFFF00"/>
                </a:solidFill>
              </a:rPr>
              <a:t>.”</a:t>
            </a:r>
            <a:endParaRPr lang="en-US" sz="3600" i="1" dirty="0" smtClean="0">
              <a:solidFill>
                <a:srgbClr val="FFFF00"/>
              </a:solidFill>
            </a:endParaRPr>
          </a:p>
          <a:p>
            <a:endParaRPr lang="en-US" sz="36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915</Words>
  <Application>Microsoft Office PowerPoint</Application>
  <PresentationFormat>On-screen Show (4:3)</PresentationFormat>
  <Paragraphs>80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66</cp:revision>
  <dcterms:created xsi:type="dcterms:W3CDTF">2006-08-16T00:00:00Z</dcterms:created>
  <dcterms:modified xsi:type="dcterms:W3CDTF">2014-12-13T09:45:50Z</dcterms:modified>
</cp:coreProperties>
</file>