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2014-11-23-Rest-for-Our-Souls-Ppt-Header.jpg"/>
          <p:cNvPicPr>
            <a:picLocks noChangeAspect="1"/>
          </p:cNvPicPr>
          <p:nvPr userDrawn="1"/>
        </p:nvPicPr>
        <p:blipFill>
          <a:blip r:embed="rId2" cstate="print"/>
          <a:stretch>
            <a:fillRect/>
          </a:stretch>
        </p:blipFill>
        <p:spPr>
          <a:xfrm>
            <a:off x="0" y="0"/>
            <a:ext cx="9144000" cy="13751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11-23-Rest-for-our-Souls-Ppt-Cover.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Take my yoke upon </a:t>
            </a:r>
            <a:r>
              <a:rPr lang="en-US" sz="3600" dirty="0" smtClean="0">
                <a:solidFill>
                  <a:srgbClr val="FFFF00"/>
                </a:solidFill>
              </a:rPr>
              <a:t>you</a:t>
            </a:r>
            <a:endParaRPr lang="en-US" sz="3600" dirty="0">
              <a:solidFill>
                <a:srgbClr val="FFFF00"/>
              </a:solidFill>
            </a:endParaRPr>
          </a:p>
        </p:txBody>
      </p:sp>
      <p:pic>
        <p:nvPicPr>
          <p:cNvPr id="5" name="Picture 4" descr="YokeOfOxen.jpg"/>
          <p:cNvPicPr>
            <a:picLocks noChangeAspect="1"/>
          </p:cNvPicPr>
          <p:nvPr/>
        </p:nvPicPr>
        <p:blipFill>
          <a:blip r:embed="rId2" cstate="print"/>
          <a:stretch>
            <a:fillRect/>
          </a:stretch>
        </p:blipFill>
        <p:spPr>
          <a:xfrm>
            <a:off x="2362200" y="2667000"/>
            <a:ext cx="4556710" cy="326707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Take my yoke upon </a:t>
            </a:r>
            <a:r>
              <a:rPr lang="en-US" sz="3600" dirty="0" smtClean="0">
                <a:solidFill>
                  <a:srgbClr val="FFFF00"/>
                </a:solidFill>
              </a:rPr>
              <a:t>you</a:t>
            </a:r>
            <a:endParaRPr lang="en-US" sz="3600" dirty="0">
              <a:solidFill>
                <a:srgbClr val="FFFF00"/>
              </a:solidFill>
            </a:endParaRPr>
          </a:p>
        </p:txBody>
      </p:sp>
      <p:sp>
        <p:nvSpPr>
          <p:cNvPr id="6" name="TextBox 5"/>
          <p:cNvSpPr txBox="1"/>
          <p:nvPr/>
        </p:nvSpPr>
        <p:spPr>
          <a:xfrm>
            <a:off x="0" y="2589074"/>
            <a:ext cx="9144000" cy="2862322"/>
          </a:xfrm>
          <a:prstGeom prst="rect">
            <a:avLst/>
          </a:prstGeom>
          <a:noFill/>
        </p:spPr>
        <p:txBody>
          <a:bodyPr wrap="square" rtlCol="0">
            <a:spAutoFit/>
          </a:bodyPr>
          <a:lstStyle/>
          <a:p>
            <a:pPr algn="ctr"/>
            <a:r>
              <a:rPr lang="en-US" sz="3600" dirty="0" smtClean="0">
                <a:solidFill>
                  <a:schemeClr val="bg1"/>
                </a:solidFill>
              </a:rPr>
              <a:t>He invites us to come under </a:t>
            </a:r>
            <a:r>
              <a:rPr lang="en-US" sz="3600" dirty="0" smtClean="0">
                <a:solidFill>
                  <a:srgbClr val="FFFF00"/>
                </a:solidFill>
              </a:rPr>
              <a:t>His authority</a:t>
            </a:r>
            <a:r>
              <a:rPr lang="en-US" sz="3600" dirty="0" smtClean="0">
                <a:solidFill>
                  <a:schemeClr val="bg1"/>
                </a:solidFill>
              </a:rPr>
              <a:t>, and align ourselves to </a:t>
            </a:r>
            <a:r>
              <a:rPr lang="en-US" sz="3600" dirty="0" smtClean="0">
                <a:solidFill>
                  <a:srgbClr val="FFFF00"/>
                </a:solidFill>
              </a:rPr>
              <a:t>His ways</a:t>
            </a:r>
            <a:r>
              <a:rPr lang="en-US" sz="3600" dirty="0" smtClean="0">
                <a:solidFill>
                  <a:schemeClr val="bg1"/>
                </a:solidFill>
              </a:rPr>
              <a:t>, to </a:t>
            </a:r>
            <a:r>
              <a:rPr lang="en-US" sz="3600" dirty="0" smtClean="0">
                <a:solidFill>
                  <a:srgbClr val="FFFF00"/>
                </a:solidFill>
              </a:rPr>
              <a:t>His plan</a:t>
            </a:r>
            <a:r>
              <a:rPr lang="en-US" sz="3600" dirty="0" smtClean="0">
                <a:solidFill>
                  <a:schemeClr val="bg1"/>
                </a:solidFill>
              </a:rPr>
              <a:t>, to work toward </a:t>
            </a:r>
            <a:r>
              <a:rPr lang="en-US" sz="3600" dirty="0" smtClean="0">
                <a:solidFill>
                  <a:srgbClr val="FFFF00"/>
                </a:solidFill>
              </a:rPr>
              <a:t>His purposes</a:t>
            </a:r>
            <a:r>
              <a:rPr lang="en-US" sz="3600" dirty="0" smtClean="0">
                <a:solidFill>
                  <a:schemeClr val="bg1"/>
                </a:solidFill>
              </a:rPr>
              <a:t>. </a:t>
            </a:r>
            <a:endParaRPr lang="en-US" sz="3600" dirty="0" smtClean="0">
              <a:solidFill>
                <a:schemeClr val="bg1"/>
              </a:solidFill>
            </a:endParaRPr>
          </a:p>
          <a:p>
            <a:pPr algn="ctr"/>
            <a:endParaRPr lang="en-US" sz="3600" dirty="0" smtClean="0">
              <a:solidFill>
                <a:schemeClr val="bg1"/>
              </a:solidFill>
            </a:endParaRPr>
          </a:p>
          <a:p>
            <a:pPr algn="ctr"/>
            <a:r>
              <a:rPr lang="en-US" sz="3600" dirty="0" smtClean="0">
                <a:solidFill>
                  <a:schemeClr val="bg1"/>
                </a:solidFill>
              </a:rPr>
              <a:t>He </a:t>
            </a:r>
            <a:r>
              <a:rPr lang="en-US" sz="3600" dirty="0" smtClean="0">
                <a:solidFill>
                  <a:schemeClr val="bg1"/>
                </a:solidFill>
              </a:rPr>
              <a:t>promises that His yoke is easy and light.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589074"/>
            <a:ext cx="9144000" cy="2554545"/>
          </a:xfrm>
          <a:prstGeom prst="rect">
            <a:avLst/>
          </a:prstGeom>
          <a:noFill/>
        </p:spPr>
        <p:txBody>
          <a:bodyPr wrap="square" rtlCol="0">
            <a:spAutoFit/>
          </a:bodyPr>
          <a:lstStyle/>
          <a:p>
            <a:r>
              <a:rPr lang="en-US" sz="3200" i="1" dirty="0" smtClean="0">
                <a:solidFill>
                  <a:schemeClr val="bg1"/>
                </a:solidFill>
              </a:rPr>
              <a:t>John 6:27  </a:t>
            </a:r>
            <a:endParaRPr lang="en-US" sz="3200" i="1" dirty="0" smtClean="0">
              <a:solidFill>
                <a:schemeClr val="bg1"/>
              </a:solidFill>
            </a:endParaRPr>
          </a:p>
          <a:p>
            <a:r>
              <a:rPr lang="en-US" sz="3200" i="1" dirty="0" smtClean="0">
                <a:solidFill>
                  <a:schemeClr val="bg1"/>
                </a:solidFill>
              </a:rPr>
              <a:t>Do </a:t>
            </a:r>
            <a:r>
              <a:rPr lang="en-US" sz="3200" i="1" dirty="0" smtClean="0">
                <a:solidFill>
                  <a:schemeClr val="bg1"/>
                </a:solidFill>
              </a:rPr>
              <a:t>not labor for the food which perishes, but for the food which endures to everlasting life, which the Son of Man will give you, because God the Father has set His seal on Him."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Learn from me</a:t>
            </a:r>
            <a:endParaRPr lang="en-US" sz="3600" dirty="0">
              <a:solidFill>
                <a:srgbClr val="FFFF00"/>
              </a:solidFill>
            </a:endParaRPr>
          </a:p>
        </p:txBody>
      </p:sp>
      <p:sp>
        <p:nvSpPr>
          <p:cNvPr id="6" name="TextBox 5"/>
          <p:cNvSpPr txBox="1"/>
          <p:nvPr/>
        </p:nvSpPr>
        <p:spPr>
          <a:xfrm>
            <a:off x="0" y="2665274"/>
            <a:ext cx="9144000" cy="1754326"/>
          </a:xfrm>
          <a:prstGeom prst="rect">
            <a:avLst/>
          </a:prstGeom>
          <a:noFill/>
        </p:spPr>
        <p:txBody>
          <a:bodyPr wrap="square" rtlCol="0">
            <a:spAutoFit/>
          </a:bodyPr>
          <a:lstStyle/>
          <a:p>
            <a:pPr algn="ctr"/>
            <a:r>
              <a:rPr lang="en-US" sz="3600" dirty="0" smtClean="0">
                <a:solidFill>
                  <a:schemeClr val="bg1"/>
                </a:solidFill>
              </a:rPr>
              <a:t>To learn from me, is essentially, </a:t>
            </a:r>
            <a:endParaRPr lang="en-US" sz="3600" dirty="0" smtClean="0">
              <a:solidFill>
                <a:schemeClr val="bg1"/>
              </a:solidFill>
            </a:endParaRPr>
          </a:p>
          <a:p>
            <a:pPr algn="ctr"/>
            <a:r>
              <a:rPr lang="en-US" sz="3600" dirty="0" smtClean="0">
                <a:solidFill>
                  <a:schemeClr val="bg1"/>
                </a:solidFill>
              </a:rPr>
              <a:t>a </a:t>
            </a:r>
            <a:r>
              <a:rPr lang="en-US" sz="3600" dirty="0" smtClean="0">
                <a:solidFill>
                  <a:schemeClr val="bg1"/>
                </a:solidFill>
              </a:rPr>
              <a:t>call to become His disciple</a:t>
            </a:r>
            <a:r>
              <a:rPr lang="en-US" sz="3600" dirty="0" smtClean="0">
                <a:solidFill>
                  <a:schemeClr val="bg1"/>
                </a:solidFill>
              </a:rPr>
              <a:t>.</a:t>
            </a:r>
          </a:p>
          <a:p>
            <a:pPr algn="ct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Learn from me</a:t>
            </a:r>
            <a:endParaRPr lang="en-US" sz="3600" dirty="0">
              <a:solidFill>
                <a:srgbClr val="FFFF00"/>
              </a:solidFill>
            </a:endParaRPr>
          </a:p>
        </p:txBody>
      </p:sp>
      <p:sp>
        <p:nvSpPr>
          <p:cNvPr id="6" name="TextBox 5"/>
          <p:cNvSpPr txBox="1"/>
          <p:nvPr/>
        </p:nvSpPr>
        <p:spPr>
          <a:xfrm>
            <a:off x="0" y="2665274"/>
            <a:ext cx="9144000" cy="2554545"/>
          </a:xfrm>
          <a:prstGeom prst="rect">
            <a:avLst/>
          </a:prstGeom>
          <a:noFill/>
        </p:spPr>
        <p:txBody>
          <a:bodyPr wrap="square" rtlCol="0">
            <a:spAutoFit/>
          </a:bodyPr>
          <a:lstStyle/>
          <a:p>
            <a:r>
              <a:rPr lang="en-US" sz="3200" i="1" dirty="0" smtClean="0">
                <a:solidFill>
                  <a:schemeClr val="bg1"/>
                </a:solidFill>
              </a:rPr>
              <a:t>Proverbs 3:5,6</a:t>
            </a:r>
          </a:p>
          <a:p>
            <a:r>
              <a:rPr lang="en-US" sz="3200" i="1" dirty="0" smtClean="0">
                <a:solidFill>
                  <a:schemeClr val="bg1"/>
                </a:solidFill>
              </a:rPr>
              <a:t>5 Trust in the LORD with all your heart, And lean not on your own understanding; </a:t>
            </a:r>
          </a:p>
          <a:p>
            <a:r>
              <a:rPr lang="en-US" sz="3200" i="1" dirty="0" smtClean="0">
                <a:solidFill>
                  <a:schemeClr val="bg1"/>
                </a:solidFill>
              </a:rPr>
              <a:t>6 In all your ways acknowledge Him, And He shall direct your paths.</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Learn from me</a:t>
            </a:r>
            <a:endParaRPr lang="en-US" sz="3600" dirty="0">
              <a:solidFill>
                <a:srgbClr val="FFFF00"/>
              </a:solidFill>
            </a:endParaRPr>
          </a:p>
        </p:txBody>
      </p:sp>
      <p:sp>
        <p:nvSpPr>
          <p:cNvPr id="6" name="TextBox 5"/>
          <p:cNvSpPr txBox="1"/>
          <p:nvPr/>
        </p:nvSpPr>
        <p:spPr>
          <a:xfrm>
            <a:off x="0" y="2665274"/>
            <a:ext cx="9144000" cy="1569660"/>
          </a:xfrm>
          <a:prstGeom prst="rect">
            <a:avLst/>
          </a:prstGeom>
          <a:noFill/>
        </p:spPr>
        <p:txBody>
          <a:bodyPr wrap="square" rtlCol="0">
            <a:spAutoFit/>
          </a:bodyPr>
          <a:lstStyle/>
          <a:p>
            <a:r>
              <a:rPr lang="en-US" sz="3200" i="1" dirty="0" smtClean="0">
                <a:solidFill>
                  <a:schemeClr val="bg1"/>
                </a:solidFill>
              </a:rPr>
              <a:t>Isaiah 26:3 </a:t>
            </a:r>
            <a:endParaRPr lang="en-US" sz="3200" i="1" dirty="0" smtClean="0">
              <a:solidFill>
                <a:schemeClr val="bg1"/>
              </a:solidFill>
            </a:endParaRPr>
          </a:p>
          <a:p>
            <a:r>
              <a:rPr lang="en-US" sz="3200" i="1" dirty="0" smtClean="0">
                <a:solidFill>
                  <a:schemeClr val="bg1"/>
                </a:solidFill>
              </a:rPr>
              <a:t>You </a:t>
            </a:r>
            <a:r>
              <a:rPr lang="en-US" sz="3200" i="1" dirty="0" smtClean="0">
                <a:solidFill>
                  <a:schemeClr val="bg1"/>
                </a:solidFill>
              </a:rPr>
              <a:t>will keep him in perfect peace, Whose mind is stayed on You, Because he trusts in You.</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Learn from me</a:t>
            </a:r>
            <a:endParaRPr lang="en-US" sz="3600" dirty="0">
              <a:solidFill>
                <a:srgbClr val="FFFF00"/>
              </a:solidFill>
            </a:endParaRPr>
          </a:p>
        </p:txBody>
      </p:sp>
      <p:sp>
        <p:nvSpPr>
          <p:cNvPr id="6" name="TextBox 5"/>
          <p:cNvSpPr txBox="1"/>
          <p:nvPr/>
        </p:nvSpPr>
        <p:spPr>
          <a:xfrm>
            <a:off x="0" y="2665274"/>
            <a:ext cx="9144000" cy="2062103"/>
          </a:xfrm>
          <a:prstGeom prst="rect">
            <a:avLst/>
          </a:prstGeom>
          <a:noFill/>
        </p:spPr>
        <p:txBody>
          <a:bodyPr wrap="square" rtlCol="0">
            <a:spAutoFit/>
          </a:bodyPr>
          <a:lstStyle/>
          <a:p>
            <a:r>
              <a:rPr lang="en-US" sz="3200" i="1" dirty="0" smtClean="0">
                <a:solidFill>
                  <a:schemeClr val="bg1"/>
                </a:solidFill>
              </a:rPr>
              <a:t>Isaiah 32:17 </a:t>
            </a:r>
          </a:p>
          <a:p>
            <a:r>
              <a:rPr lang="en-US" sz="3200" i="1" dirty="0" smtClean="0">
                <a:solidFill>
                  <a:schemeClr val="bg1"/>
                </a:solidFill>
              </a:rPr>
              <a:t>The work of righteousness will be peace, And the effect of righteousness, quietness and assurance forever.</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What about the inner unrest?</a:t>
            </a:r>
            <a:endParaRPr lang="en-US" sz="3600" dirty="0">
              <a:solidFill>
                <a:srgbClr val="FFFF00"/>
              </a:solidFill>
            </a:endParaRPr>
          </a:p>
        </p:txBody>
      </p:sp>
      <p:sp>
        <p:nvSpPr>
          <p:cNvPr id="6" name="TextBox 5"/>
          <p:cNvSpPr txBox="1"/>
          <p:nvPr/>
        </p:nvSpPr>
        <p:spPr>
          <a:xfrm>
            <a:off x="0" y="2665274"/>
            <a:ext cx="9144000" cy="4031873"/>
          </a:xfrm>
          <a:prstGeom prst="rect">
            <a:avLst/>
          </a:prstGeom>
          <a:noFill/>
        </p:spPr>
        <p:txBody>
          <a:bodyPr wrap="square" rtlCol="0">
            <a:spAutoFit/>
          </a:bodyPr>
          <a:lstStyle/>
          <a:p>
            <a:r>
              <a:rPr lang="en-US" sz="3200" i="1" dirty="0" smtClean="0">
                <a:solidFill>
                  <a:schemeClr val="bg1"/>
                </a:solidFill>
              </a:rPr>
              <a:t>Romans 5:1  </a:t>
            </a:r>
          </a:p>
          <a:p>
            <a:r>
              <a:rPr lang="en-US" sz="3200" i="1" dirty="0" smtClean="0">
                <a:solidFill>
                  <a:schemeClr val="bg1"/>
                </a:solidFill>
              </a:rPr>
              <a:t>Therefore, having been justified by faith, we have peace with God through our Lord Jesus Christ, </a:t>
            </a:r>
          </a:p>
          <a:p>
            <a:endParaRPr lang="en-US" sz="3200" i="1" dirty="0" smtClean="0">
              <a:solidFill>
                <a:schemeClr val="bg1"/>
              </a:solidFill>
            </a:endParaRPr>
          </a:p>
          <a:p>
            <a:r>
              <a:rPr lang="en-US" sz="3200" i="1" dirty="0" smtClean="0">
                <a:solidFill>
                  <a:schemeClr val="bg1"/>
                </a:solidFill>
              </a:rPr>
              <a:t>Romans 8:1  </a:t>
            </a:r>
          </a:p>
          <a:p>
            <a:r>
              <a:rPr lang="en-US" sz="3200" i="1" dirty="0" smtClean="0">
                <a:solidFill>
                  <a:schemeClr val="bg1"/>
                </a:solidFill>
              </a:rPr>
              <a:t>There is therefore now no condemnation to those who are in Christ Jesus, who do not walk according to the flesh, but according to the Spirit.</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44000" cy="1200329"/>
          </a:xfrm>
          <a:prstGeom prst="rect">
            <a:avLst/>
          </a:prstGeom>
          <a:noFill/>
        </p:spPr>
        <p:txBody>
          <a:bodyPr wrap="square" rtlCol="0">
            <a:spAutoFit/>
          </a:bodyPr>
          <a:lstStyle/>
          <a:p>
            <a:pPr algn="ctr"/>
            <a:r>
              <a:rPr lang="en-US" sz="3600" i="1" dirty="0" smtClean="0">
                <a:solidFill>
                  <a:srgbClr val="FFFF00"/>
                </a:solidFill>
              </a:rPr>
              <a:t>In </a:t>
            </a:r>
            <a:r>
              <a:rPr lang="en-US" sz="3600" i="1" dirty="0" smtClean="0">
                <a:solidFill>
                  <a:srgbClr val="FFFF00"/>
                </a:solidFill>
              </a:rPr>
              <a:t>turmoil, </a:t>
            </a:r>
            <a:r>
              <a:rPr lang="en-US" sz="3600" i="1" dirty="0" smtClean="0">
                <a:solidFill>
                  <a:srgbClr val="FFFF00"/>
                </a:solidFill>
              </a:rPr>
              <a:t>there is rest for our souls!</a:t>
            </a:r>
          </a:p>
          <a:p>
            <a:pPr algn="ctr"/>
            <a:r>
              <a:rPr lang="en-US" sz="3600" i="1" dirty="0" smtClean="0">
                <a:solidFill>
                  <a:srgbClr val="FFFF00"/>
                </a:solidFill>
              </a:rPr>
              <a:t>The Lord Jesus offered it to us.</a:t>
            </a:r>
            <a:endParaRPr lang="en-US" sz="3600" i="1" dirty="0" smtClean="0">
              <a:solidFill>
                <a:srgbClr val="FFFF00"/>
              </a:solidFill>
            </a:endParaRPr>
          </a:p>
        </p:txBody>
      </p:sp>
      <p:sp>
        <p:nvSpPr>
          <p:cNvPr id="6" name="TextBox 5"/>
          <p:cNvSpPr txBox="1"/>
          <p:nvPr/>
        </p:nvSpPr>
        <p:spPr>
          <a:xfrm>
            <a:off x="0" y="2966859"/>
            <a:ext cx="9144000" cy="3662541"/>
          </a:xfrm>
          <a:prstGeom prst="rect">
            <a:avLst/>
          </a:prstGeom>
          <a:noFill/>
        </p:spPr>
        <p:txBody>
          <a:bodyPr wrap="square" rtlCol="0">
            <a:spAutoFit/>
          </a:bodyPr>
          <a:lstStyle/>
          <a:p>
            <a:r>
              <a:rPr lang="en-US" sz="3200" i="1" dirty="0" smtClean="0">
                <a:solidFill>
                  <a:schemeClr val="bg1"/>
                </a:solidFill>
              </a:rPr>
              <a:t>Matthew </a:t>
            </a:r>
            <a:r>
              <a:rPr lang="en-US" sz="3200" i="1" dirty="0" smtClean="0">
                <a:solidFill>
                  <a:schemeClr val="bg1"/>
                </a:solidFill>
              </a:rPr>
              <a:t>11:28-30</a:t>
            </a:r>
          </a:p>
          <a:p>
            <a:r>
              <a:rPr lang="en-US" sz="3200" i="1" dirty="0" smtClean="0">
                <a:solidFill>
                  <a:schemeClr val="bg1"/>
                </a:solidFill>
              </a:rPr>
              <a:t>28 </a:t>
            </a:r>
            <a:r>
              <a:rPr lang="en-US" sz="3600" i="1" dirty="0" smtClean="0">
                <a:solidFill>
                  <a:srgbClr val="FFFF00"/>
                </a:solidFill>
              </a:rPr>
              <a:t>Come to Me</a:t>
            </a:r>
            <a:r>
              <a:rPr lang="en-US" sz="3200" i="1" dirty="0" smtClean="0">
                <a:solidFill>
                  <a:schemeClr val="bg1"/>
                </a:solidFill>
              </a:rPr>
              <a:t>, all you who labor and are heavy laden, and </a:t>
            </a:r>
            <a:r>
              <a:rPr lang="en-US" sz="3200" i="1" u="sng" dirty="0" smtClean="0">
                <a:solidFill>
                  <a:srgbClr val="FFC000"/>
                </a:solidFill>
              </a:rPr>
              <a:t>I will give you rest</a:t>
            </a:r>
            <a:r>
              <a:rPr lang="en-US" sz="3200" i="1" dirty="0" smtClean="0">
                <a:solidFill>
                  <a:schemeClr val="bg1"/>
                </a:solidFill>
              </a:rPr>
              <a:t>. </a:t>
            </a:r>
          </a:p>
          <a:p>
            <a:r>
              <a:rPr lang="en-US" sz="3200" i="1" dirty="0" smtClean="0">
                <a:solidFill>
                  <a:schemeClr val="bg1"/>
                </a:solidFill>
              </a:rPr>
              <a:t>29 </a:t>
            </a:r>
            <a:r>
              <a:rPr lang="en-US" sz="3600" i="1" dirty="0" smtClean="0">
                <a:solidFill>
                  <a:srgbClr val="FFFF00"/>
                </a:solidFill>
              </a:rPr>
              <a:t>Take My yoke upon you </a:t>
            </a:r>
            <a:r>
              <a:rPr lang="en-US" sz="3200" i="1" dirty="0" smtClean="0">
                <a:solidFill>
                  <a:schemeClr val="bg1"/>
                </a:solidFill>
              </a:rPr>
              <a:t>and </a:t>
            </a:r>
            <a:r>
              <a:rPr lang="en-US" sz="3600" i="1" dirty="0" smtClean="0">
                <a:solidFill>
                  <a:srgbClr val="FFFF00"/>
                </a:solidFill>
              </a:rPr>
              <a:t>learn from Me</a:t>
            </a:r>
            <a:r>
              <a:rPr lang="en-US" sz="3200" i="1" dirty="0" smtClean="0">
                <a:solidFill>
                  <a:schemeClr val="bg1"/>
                </a:solidFill>
              </a:rPr>
              <a:t>, for I am gentle and lowly in heart, and </a:t>
            </a:r>
            <a:r>
              <a:rPr lang="en-US" sz="3200" i="1" u="sng" dirty="0" smtClean="0">
                <a:solidFill>
                  <a:srgbClr val="FFC000"/>
                </a:solidFill>
              </a:rPr>
              <a:t>you will find rest for your souls</a:t>
            </a:r>
            <a:r>
              <a:rPr lang="en-US" sz="3200" i="1" dirty="0" smtClean="0">
                <a:solidFill>
                  <a:schemeClr val="bg1"/>
                </a:solidFill>
              </a:rPr>
              <a:t>. </a:t>
            </a:r>
          </a:p>
          <a:p>
            <a:r>
              <a:rPr lang="en-US" sz="3200" i="1" dirty="0" smtClean="0">
                <a:solidFill>
                  <a:schemeClr val="bg1"/>
                </a:solidFill>
              </a:rPr>
              <a:t>30 For My yoke is easy and My burden is light."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FF00"/>
                </a:solidFill>
              </a:rPr>
              <a:t>Stressors of life</a:t>
            </a:r>
            <a:endParaRPr lang="en-US" sz="3600" dirty="0">
              <a:solidFill>
                <a:srgbClr val="FFFF00"/>
              </a:solidFill>
            </a:endParaRPr>
          </a:p>
        </p:txBody>
      </p:sp>
      <p:sp>
        <p:nvSpPr>
          <p:cNvPr id="3" name="TextBox 2"/>
          <p:cNvSpPr txBox="1"/>
          <p:nvPr/>
        </p:nvSpPr>
        <p:spPr>
          <a:xfrm>
            <a:off x="0" y="2286000"/>
            <a:ext cx="9144000" cy="4524315"/>
          </a:xfrm>
          <a:prstGeom prst="rect">
            <a:avLst/>
          </a:prstGeom>
          <a:noFill/>
        </p:spPr>
        <p:txBody>
          <a:bodyPr wrap="square" rtlCol="0">
            <a:spAutoFit/>
          </a:bodyPr>
          <a:lstStyle/>
          <a:p>
            <a:r>
              <a:rPr lang="en-US" sz="3600" dirty="0" smtClean="0">
                <a:solidFill>
                  <a:schemeClr val="bg1"/>
                </a:solidFill>
              </a:rPr>
              <a:t>Top Causes of Stress (a report in the U.S.)</a:t>
            </a:r>
          </a:p>
          <a:p>
            <a:pPr lvl="4"/>
            <a:r>
              <a:rPr lang="en-US" sz="3600" dirty="0" smtClean="0">
                <a:solidFill>
                  <a:schemeClr val="bg1"/>
                </a:solidFill>
              </a:rPr>
              <a:t>1 </a:t>
            </a:r>
            <a:r>
              <a:rPr lang="en-US" sz="3600" dirty="0" smtClean="0">
                <a:solidFill>
                  <a:schemeClr val="bg1"/>
                </a:solidFill>
              </a:rPr>
              <a:t>Job Pressure	</a:t>
            </a:r>
          </a:p>
          <a:p>
            <a:pPr lvl="4"/>
            <a:r>
              <a:rPr lang="en-US" sz="3600" dirty="0" smtClean="0">
                <a:solidFill>
                  <a:schemeClr val="bg1"/>
                </a:solidFill>
              </a:rPr>
              <a:t>2 </a:t>
            </a:r>
            <a:r>
              <a:rPr lang="en-US" sz="3600" dirty="0" smtClean="0">
                <a:solidFill>
                  <a:schemeClr val="bg1"/>
                </a:solidFill>
              </a:rPr>
              <a:t>Money</a:t>
            </a:r>
            <a:endParaRPr lang="en-US" sz="3600" dirty="0" smtClean="0">
              <a:solidFill>
                <a:schemeClr val="bg1"/>
              </a:solidFill>
            </a:endParaRPr>
          </a:p>
          <a:p>
            <a:pPr lvl="4"/>
            <a:r>
              <a:rPr lang="en-US" sz="3600" dirty="0" smtClean="0">
                <a:solidFill>
                  <a:schemeClr val="bg1"/>
                </a:solidFill>
              </a:rPr>
              <a:t>3 </a:t>
            </a:r>
            <a:r>
              <a:rPr lang="en-US" sz="3600" dirty="0" smtClean="0">
                <a:solidFill>
                  <a:schemeClr val="bg1"/>
                </a:solidFill>
              </a:rPr>
              <a:t>Health</a:t>
            </a:r>
          </a:p>
          <a:p>
            <a:pPr lvl="4"/>
            <a:r>
              <a:rPr lang="en-US" sz="3600" dirty="0" smtClean="0">
                <a:solidFill>
                  <a:schemeClr val="bg1"/>
                </a:solidFill>
              </a:rPr>
              <a:t>4 Relationships</a:t>
            </a:r>
          </a:p>
          <a:p>
            <a:pPr lvl="4"/>
            <a:r>
              <a:rPr lang="en-US" sz="3600" dirty="0" smtClean="0">
                <a:solidFill>
                  <a:schemeClr val="bg1"/>
                </a:solidFill>
              </a:rPr>
              <a:t>5 Poor Nutrition</a:t>
            </a:r>
          </a:p>
          <a:p>
            <a:pPr lvl="4"/>
            <a:r>
              <a:rPr lang="en-US" sz="3600" dirty="0" smtClean="0">
                <a:solidFill>
                  <a:schemeClr val="bg1"/>
                </a:solidFill>
              </a:rPr>
              <a:t>6 Media Overload</a:t>
            </a:r>
          </a:p>
          <a:p>
            <a:pPr lvl="4"/>
            <a:r>
              <a:rPr lang="en-US" sz="3600" dirty="0" smtClean="0">
                <a:solidFill>
                  <a:schemeClr val="bg1"/>
                </a:solidFill>
              </a:rPr>
              <a:t>7 Sleep </a:t>
            </a:r>
            <a:r>
              <a:rPr lang="en-US" sz="3600" dirty="0" smtClean="0">
                <a:solidFill>
                  <a:schemeClr val="bg1"/>
                </a:solidFill>
              </a:rPr>
              <a:t>Deprivation</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FF00"/>
                </a:solidFill>
              </a:rPr>
              <a:t>Stressors of life</a:t>
            </a:r>
            <a:endParaRPr lang="en-US" sz="3600" dirty="0">
              <a:solidFill>
                <a:srgbClr val="FFFF00"/>
              </a:solidFill>
            </a:endParaRPr>
          </a:p>
        </p:txBody>
      </p:sp>
      <p:sp>
        <p:nvSpPr>
          <p:cNvPr id="3" name="TextBox 2"/>
          <p:cNvSpPr txBox="1"/>
          <p:nvPr/>
        </p:nvSpPr>
        <p:spPr>
          <a:xfrm>
            <a:off x="0" y="2286000"/>
            <a:ext cx="9144000" cy="2862322"/>
          </a:xfrm>
          <a:prstGeom prst="rect">
            <a:avLst/>
          </a:prstGeom>
          <a:noFill/>
        </p:spPr>
        <p:txBody>
          <a:bodyPr wrap="square" rtlCol="0">
            <a:spAutoFit/>
          </a:bodyPr>
          <a:lstStyle/>
          <a:p>
            <a:r>
              <a:rPr lang="en-US" sz="3600" dirty="0" smtClean="0">
                <a:solidFill>
                  <a:schemeClr val="bg1"/>
                </a:solidFill>
              </a:rPr>
              <a:t>Causes of workplace related stress</a:t>
            </a:r>
          </a:p>
          <a:p>
            <a:pPr lvl="4"/>
            <a:r>
              <a:rPr lang="en-US" sz="3600" dirty="0" smtClean="0">
                <a:solidFill>
                  <a:schemeClr val="bg1"/>
                </a:solidFill>
              </a:rPr>
              <a:t>46% Workload</a:t>
            </a:r>
          </a:p>
          <a:p>
            <a:pPr lvl="4"/>
            <a:r>
              <a:rPr lang="en-US" sz="3600" dirty="0" smtClean="0">
                <a:solidFill>
                  <a:schemeClr val="bg1"/>
                </a:solidFill>
              </a:rPr>
              <a:t>28% People issues</a:t>
            </a:r>
          </a:p>
          <a:p>
            <a:pPr lvl="4"/>
            <a:r>
              <a:rPr lang="en-US" sz="3600" dirty="0" smtClean="0">
                <a:solidFill>
                  <a:schemeClr val="bg1"/>
                </a:solidFill>
              </a:rPr>
              <a:t>20% Juggling work/personal lives</a:t>
            </a:r>
          </a:p>
          <a:p>
            <a:pPr lvl="4"/>
            <a:r>
              <a:rPr lang="en-US" sz="3600" dirty="0" smtClean="0">
                <a:solidFill>
                  <a:schemeClr val="bg1"/>
                </a:solidFill>
              </a:rPr>
              <a:t>6% Lack of job security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FF00"/>
                </a:solidFill>
              </a:rPr>
              <a:t>Inner Unrest</a:t>
            </a:r>
            <a:endParaRPr lang="en-US" sz="3600" dirty="0">
              <a:solidFill>
                <a:srgbClr val="FFFF00"/>
              </a:solidFill>
            </a:endParaRPr>
          </a:p>
        </p:txBody>
      </p:sp>
      <p:sp>
        <p:nvSpPr>
          <p:cNvPr id="3" name="TextBox 2"/>
          <p:cNvSpPr txBox="1"/>
          <p:nvPr/>
        </p:nvSpPr>
        <p:spPr>
          <a:xfrm>
            <a:off x="0" y="2286000"/>
            <a:ext cx="9144000" cy="2862322"/>
          </a:xfrm>
          <a:prstGeom prst="rect">
            <a:avLst/>
          </a:prstGeom>
          <a:noFill/>
        </p:spPr>
        <p:txBody>
          <a:bodyPr wrap="square" rtlCol="0">
            <a:spAutoFit/>
          </a:bodyPr>
          <a:lstStyle/>
          <a:p>
            <a:pPr lvl="2"/>
            <a:r>
              <a:rPr lang="en-US" sz="3600" dirty="0" smtClean="0">
                <a:solidFill>
                  <a:schemeClr val="bg1"/>
                </a:solidFill>
              </a:rPr>
              <a:t>Guilt and shame</a:t>
            </a:r>
          </a:p>
          <a:p>
            <a:pPr lvl="2"/>
            <a:r>
              <a:rPr lang="en-US" sz="3600" dirty="0" smtClean="0">
                <a:solidFill>
                  <a:schemeClr val="bg1"/>
                </a:solidFill>
              </a:rPr>
              <a:t>Consequences of our wrong doing</a:t>
            </a:r>
          </a:p>
          <a:p>
            <a:pPr lvl="2"/>
            <a:r>
              <a:rPr lang="en-US" sz="3600" dirty="0" smtClean="0">
                <a:solidFill>
                  <a:schemeClr val="bg1"/>
                </a:solidFill>
              </a:rPr>
              <a:t>Fear of the future</a:t>
            </a:r>
          </a:p>
          <a:p>
            <a:pPr lvl="2"/>
            <a:r>
              <a:rPr lang="en-US" sz="3600" dirty="0" smtClean="0">
                <a:solidFill>
                  <a:schemeClr val="bg1"/>
                </a:solidFill>
              </a:rPr>
              <a:t>Discontentment about life</a:t>
            </a:r>
          </a:p>
          <a:p>
            <a:pPr lvl="2"/>
            <a:r>
              <a:rPr lang="en-US" sz="3600" dirty="0" smtClean="0">
                <a:solidFill>
                  <a:schemeClr val="bg1"/>
                </a:solidFill>
              </a:rPr>
              <a:t>Our failures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0"/>
            <a:ext cx="9144000" cy="3539430"/>
          </a:xfrm>
          <a:prstGeom prst="rect">
            <a:avLst/>
          </a:prstGeom>
          <a:noFill/>
        </p:spPr>
        <p:txBody>
          <a:bodyPr wrap="square" rtlCol="0">
            <a:spAutoFit/>
          </a:bodyPr>
          <a:lstStyle/>
          <a:p>
            <a:r>
              <a:rPr lang="en-US" sz="3200" i="1" dirty="0" smtClean="0">
                <a:solidFill>
                  <a:schemeClr val="bg1"/>
                </a:solidFill>
              </a:rPr>
              <a:t>Matthew 11:28-30</a:t>
            </a:r>
          </a:p>
          <a:p>
            <a:r>
              <a:rPr lang="en-US" sz="3200" i="1" dirty="0" smtClean="0">
                <a:solidFill>
                  <a:schemeClr val="bg1"/>
                </a:solidFill>
              </a:rPr>
              <a:t>28 Come to Me, all you who labor and are heavy laden, and I will give you rest. </a:t>
            </a:r>
          </a:p>
          <a:p>
            <a:r>
              <a:rPr lang="en-US" sz="3200" i="1" dirty="0" smtClean="0">
                <a:solidFill>
                  <a:schemeClr val="bg1"/>
                </a:solidFill>
              </a:rPr>
              <a:t>29 Take My yoke upon you and learn from Me, for I am gentle and lowly in heart, and you will find rest for your souls. </a:t>
            </a:r>
          </a:p>
          <a:p>
            <a:r>
              <a:rPr lang="en-US" sz="3200" i="1" dirty="0" smtClean="0">
                <a:solidFill>
                  <a:schemeClr val="bg1"/>
                </a:solidFill>
              </a:rPr>
              <a:t>30 For My yoke is easy and My burden is light."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828800"/>
            <a:ext cx="9144000" cy="4524315"/>
          </a:xfrm>
          <a:prstGeom prst="rect">
            <a:avLst/>
          </a:prstGeom>
          <a:noFill/>
        </p:spPr>
        <p:txBody>
          <a:bodyPr wrap="square" rtlCol="0">
            <a:spAutoFit/>
          </a:bodyPr>
          <a:lstStyle/>
          <a:p>
            <a:r>
              <a:rPr lang="en-US" sz="3200" i="1" dirty="0" smtClean="0">
                <a:solidFill>
                  <a:schemeClr val="bg1"/>
                </a:solidFill>
              </a:rPr>
              <a:t>John 14:27  </a:t>
            </a:r>
            <a:endParaRPr lang="en-US" sz="3200" i="1" dirty="0" smtClean="0">
              <a:solidFill>
                <a:schemeClr val="bg1"/>
              </a:solidFill>
            </a:endParaRPr>
          </a:p>
          <a:p>
            <a:r>
              <a:rPr lang="en-US" sz="3200" i="1" dirty="0" smtClean="0">
                <a:solidFill>
                  <a:schemeClr val="bg1"/>
                </a:solidFill>
              </a:rPr>
              <a:t>Peace </a:t>
            </a:r>
            <a:r>
              <a:rPr lang="en-US" sz="3200" i="1" dirty="0" smtClean="0">
                <a:solidFill>
                  <a:schemeClr val="bg1"/>
                </a:solidFill>
              </a:rPr>
              <a:t>I leave with you, My peace I give to you; not as the world gives do I give to you. Let not your heart be troubled, neither let it be afraid.</a:t>
            </a:r>
          </a:p>
          <a:p>
            <a:endParaRPr lang="en-US" sz="3200" i="1" dirty="0" smtClean="0">
              <a:solidFill>
                <a:schemeClr val="bg1"/>
              </a:solidFill>
            </a:endParaRPr>
          </a:p>
          <a:p>
            <a:r>
              <a:rPr lang="en-US" sz="3200" i="1" dirty="0" smtClean="0">
                <a:solidFill>
                  <a:schemeClr val="bg1"/>
                </a:solidFill>
              </a:rPr>
              <a:t>John 16:33  </a:t>
            </a:r>
            <a:endParaRPr lang="en-US" sz="3200" i="1" dirty="0" smtClean="0">
              <a:solidFill>
                <a:schemeClr val="bg1"/>
              </a:solidFill>
            </a:endParaRPr>
          </a:p>
          <a:p>
            <a:r>
              <a:rPr lang="en-US" sz="3200" i="1" dirty="0" smtClean="0">
                <a:solidFill>
                  <a:schemeClr val="bg1"/>
                </a:solidFill>
              </a:rPr>
              <a:t>These </a:t>
            </a:r>
            <a:r>
              <a:rPr lang="en-US" sz="3200" i="1" dirty="0" smtClean="0">
                <a:solidFill>
                  <a:schemeClr val="bg1"/>
                </a:solidFill>
              </a:rPr>
              <a:t>things I have spoken to you, that in Me you may have peace. In the world you will have tribulation; but be of good cheer, I have overcome the world."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589074"/>
            <a:ext cx="9144000" cy="1754326"/>
          </a:xfrm>
          <a:prstGeom prst="rect">
            <a:avLst/>
          </a:prstGeom>
          <a:noFill/>
        </p:spPr>
        <p:txBody>
          <a:bodyPr wrap="square" rtlCol="0">
            <a:spAutoFit/>
          </a:bodyPr>
          <a:lstStyle/>
          <a:p>
            <a:pPr algn="ctr"/>
            <a:r>
              <a:rPr lang="en-US" sz="3600" dirty="0" smtClean="0">
                <a:solidFill>
                  <a:schemeClr val="bg1"/>
                </a:solidFill>
              </a:rPr>
              <a:t>The </a:t>
            </a:r>
            <a:r>
              <a:rPr lang="en-US" sz="3600" dirty="0" smtClean="0">
                <a:solidFill>
                  <a:schemeClr val="bg1"/>
                </a:solidFill>
              </a:rPr>
              <a:t>ability to walk in rest, in peace, </a:t>
            </a:r>
            <a:endParaRPr lang="en-US" sz="3600" dirty="0" smtClean="0">
              <a:solidFill>
                <a:schemeClr val="bg1"/>
              </a:solidFill>
            </a:endParaRPr>
          </a:p>
          <a:p>
            <a:pPr algn="ctr"/>
            <a:r>
              <a:rPr lang="en-US" sz="3600" dirty="0" smtClean="0">
                <a:solidFill>
                  <a:schemeClr val="bg1"/>
                </a:solidFill>
              </a:rPr>
              <a:t>even </a:t>
            </a:r>
            <a:r>
              <a:rPr lang="en-US" sz="3600" dirty="0" smtClean="0">
                <a:solidFill>
                  <a:schemeClr val="bg1"/>
                </a:solidFill>
              </a:rPr>
              <a:t>though there are all the stressors of life and causes for inner turmoil.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589074"/>
            <a:ext cx="9144000" cy="3416320"/>
          </a:xfrm>
          <a:prstGeom prst="rect">
            <a:avLst/>
          </a:prstGeom>
          <a:noFill/>
        </p:spPr>
        <p:txBody>
          <a:bodyPr wrap="square" rtlCol="0">
            <a:spAutoFit/>
          </a:bodyPr>
          <a:lstStyle/>
          <a:p>
            <a:pPr algn="ctr"/>
            <a:r>
              <a:rPr lang="en-US" sz="3600" dirty="0" smtClean="0">
                <a:solidFill>
                  <a:schemeClr val="bg1"/>
                </a:solidFill>
              </a:rPr>
              <a:t>He calls us to do two things:</a:t>
            </a:r>
          </a:p>
          <a:p>
            <a:pPr algn="ctr"/>
            <a:endParaRPr lang="en-US" sz="3600" dirty="0" smtClean="0">
              <a:solidFill>
                <a:schemeClr val="bg1"/>
              </a:solidFill>
            </a:endParaRPr>
          </a:p>
          <a:p>
            <a:pPr algn="ctr"/>
            <a:r>
              <a:rPr lang="en-US" sz="3600" dirty="0" smtClean="0">
                <a:solidFill>
                  <a:schemeClr val="bg1"/>
                </a:solidFill>
              </a:rPr>
              <a:t>(</a:t>
            </a:r>
            <a:r>
              <a:rPr lang="en-US" sz="3600" dirty="0" smtClean="0">
                <a:solidFill>
                  <a:schemeClr val="bg1"/>
                </a:solidFill>
              </a:rPr>
              <a:t>1)Take my yoke upon you</a:t>
            </a:r>
          </a:p>
          <a:p>
            <a:pPr algn="ctr"/>
            <a:r>
              <a:rPr lang="en-US" sz="3600" dirty="0" smtClean="0">
                <a:solidFill>
                  <a:schemeClr val="bg1"/>
                </a:solidFill>
              </a:rPr>
              <a:t>(2) Learn from me</a:t>
            </a:r>
          </a:p>
          <a:p>
            <a:pPr algn="ctr"/>
            <a:endParaRPr lang="en-US" sz="3600" dirty="0" smtClean="0">
              <a:solidFill>
                <a:schemeClr val="bg1"/>
              </a:solidFill>
            </a:endParaRPr>
          </a:p>
          <a:p>
            <a:pPr algn="ctr"/>
            <a:r>
              <a:rPr lang="en-US" sz="3600" dirty="0" smtClean="0">
                <a:solidFill>
                  <a:schemeClr val="bg1"/>
                </a:solidFill>
              </a:rPr>
              <a:t>and </a:t>
            </a:r>
            <a:r>
              <a:rPr lang="en-US" sz="3600" dirty="0" smtClean="0">
                <a:solidFill>
                  <a:schemeClr val="bg1"/>
                </a:solidFill>
              </a:rPr>
              <a:t>you will find rest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589074"/>
            <a:ext cx="9144000" cy="2862322"/>
          </a:xfrm>
          <a:prstGeom prst="rect">
            <a:avLst/>
          </a:prstGeom>
          <a:noFill/>
        </p:spPr>
        <p:txBody>
          <a:bodyPr wrap="square" rtlCol="0">
            <a:spAutoFit/>
          </a:bodyPr>
          <a:lstStyle/>
          <a:p>
            <a:pPr algn="ctr"/>
            <a:r>
              <a:rPr lang="en-US" sz="3600" dirty="0" smtClean="0">
                <a:solidFill>
                  <a:schemeClr val="bg1"/>
                </a:solidFill>
              </a:rPr>
              <a:t>(1)Take my yoke upon </a:t>
            </a:r>
            <a:r>
              <a:rPr lang="en-US" sz="3600" dirty="0" smtClean="0">
                <a:solidFill>
                  <a:schemeClr val="bg1"/>
                </a:solidFill>
              </a:rPr>
              <a:t>you </a:t>
            </a:r>
          </a:p>
          <a:p>
            <a:pPr algn="ctr"/>
            <a:r>
              <a:rPr lang="en-US" sz="3600" dirty="0" smtClean="0">
                <a:solidFill>
                  <a:schemeClr val="bg1"/>
                </a:solidFill>
              </a:rPr>
              <a:t>because </a:t>
            </a:r>
            <a:r>
              <a:rPr lang="en-US" sz="3600" dirty="0" smtClean="0">
                <a:solidFill>
                  <a:schemeClr val="bg1"/>
                </a:solidFill>
              </a:rPr>
              <a:t>my yoke is easy and my burden is light</a:t>
            </a:r>
          </a:p>
          <a:p>
            <a:pPr algn="ctr"/>
            <a:endParaRPr lang="en-US" sz="3600" dirty="0" smtClean="0">
              <a:solidFill>
                <a:schemeClr val="bg1"/>
              </a:solidFill>
            </a:endParaRPr>
          </a:p>
          <a:p>
            <a:pPr algn="ctr"/>
            <a:r>
              <a:rPr lang="en-US" sz="3600" dirty="0" smtClean="0">
                <a:solidFill>
                  <a:schemeClr val="bg1"/>
                </a:solidFill>
              </a:rPr>
              <a:t>(</a:t>
            </a:r>
            <a:r>
              <a:rPr lang="en-US" sz="3600" dirty="0" smtClean="0">
                <a:solidFill>
                  <a:schemeClr val="bg1"/>
                </a:solidFill>
              </a:rPr>
              <a:t>2)Learn from me </a:t>
            </a:r>
            <a:endParaRPr lang="en-US" sz="3600" dirty="0" smtClean="0">
              <a:solidFill>
                <a:schemeClr val="bg1"/>
              </a:solidFill>
            </a:endParaRPr>
          </a:p>
          <a:p>
            <a:pPr algn="ctr"/>
            <a:r>
              <a:rPr lang="en-US" sz="3600" dirty="0" smtClean="0">
                <a:solidFill>
                  <a:schemeClr val="bg1"/>
                </a:solidFill>
              </a:rPr>
              <a:t>because </a:t>
            </a:r>
            <a:r>
              <a:rPr lang="en-US" sz="3600" dirty="0" smtClean="0">
                <a:solidFill>
                  <a:schemeClr val="bg1"/>
                </a:solidFill>
              </a:rPr>
              <a:t>I am gentle and lowly in heart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614</Words>
  <Application>Microsoft Office PowerPoint</Application>
  <PresentationFormat>On-screen Show (4:3)</PresentationFormat>
  <Paragraphs>75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Ashish Raichur</cp:lastModifiedBy>
  <cp:revision>39</cp:revision>
  <dcterms:created xsi:type="dcterms:W3CDTF">2006-08-16T00:00:00Z</dcterms:created>
  <dcterms:modified xsi:type="dcterms:W3CDTF">2014-11-22T05:52:04Z</dcterms:modified>
</cp:coreProperties>
</file>