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05-11-Power-To-Witness-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i="1" dirty="0" smtClean="0">
                <a:solidFill>
                  <a:schemeClr val="bg1"/>
                </a:solidFill>
              </a:rPr>
              <a:t>Acts 4:33  </a:t>
            </a:r>
          </a:p>
          <a:p>
            <a:r>
              <a:rPr lang="en-US" sz="3600" i="1" dirty="0" smtClean="0">
                <a:solidFill>
                  <a:schemeClr val="bg1"/>
                </a:solidFill>
              </a:rPr>
              <a:t>And with great power the apostles gave witness to the resurrection of the Lord Jesus. And great grace was upon them all.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Acts 5:12-16</a:t>
            </a:r>
          </a:p>
          <a:p>
            <a:r>
              <a:rPr lang="en-US" sz="3600" i="1" dirty="0" smtClean="0">
                <a:solidFill>
                  <a:schemeClr val="bg1"/>
                </a:solidFill>
              </a:rPr>
              <a:t>12 And through the hands of the apostles many signs and wonders were done among the people. And they were all with one accord in Solomon's Porch. </a:t>
            </a:r>
          </a:p>
          <a:p>
            <a:r>
              <a:rPr lang="en-US" sz="3600" i="1" dirty="0" smtClean="0">
                <a:solidFill>
                  <a:schemeClr val="bg1"/>
                </a:solidFill>
              </a:rPr>
              <a:t>13 Yet none of the rest dared join them, but the people esteemed them highly.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Acts 5:12-16</a:t>
            </a:r>
          </a:p>
          <a:p>
            <a:r>
              <a:rPr lang="en-US" sz="3600" i="1" dirty="0" smtClean="0">
                <a:solidFill>
                  <a:schemeClr val="bg1"/>
                </a:solidFill>
              </a:rPr>
              <a:t>14 </a:t>
            </a:r>
            <a:r>
              <a:rPr lang="en-US" sz="3600" i="1" dirty="0" smtClean="0">
                <a:solidFill>
                  <a:schemeClr val="bg1"/>
                </a:solidFill>
              </a:rPr>
              <a:t>And believers were increasingly added to the Lord, multitudes of both men and women, </a:t>
            </a:r>
          </a:p>
          <a:p>
            <a:r>
              <a:rPr lang="en-US" sz="3600" i="1" dirty="0" smtClean="0">
                <a:solidFill>
                  <a:schemeClr val="bg1"/>
                </a:solidFill>
              </a:rPr>
              <a:t>15 so that they brought the sick out into the streets and laid them on beds and couches, that at least the shadow of Peter passing by might fall on some of them.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i="1" dirty="0" smtClean="0">
                <a:solidFill>
                  <a:schemeClr val="bg1"/>
                </a:solidFill>
              </a:rPr>
              <a:t>Acts 5:12-16</a:t>
            </a:r>
          </a:p>
          <a:p>
            <a:r>
              <a:rPr lang="en-US" sz="3600" i="1" dirty="0" smtClean="0">
                <a:solidFill>
                  <a:schemeClr val="bg1"/>
                </a:solidFill>
              </a:rPr>
              <a:t>16 </a:t>
            </a:r>
            <a:r>
              <a:rPr lang="en-US" sz="3600" i="1" dirty="0" smtClean="0">
                <a:solidFill>
                  <a:schemeClr val="bg1"/>
                </a:solidFill>
              </a:rPr>
              <a:t>Also a multitude gathered from the surrounding cities to Jerusalem, bringing sick people and those who were tormented by unclean spirits, and they were all healed.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i="1" dirty="0" smtClean="0">
                <a:solidFill>
                  <a:schemeClr val="bg1"/>
                </a:solidFill>
              </a:rPr>
              <a:t>Acts 5:32  </a:t>
            </a:r>
            <a:endParaRPr lang="en-US" sz="3600" i="1" dirty="0" smtClean="0">
              <a:solidFill>
                <a:schemeClr val="bg1"/>
              </a:solidFill>
            </a:endParaRPr>
          </a:p>
          <a:p>
            <a:r>
              <a:rPr lang="en-US" sz="3600" i="1" dirty="0" smtClean="0">
                <a:solidFill>
                  <a:schemeClr val="bg1"/>
                </a:solidFill>
              </a:rPr>
              <a:t>And </a:t>
            </a:r>
            <a:r>
              <a:rPr lang="en-US" sz="3600" i="1" dirty="0" smtClean="0">
                <a:solidFill>
                  <a:schemeClr val="bg1"/>
                </a:solidFill>
              </a:rPr>
              <a:t>we are His witnesses to these things, and so also is the Holy Spirit whom God has given to those who obey Him."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i="1" dirty="0" smtClean="0">
                <a:solidFill>
                  <a:schemeClr val="bg1"/>
                </a:solidFill>
              </a:rPr>
              <a:t>Acts 6:8  </a:t>
            </a:r>
          </a:p>
          <a:p>
            <a:r>
              <a:rPr lang="en-US" sz="3600" i="1" dirty="0" smtClean="0">
                <a:solidFill>
                  <a:schemeClr val="bg1"/>
                </a:solidFill>
              </a:rPr>
              <a:t>And Stephen, full of faith and power, did great wonders and signs among the people.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We </a:t>
            </a:r>
            <a:r>
              <a:rPr lang="en-US" sz="3600" dirty="0" smtClean="0">
                <a:solidFill>
                  <a:schemeClr val="bg1"/>
                </a:solidFill>
              </a:rPr>
              <a:t>are to be witnesses to Jesus Christ by demonstrating the power of God through signs, wonders, miracles and healings.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We need to regain this lost glory and press in for greater glory to be manifested in the Church and through each of us as believers.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The Holy Spirit empowers us to be witnesses for Jesus. Therefore His power is most available when you witness for Jesus.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416320"/>
          </a:xfrm>
          <a:prstGeom prst="rect">
            <a:avLst/>
          </a:prstGeom>
          <a:noFill/>
        </p:spPr>
        <p:txBody>
          <a:bodyPr wrap="square" rtlCol="0">
            <a:spAutoFit/>
          </a:bodyPr>
          <a:lstStyle/>
          <a:p>
            <a:r>
              <a:rPr lang="en-US" sz="3600" i="1" dirty="0" smtClean="0">
                <a:solidFill>
                  <a:schemeClr val="bg1"/>
                </a:solidFill>
              </a:rPr>
              <a:t>1 Corinthians 12:1-11</a:t>
            </a:r>
          </a:p>
          <a:p>
            <a:r>
              <a:rPr lang="en-US" sz="3600" i="1" dirty="0" smtClean="0">
                <a:solidFill>
                  <a:schemeClr val="bg1"/>
                </a:solidFill>
              </a:rPr>
              <a:t>1 Now concerning spiritual gifts, brethren, I do not want you to be ignorant: </a:t>
            </a:r>
          </a:p>
          <a:p>
            <a:r>
              <a:rPr lang="en-US" sz="3600" i="1" dirty="0" smtClean="0">
                <a:solidFill>
                  <a:schemeClr val="bg1"/>
                </a:solidFill>
              </a:rPr>
              <a:t>2 You know that you were Gentiles, carried away to these dumb idols, however you were led.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416320"/>
          </a:xfrm>
          <a:prstGeom prst="rect">
            <a:avLst/>
          </a:prstGeom>
          <a:noFill/>
        </p:spPr>
        <p:txBody>
          <a:bodyPr wrap="square" rtlCol="0">
            <a:spAutoFit/>
          </a:bodyPr>
          <a:lstStyle/>
          <a:p>
            <a:r>
              <a:rPr lang="en-US" sz="3600" i="1" dirty="0" smtClean="0">
                <a:solidFill>
                  <a:schemeClr val="bg1"/>
                </a:solidFill>
              </a:rPr>
              <a:t>Luke 9:1,2</a:t>
            </a:r>
          </a:p>
          <a:p>
            <a:r>
              <a:rPr lang="en-US" sz="3600" i="1" dirty="0" smtClean="0">
                <a:solidFill>
                  <a:schemeClr val="bg1"/>
                </a:solidFill>
              </a:rPr>
              <a:t>1 Then He called His twelve disciples together and gave them power and authority over all demons, and to cure diseases. </a:t>
            </a:r>
          </a:p>
          <a:p>
            <a:r>
              <a:rPr lang="en-US" sz="3600" i="1" dirty="0" smtClean="0">
                <a:solidFill>
                  <a:schemeClr val="bg1"/>
                </a:solidFill>
              </a:rPr>
              <a:t>2 He sent them to preach the kingdom of God and to heal the sick.</a:t>
            </a:r>
            <a:endParaRPr lang="en-US" sz="36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1 Corinthians 12:1-11</a:t>
            </a:r>
          </a:p>
          <a:p>
            <a:r>
              <a:rPr lang="en-US" sz="3600" i="1" dirty="0" smtClean="0">
                <a:solidFill>
                  <a:schemeClr val="bg1"/>
                </a:solidFill>
              </a:rPr>
              <a:t>3 </a:t>
            </a:r>
            <a:r>
              <a:rPr lang="en-US" sz="3600" i="1" dirty="0" smtClean="0">
                <a:solidFill>
                  <a:schemeClr val="bg1"/>
                </a:solidFill>
              </a:rPr>
              <a:t>Therefore I make known to you that no one speaking by the Spirit of God calls Jesus accursed, and no one can say that Jesus is Lord except by the Holy Spirit. </a:t>
            </a:r>
          </a:p>
          <a:p>
            <a:r>
              <a:rPr lang="en-US" sz="3600" i="1" dirty="0" smtClean="0">
                <a:solidFill>
                  <a:schemeClr val="bg1"/>
                </a:solidFill>
              </a:rPr>
              <a:t>4 There are diversities of gifts, but the same Spirit.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1 Corinthians 12:1-11</a:t>
            </a:r>
          </a:p>
          <a:p>
            <a:r>
              <a:rPr lang="en-US" sz="3600" i="1" dirty="0" smtClean="0">
                <a:solidFill>
                  <a:schemeClr val="bg1"/>
                </a:solidFill>
              </a:rPr>
              <a:t>5 </a:t>
            </a:r>
            <a:r>
              <a:rPr lang="en-US" sz="3600" i="1" dirty="0" smtClean="0">
                <a:solidFill>
                  <a:schemeClr val="bg1"/>
                </a:solidFill>
              </a:rPr>
              <a:t>There are differences of ministries, but the same Lord. </a:t>
            </a:r>
          </a:p>
          <a:p>
            <a:r>
              <a:rPr lang="en-US" sz="3600" i="1" dirty="0" smtClean="0">
                <a:solidFill>
                  <a:schemeClr val="bg1"/>
                </a:solidFill>
              </a:rPr>
              <a:t>6 And there are diversities of activities, but it is the same God who works all in all. </a:t>
            </a:r>
          </a:p>
          <a:p>
            <a:r>
              <a:rPr lang="en-US" sz="3600" i="1" dirty="0" smtClean="0">
                <a:solidFill>
                  <a:schemeClr val="bg1"/>
                </a:solidFill>
              </a:rPr>
              <a:t>7 But the manifestation of the Spirit is given to each one for the profit of all</a:t>
            </a:r>
            <a:r>
              <a:rPr lang="en-US" sz="3600" i="1" dirty="0" smtClean="0">
                <a:solidFill>
                  <a:schemeClr val="bg1"/>
                </a:solidFill>
              </a:rPr>
              <a:t>:</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416320"/>
          </a:xfrm>
          <a:prstGeom prst="rect">
            <a:avLst/>
          </a:prstGeom>
          <a:noFill/>
        </p:spPr>
        <p:txBody>
          <a:bodyPr wrap="square" rtlCol="0">
            <a:spAutoFit/>
          </a:bodyPr>
          <a:lstStyle/>
          <a:p>
            <a:r>
              <a:rPr lang="en-US" sz="3600" i="1" dirty="0" smtClean="0">
                <a:solidFill>
                  <a:schemeClr val="bg1"/>
                </a:solidFill>
              </a:rPr>
              <a:t>1 Corinthians 12:1-11</a:t>
            </a:r>
          </a:p>
          <a:p>
            <a:r>
              <a:rPr lang="en-US" sz="3600" i="1" dirty="0" smtClean="0">
                <a:solidFill>
                  <a:schemeClr val="bg1"/>
                </a:solidFill>
              </a:rPr>
              <a:t>8 </a:t>
            </a:r>
            <a:r>
              <a:rPr lang="en-US" sz="3600" i="1" dirty="0" smtClean="0">
                <a:solidFill>
                  <a:schemeClr val="bg1"/>
                </a:solidFill>
              </a:rPr>
              <a:t>for to one is given the word of wisdom through the Spirit, to another the word of knowledge through the same Spirit, </a:t>
            </a:r>
          </a:p>
          <a:p>
            <a:r>
              <a:rPr lang="en-US" sz="3600" i="1" dirty="0" smtClean="0">
                <a:solidFill>
                  <a:schemeClr val="bg1"/>
                </a:solidFill>
              </a:rPr>
              <a:t>9 to another faith by the same Spirit, to another gifts of healings by the same Spirit,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4524315"/>
          </a:xfrm>
          <a:prstGeom prst="rect">
            <a:avLst/>
          </a:prstGeom>
          <a:noFill/>
        </p:spPr>
        <p:txBody>
          <a:bodyPr wrap="square" rtlCol="0">
            <a:spAutoFit/>
          </a:bodyPr>
          <a:lstStyle/>
          <a:p>
            <a:r>
              <a:rPr lang="en-US" sz="3600" i="1" dirty="0" smtClean="0">
                <a:solidFill>
                  <a:schemeClr val="bg1"/>
                </a:solidFill>
              </a:rPr>
              <a:t>1 Corinthians 12:1-11</a:t>
            </a:r>
          </a:p>
          <a:p>
            <a:r>
              <a:rPr lang="en-US" sz="3600" i="1" dirty="0" smtClean="0">
                <a:solidFill>
                  <a:schemeClr val="bg1"/>
                </a:solidFill>
              </a:rPr>
              <a:t>10 </a:t>
            </a:r>
            <a:r>
              <a:rPr lang="en-US" sz="3600" i="1" dirty="0" smtClean="0">
                <a:solidFill>
                  <a:schemeClr val="bg1"/>
                </a:solidFill>
              </a:rPr>
              <a:t>to another the working of miracles, to another prophecy, to another discerning of spirits, to another different kinds of tongues, to another the interpretation of tongues. </a:t>
            </a:r>
          </a:p>
          <a:p>
            <a:r>
              <a:rPr lang="en-US" sz="3600" i="1" dirty="0" smtClean="0">
                <a:solidFill>
                  <a:schemeClr val="bg1"/>
                </a:solidFill>
              </a:rPr>
              <a:t>11 But one and the same Spirit works all these things, distributing to each one individually as He wills.</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The gifts are "manifestations of the Spirit" or expressions of the presence and power of the Holy Spirit.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1 </a:t>
            </a:r>
            <a:r>
              <a:rPr lang="en-US" sz="3600" i="1" dirty="0" smtClean="0">
                <a:solidFill>
                  <a:schemeClr val="bg1"/>
                </a:solidFill>
              </a:rPr>
              <a:t>Corinthians 12:31  </a:t>
            </a:r>
            <a:endParaRPr lang="en-US" sz="3600" i="1" dirty="0" smtClean="0">
              <a:solidFill>
                <a:schemeClr val="bg1"/>
              </a:solidFill>
            </a:endParaRPr>
          </a:p>
          <a:p>
            <a:r>
              <a:rPr lang="en-US" sz="3600" i="1" dirty="0" smtClean="0">
                <a:solidFill>
                  <a:schemeClr val="bg1"/>
                </a:solidFill>
              </a:rPr>
              <a:t>But </a:t>
            </a:r>
            <a:r>
              <a:rPr lang="en-US" sz="3600" i="1" dirty="0" smtClean="0">
                <a:solidFill>
                  <a:schemeClr val="bg1"/>
                </a:solidFill>
              </a:rPr>
              <a:t>earnestly desire the best gifts. And yet I show you a more excellent way. </a:t>
            </a:r>
          </a:p>
          <a:p>
            <a:endParaRPr lang="en-US" sz="3600" i="1" dirty="0" smtClean="0">
              <a:solidFill>
                <a:schemeClr val="bg1"/>
              </a:solidFill>
            </a:endParaRPr>
          </a:p>
          <a:p>
            <a:r>
              <a:rPr lang="en-US" sz="3600" i="1" dirty="0" smtClean="0">
                <a:solidFill>
                  <a:schemeClr val="bg1"/>
                </a:solidFill>
              </a:rPr>
              <a:t>1 Corinthians 14:1  </a:t>
            </a:r>
            <a:endParaRPr lang="en-US" sz="3600" i="1" dirty="0" smtClean="0">
              <a:solidFill>
                <a:schemeClr val="bg1"/>
              </a:solidFill>
            </a:endParaRPr>
          </a:p>
          <a:p>
            <a:r>
              <a:rPr lang="en-US" sz="3600" i="1" dirty="0" smtClean="0">
                <a:solidFill>
                  <a:schemeClr val="bg1"/>
                </a:solidFill>
              </a:rPr>
              <a:t>Pursue </a:t>
            </a:r>
            <a:r>
              <a:rPr lang="en-US" sz="3600" i="1" dirty="0" smtClean="0">
                <a:solidFill>
                  <a:schemeClr val="bg1"/>
                </a:solidFill>
              </a:rPr>
              <a:t>love, and desire spiritual gifts, but especially that you may prophesy.</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When we do our part of desiring, the Holy Spirit will do His part of "willing" or releasing these gifts. </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dirty="0" smtClean="0">
                <a:solidFill>
                  <a:schemeClr val="bg1"/>
                </a:solidFill>
              </a:rPr>
              <a:t>Word of Wisdom</a:t>
            </a:r>
          </a:p>
          <a:p>
            <a:endParaRPr lang="en-US" sz="3600" dirty="0" smtClean="0">
              <a:solidFill>
                <a:schemeClr val="bg1"/>
              </a:solidFill>
            </a:endParaRPr>
          </a:p>
          <a:p>
            <a:r>
              <a:rPr lang="en-US" sz="3600" dirty="0" smtClean="0">
                <a:solidFill>
                  <a:schemeClr val="bg1"/>
                </a:solidFill>
              </a:rPr>
              <a:t>It </a:t>
            </a:r>
            <a:r>
              <a:rPr lang="en-US" sz="3600" dirty="0" smtClean="0">
                <a:solidFill>
                  <a:schemeClr val="bg1"/>
                </a:solidFill>
              </a:rPr>
              <a:t>is a piece of divine wisdom that is supernaturally imparted to a believer that reveals the mind, purpose and will of God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dirty="0" smtClean="0">
                <a:solidFill>
                  <a:schemeClr val="bg1"/>
                </a:solidFill>
              </a:rPr>
              <a:t>Word of Knowledge</a:t>
            </a:r>
          </a:p>
          <a:p>
            <a:endParaRPr lang="en-US" sz="3600" dirty="0" smtClean="0">
              <a:solidFill>
                <a:schemeClr val="bg1"/>
              </a:solidFill>
            </a:endParaRPr>
          </a:p>
          <a:p>
            <a:r>
              <a:rPr lang="en-US" sz="3600" dirty="0" smtClean="0">
                <a:solidFill>
                  <a:schemeClr val="bg1"/>
                </a:solidFill>
              </a:rPr>
              <a:t>It is a supernatural impartation of a piece of divine knowledge that reveals facts of things past or present.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dirty="0" smtClean="0">
                <a:solidFill>
                  <a:schemeClr val="bg1"/>
                </a:solidFill>
              </a:rPr>
              <a:t>Discerning of spirits</a:t>
            </a:r>
          </a:p>
          <a:p>
            <a:endParaRPr lang="en-US" sz="3600" dirty="0" smtClean="0">
              <a:solidFill>
                <a:schemeClr val="bg1"/>
              </a:solidFill>
            </a:endParaRPr>
          </a:p>
          <a:p>
            <a:r>
              <a:rPr lang="en-US" sz="3600" dirty="0" smtClean="0">
                <a:solidFill>
                  <a:schemeClr val="bg1"/>
                </a:solidFill>
              </a:rPr>
              <a:t>The </a:t>
            </a:r>
            <a:r>
              <a:rPr lang="en-US" sz="3600" dirty="0" smtClean="0">
                <a:solidFill>
                  <a:schemeClr val="bg1"/>
                </a:solidFill>
              </a:rPr>
              <a:t>ability to supernaturally see either into the spirits of people or into the spirit realm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Luke 10:1,9</a:t>
            </a:r>
          </a:p>
          <a:p>
            <a:r>
              <a:rPr lang="en-US" sz="3600" i="1" dirty="0" smtClean="0">
                <a:solidFill>
                  <a:schemeClr val="bg1"/>
                </a:solidFill>
              </a:rPr>
              <a:t>1 After these things the Lord appointed seventy others also, and sent them two by two before His face into every city and place where He Himself was about to go. </a:t>
            </a:r>
          </a:p>
          <a:p>
            <a:r>
              <a:rPr lang="en-US" sz="3600" i="1" dirty="0" smtClean="0">
                <a:solidFill>
                  <a:schemeClr val="bg1"/>
                </a:solidFill>
              </a:rPr>
              <a:t>9 And heal the sick there, and say to them, 'The kingdom of God has come near to you.'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dirty="0" smtClean="0">
                <a:solidFill>
                  <a:schemeClr val="bg1"/>
                </a:solidFill>
              </a:rPr>
              <a:t>Prophecy</a:t>
            </a:r>
          </a:p>
          <a:p>
            <a:endParaRPr lang="en-US" sz="3600" dirty="0" smtClean="0">
              <a:solidFill>
                <a:schemeClr val="bg1"/>
              </a:solidFill>
            </a:endParaRPr>
          </a:p>
          <a:p>
            <a:r>
              <a:rPr lang="en-US" sz="3600" dirty="0" smtClean="0">
                <a:solidFill>
                  <a:schemeClr val="bg1"/>
                </a:solidFill>
              </a:rPr>
              <a:t>Prophecy is simply God speaking to man through man. It is simply a message from God which a person receives and communicates.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dirty="0" smtClean="0">
                <a:solidFill>
                  <a:schemeClr val="bg1"/>
                </a:solidFill>
              </a:rPr>
              <a:t>Diversities of </a:t>
            </a:r>
            <a:r>
              <a:rPr lang="en-US" sz="3600" dirty="0" smtClean="0">
                <a:solidFill>
                  <a:schemeClr val="bg1"/>
                </a:solidFill>
              </a:rPr>
              <a:t>Tongues</a:t>
            </a:r>
          </a:p>
          <a:p>
            <a:endParaRPr lang="en-US" sz="3600" dirty="0" smtClean="0">
              <a:solidFill>
                <a:schemeClr val="bg1"/>
              </a:solidFill>
            </a:endParaRPr>
          </a:p>
          <a:p>
            <a:r>
              <a:rPr lang="en-US" sz="3600" dirty="0" smtClean="0">
                <a:solidFill>
                  <a:schemeClr val="bg1"/>
                </a:solidFill>
              </a:rPr>
              <a:t>Ability to speak in languages of men or angels, primarily used as a prayer language. Has other uses as well.</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dirty="0" smtClean="0">
                <a:solidFill>
                  <a:schemeClr val="bg1"/>
                </a:solidFill>
              </a:rPr>
              <a:t>The Interpretation of Tongues</a:t>
            </a:r>
          </a:p>
          <a:p>
            <a:endParaRPr lang="en-US" sz="3600" dirty="0" smtClean="0">
              <a:solidFill>
                <a:schemeClr val="bg1"/>
              </a:solidFill>
            </a:endParaRPr>
          </a:p>
          <a:p>
            <a:r>
              <a:rPr lang="en-US" sz="3600" dirty="0" smtClean="0">
                <a:solidFill>
                  <a:schemeClr val="bg1"/>
                </a:solidFill>
              </a:rPr>
              <a:t>Supernaturally interpreting a message given in tongues into the language know by the people.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416320"/>
          </a:xfrm>
          <a:prstGeom prst="rect">
            <a:avLst/>
          </a:prstGeom>
          <a:noFill/>
        </p:spPr>
        <p:txBody>
          <a:bodyPr wrap="square" rtlCol="0">
            <a:spAutoFit/>
          </a:bodyPr>
          <a:lstStyle/>
          <a:p>
            <a:r>
              <a:rPr lang="en-US" sz="3600" dirty="0" smtClean="0">
                <a:solidFill>
                  <a:schemeClr val="bg1"/>
                </a:solidFill>
              </a:rPr>
              <a:t>Working of miracles</a:t>
            </a:r>
          </a:p>
          <a:p>
            <a:endParaRPr lang="en-US" sz="3600" dirty="0" smtClean="0">
              <a:solidFill>
                <a:schemeClr val="bg1"/>
              </a:solidFill>
            </a:endParaRPr>
          </a:p>
          <a:p>
            <a:r>
              <a:rPr lang="en-US" sz="3600" dirty="0" smtClean="0">
                <a:solidFill>
                  <a:schemeClr val="bg1"/>
                </a:solidFill>
              </a:rPr>
              <a:t>Supernatural intervention into the natural course of nature, events, human ability, resulting in what can only be described as a miracle.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dirty="0" smtClean="0">
                <a:solidFill>
                  <a:schemeClr val="bg1"/>
                </a:solidFill>
              </a:rPr>
              <a:t>Gifts of Healings</a:t>
            </a:r>
          </a:p>
          <a:p>
            <a:endParaRPr lang="en-US" sz="3600" dirty="0" smtClean="0">
              <a:solidFill>
                <a:schemeClr val="bg1"/>
              </a:solidFill>
            </a:endParaRPr>
          </a:p>
          <a:p>
            <a:r>
              <a:rPr lang="en-US" sz="3600" dirty="0" smtClean="0">
                <a:solidFill>
                  <a:schemeClr val="bg1"/>
                </a:solidFill>
              </a:rPr>
              <a:t>Supernatural </a:t>
            </a:r>
            <a:r>
              <a:rPr lang="en-US" sz="3600" dirty="0" smtClean="0">
                <a:solidFill>
                  <a:schemeClr val="bg1"/>
                </a:solidFill>
              </a:rPr>
              <a:t>work of God resulting in the physical or emotional healing of a sick person.</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dirty="0" smtClean="0">
                <a:solidFill>
                  <a:schemeClr val="bg1"/>
                </a:solidFill>
              </a:rPr>
              <a:t>Gift of Faith</a:t>
            </a:r>
          </a:p>
          <a:p>
            <a:endParaRPr lang="en-US" sz="3600" dirty="0" smtClean="0">
              <a:solidFill>
                <a:schemeClr val="bg1"/>
              </a:solidFill>
            </a:endParaRPr>
          </a:p>
          <a:p>
            <a:r>
              <a:rPr lang="en-US" sz="3600" dirty="0" smtClean="0">
                <a:solidFill>
                  <a:schemeClr val="bg1"/>
                </a:solidFill>
              </a:rPr>
              <a:t>Supernatural impartation of faith into the heart of a believer to trust God for a miracle in a particular situation or a moment of time.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646331"/>
          </a:xfrm>
          <a:prstGeom prst="rect">
            <a:avLst/>
          </a:prstGeom>
          <a:noFill/>
        </p:spPr>
        <p:txBody>
          <a:bodyPr wrap="square" rtlCol="0">
            <a:spAutoFit/>
          </a:bodyPr>
          <a:lstStyle/>
          <a:p>
            <a:pPr algn="ctr"/>
            <a:r>
              <a:rPr lang="en-US" sz="3600" dirty="0" smtClean="0">
                <a:solidFill>
                  <a:schemeClr val="bg1"/>
                </a:solidFill>
              </a:rPr>
              <a:t>Practice   Time!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862322"/>
          </a:xfrm>
          <a:prstGeom prst="rect">
            <a:avLst/>
          </a:prstGeom>
          <a:noFill/>
        </p:spPr>
        <p:txBody>
          <a:bodyPr wrap="square" rtlCol="0">
            <a:spAutoFit/>
          </a:bodyPr>
          <a:lstStyle/>
          <a:p>
            <a:r>
              <a:rPr lang="en-US" sz="3600" i="1" dirty="0" smtClean="0">
                <a:solidFill>
                  <a:schemeClr val="bg1"/>
                </a:solidFill>
              </a:rPr>
              <a:t>Acts 1:8  </a:t>
            </a:r>
          </a:p>
          <a:p>
            <a:r>
              <a:rPr lang="en-US" sz="3600" i="1" dirty="0" smtClean="0">
                <a:solidFill>
                  <a:schemeClr val="bg1"/>
                </a:solidFill>
              </a:rPr>
              <a:t>8 But you shall receive power when the Holy Spirit has come upon you; and you shall be witnesses to Me in Jerusalem, and in all Judea and Samaria, and to the end of the earth."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3970318"/>
          </a:xfrm>
          <a:prstGeom prst="rect">
            <a:avLst/>
          </a:prstGeom>
          <a:noFill/>
        </p:spPr>
        <p:txBody>
          <a:bodyPr wrap="square" rtlCol="0">
            <a:spAutoFit/>
          </a:bodyPr>
          <a:lstStyle/>
          <a:p>
            <a:r>
              <a:rPr lang="en-US" sz="3600" i="1" dirty="0" smtClean="0">
                <a:solidFill>
                  <a:schemeClr val="bg1"/>
                </a:solidFill>
              </a:rPr>
              <a:t>Acts 2:17,18</a:t>
            </a:r>
          </a:p>
          <a:p>
            <a:r>
              <a:rPr lang="en-US" sz="3600" i="1" dirty="0" smtClean="0">
                <a:solidFill>
                  <a:schemeClr val="bg1"/>
                </a:solidFill>
              </a:rPr>
              <a:t>17  'AND IT SHALL COME TO PASS IN THE LAST DAYS, SAYS GOD, THAT I WILL POUR OUT OF MY SPIRIT ON ALL FLESH; YOUR SONS AND YOUR DAUGHTERS SHALL PROPHESY, YOUR YOUNG MEN SHALL SEE VISIONS, YOUR OLD MEN SHALL DREAM DREAMS.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i="1" dirty="0" smtClean="0">
                <a:solidFill>
                  <a:schemeClr val="bg1"/>
                </a:solidFill>
              </a:rPr>
              <a:t>Acts 2:17,18</a:t>
            </a:r>
          </a:p>
          <a:p>
            <a:r>
              <a:rPr lang="en-US" sz="3600" i="1" dirty="0" smtClean="0">
                <a:solidFill>
                  <a:schemeClr val="bg1"/>
                </a:solidFill>
              </a:rPr>
              <a:t>18  </a:t>
            </a:r>
            <a:r>
              <a:rPr lang="en-US" sz="3600" i="1" dirty="0" smtClean="0">
                <a:solidFill>
                  <a:schemeClr val="bg1"/>
                </a:solidFill>
              </a:rPr>
              <a:t>AND ON MY MENSERVANTS AND ON MY MAIDSERVANTS I WILL POUR OUT MY SPIRIT IN THOSE DAYS; AND THEY SHALL PROPHESY.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4524315"/>
          </a:xfrm>
          <a:prstGeom prst="rect">
            <a:avLst/>
          </a:prstGeom>
          <a:noFill/>
        </p:spPr>
        <p:txBody>
          <a:bodyPr wrap="square" rtlCol="0">
            <a:spAutoFit/>
          </a:bodyPr>
          <a:lstStyle/>
          <a:p>
            <a:r>
              <a:rPr lang="en-US" sz="3600" i="1" dirty="0" smtClean="0">
                <a:solidFill>
                  <a:schemeClr val="bg1"/>
                </a:solidFill>
              </a:rPr>
              <a:t>Acts 2:38,39</a:t>
            </a:r>
          </a:p>
          <a:p>
            <a:r>
              <a:rPr lang="en-US" sz="3600" i="1" dirty="0" smtClean="0">
                <a:solidFill>
                  <a:schemeClr val="bg1"/>
                </a:solidFill>
              </a:rPr>
              <a:t>38  Then Peter said to them, "Repent, and let every one of you be baptized in the name of Jesus Christ for the remission of sins; and you shall receive the gift of the Holy Spirit. </a:t>
            </a:r>
          </a:p>
          <a:p>
            <a:r>
              <a:rPr lang="en-US" sz="3600" i="1" dirty="0" smtClean="0">
                <a:solidFill>
                  <a:schemeClr val="bg1"/>
                </a:solidFill>
              </a:rPr>
              <a:t>39  For the promise is to you and to your children, and to all who are afar off, as many as the Lord our God will call."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1754326"/>
          </a:xfrm>
          <a:prstGeom prst="rect">
            <a:avLst/>
          </a:prstGeom>
          <a:noFill/>
        </p:spPr>
        <p:txBody>
          <a:bodyPr wrap="square" rtlCol="0">
            <a:spAutoFit/>
          </a:bodyPr>
          <a:lstStyle/>
          <a:p>
            <a:r>
              <a:rPr lang="en-US" sz="3600" dirty="0" smtClean="0">
                <a:solidFill>
                  <a:schemeClr val="bg1"/>
                </a:solidFill>
              </a:rPr>
              <a:t>The Lord Jesus desires for us to manifest the power of the Holy Spirit, and thus be witnesses </a:t>
            </a:r>
            <a:r>
              <a:rPr lang="en-US" sz="3600" dirty="0" smtClean="0">
                <a:solidFill>
                  <a:schemeClr val="bg1"/>
                </a:solidFill>
              </a:rPr>
              <a:t>for </a:t>
            </a:r>
            <a:r>
              <a:rPr lang="en-US" sz="3600" dirty="0" smtClean="0">
                <a:solidFill>
                  <a:schemeClr val="bg1"/>
                </a:solidFill>
              </a:rPr>
              <a:t>Him.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1-Power-To-Witnes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362200"/>
            <a:ext cx="9144000" cy="2308324"/>
          </a:xfrm>
          <a:prstGeom prst="rect">
            <a:avLst/>
          </a:prstGeom>
          <a:noFill/>
        </p:spPr>
        <p:txBody>
          <a:bodyPr wrap="square" rtlCol="0">
            <a:spAutoFit/>
          </a:bodyPr>
          <a:lstStyle/>
          <a:p>
            <a:r>
              <a:rPr lang="en-US" sz="3600" i="1" dirty="0" smtClean="0">
                <a:solidFill>
                  <a:schemeClr val="bg1"/>
                </a:solidFill>
              </a:rPr>
              <a:t>Acts 2:43  </a:t>
            </a:r>
          </a:p>
          <a:p>
            <a:r>
              <a:rPr lang="en-US" sz="3600" i="1" dirty="0" smtClean="0">
                <a:solidFill>
                  <a:schemeClr val="bg1"/>
                </a:solidFill>
              </a:rPr>
              <a:t>Then fear came upon every soul, and many wonders and signs were done through the apostles.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1160</Words>
  <Application>Microsoft Office PowerPoint</Application>
  <PresentationFormat>On-screen Show (4:3)</PresentationFormat>
  <Paragraphs>86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64</cp:revision>
  <dcterms:created xsi:type="dcterms:W3CDTF">2006-08-16T00:00:00Z</dcterms:created>
  <dcterms:modified xsi:type="dcterms:W3CDTF">2014-05-09T15:11:56Z</dcterms:modified>
</cp:coreProperties>
</file>