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90" r:id="rId4"/>
    <p:sldId id="257" r:id="rId5"/>
    <p:sldId id="259"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05" r:id="rId21"/>
    <p:sldId id="306" r:id="rId22"/>
    <p:sldId id="307" r:id="rId23"/>
    <p:sldId id="30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76400" y="2057400"/>
            <a:ext cx="6019800" cy="2123658"/>
          </a:xfrm>
          <a:prstGeom prst="rect">
            <a:avLst/>
          </a:prstGeom>
          <a:noFill/>
        </p:spPr>
        <p:txBody>
          <a:bodyPr wrap="square" rtlCol="0">
            <a:spAutoFit/>
          </a:bodyPr>
          <a:lstStyle/>
          <a:p>
            <a:pPr algn="ctr"/>
            <a:r>
              <a:rPr lang="en-US" sz="6600" dirty="0" smtClean="0">
                <a:solidFill>
                  <a:schemeClr val="bg1"/>
                </a:solidFill>
                <a:latin typeface="Segoe UI" pitchFamily="34" charset="0"/>
                <a:ea typeface="Segoe UI" pitchFamily="34" charset="0"/>
                <a:cs typeface="Segoe UI" pitchFamily="34" charset="0"/>
              </a:rPr>
              <a:t>Pictures of the Church</a:t>
            </a:r>
            <a:endParaRPr lang="en-US" sz="6600" dirty="0">
              <a:solidFill>
                <a:schemeClr val="bg1"/>
              </a:solidFill>
              <a:latin typeface="Segoe UI" pitchFamily="34" charset="0"/>
              <a:ea typeface="Segoe UI" pitchFamily="34" charset="0"/>
              <a:cs typeface="Segoe U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4031873"/>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Amos 9:11,12</a:t>
            </a:r>
          </a:p>
          <a:p>
            <a:r>
              <a:rPr lang="en-US" sz="3200" i="1" dirty="0" smtClean="0">
                <a:solidFill>
                  <a:schemeClr val="bg1"/>
                </a:solidFill>
                <a:latin typeface="Segoe UI" pitchFamily="34" charset="0"/>
                <a:ea typeface="Segoe UI" pitchFamily="34" charset="0"/>
                <a:cs typeface="Segoe UI" pitchFamily="34" charset="0"/>
              </a:rPr>
              <a:t>11 "On that day I will raise up The tabernacle of David, which has fallen down, And repair its damages; I will raise up its ruins, And rebuild it as in the days of old; </a:t>
            </a:r>
          </a:p>
          <a:p>
            <a:r>
              <a:rPr lang="en-US" sz="3200" i="1" dirty="0" smtClean="0">
                <a:solidFill>
                  <a:schemeClr val="bg1"/>
                </a:solidFill>
                <a:latin typeface="Segoe UI" pitchFamily="34" charset="0"/>
                <a:ea typeface="Segoe UI" pitchFamily="34" charset="0"/>
                <a:cs typeface="Segoe UI" pitchFamily="34" charset="0"/>
              </a:rPr>
              <a:t>12 That they may possess the remnant of Edom,  And all the Gentiles who are called by My name," Says the LORD who does this thing.</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3672416" cy="523220"/>
          </a:xfrm>
          <a:prstGeom prst="rect">
            <a:avLst/>
          </a:prstGeom>
          <a:noFill/>
        </p:spPr>
        <p:txBody>
          <a:bodyPr wrap="none" rtlCol="0">
            <a:spAutoFit/>
          </a:bodyPr>
          <a:lstStyle/>
          <a:p>
            <a:r>
              <a:rPr lang="en-US" sz="2800" dirty="0" smtClean="0">
                <a:solidFill>
                  <a:srgbClr val="FFFF00"/>
                </a:solidFill>
              </a:rPr>
              <a:t>The Tabernacle of David</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76400"/>
            <a:ext cx="9144000" cy="4524315"/>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Act 15:16,17</a:t>
            </a:r>
          </a:p>
          <a:p>
            <a:r>
              <a:rPr lang="en-US" sz="3200" i="1" dirty="0" smtClean="0">
                <a:solidFill>
                  <a:schemeClr val="bg1"/>
                </a:solidFill>
                <a:latin typeface="Segoe UI" pitchFamily="34" charset="0"/>
                <a:ea typeface="Segoe UI" pitchFamily="34" charset="0"/>
                <a:cs typeface="Segoe UI" pitchFamily="34" charset="0"/>
              </a:rPr>
              <a:t>16 'AFTER THIS I WILL RETURN AND WILL REBUILD THE TABERNACLE OF DAVID, WHICH HAS FALLEN DOWN; I WILL REBUILD ITS RUINS, AND I WILL SET IT UP; </a:t>
            </a:r>
          </a:p>
          <a:p>
            <a:r>
              <a:rPr lang="en-US" sz="3200" i="1" dirty="0" smtClean="0">
                <a:solidFill>
                  <a:schemeClr val="bg1"/>
                </a:solidFill>
                <a:latin typeface="Segoe UI" pitchFamily="34" charset="0"/>
                <a:ea typeface="Segoe UI" pitchFamily="34" charset="0"/>
                <a:cs typeface="Segoe UI" pitchFamily="34" charset="0"/>
              </a:rPr>
              <a:t>17 SO THAT THE REST OF MANKIND MAY SEEK THE LORD, EVEN ALL THE GENTILES WHO ARE CALLED BY MY NAME, SAYS THE LORD WHO DOES ALL THESE THINGS.'</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3672416" cy="523220"/>
          </a:xfrm>
          <a:prstGeom prst="rect">
            <a:avLst/>
          </a:prstGeom>
          <a:noFill/>
        </p:spPr>
        <p:txBody>
          <a:bodyPr wrap="none" rtlCol="0">
            <a:spAutoFit/>
          </a:bodyPr>
          <a:lstStyle/>
          <a:p>
            <a:r>
              <a:rPr lang="en-US" sz="2800" dirty="0" smtClean="0">
                <a:solidFill>
                  <a:srgbClr val="FFFF00"/>
                </a:solidFill>
              </a:rPr>
              <a:t>The Tabernacle of David</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76400"/>
            <a:ext cx="9144000" cy="3046988"/>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Isaiah 56:6,7  </a:t>
            </a:r>
          </a:p>
          <a:p>
            <a:r>
              <a:rPr lang="en-US" sz="3200" i="1" dirty="0" smtClean="0">
                <a:solidFill>
                  <a:schemeClr val="bg1"/>
                </a:solidFill>
                <a:latin typeface="Segoe UI" pitchFamily="34" charset="0"/>
                <a:ea typeface="Segoe UI" pitchFamily="34" charset="0"/>
                <a:cs typeface="Segoe UI" pitchFamily="34" charset="0"/>
              </a:rPr>
              <a:t>6 "Also the sons of the foreigner Who join themselves to the LORD, to serve Him, And to love the name of the LORD, to be His servants— Everyone who keeps from defiling the Sabbath, And holds fast My covenant</a:t>
            </a:r>
            <a:r>
              <a:rPr lang="en-US" sz="3200" i="1" dirty="0" smtClean="0">
                <a:solidFill>
                  <a:schemeClr val="bg1"/>
                </a:solidFill>
                <a:latin typeface="Segoe UI" pitchFamily="34" charset="0"/>
                <a:ea typeface="Segoe UI" pitchFamily="34" charset="0"/>
                <a:cs typeface="Segoe UI" pitchFamily="34" charset="0"/>
              </a:rPr>
              <a:t>—</a:t>
            </a:r>
            <a:endParaRPr lang="en-US" sz="3200" i="1" dirty="0" smtClean="0">
              <a:solidFill>
                <a:schemeClr val="bg1"/>
              </a:solidFill>
              <a:latin typeface="Segoe UI" pitchFamily="34" charset="0"/>
              <a:ea typeface="Segoe UI" pitchFamily="34" charset="0"/>
              <a:cs typeface="Segoe UI" pitchFamily="34" charset="0"/>
            </a:endParaRP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1657826" cy="523220"/>
          </a:xfrm>
          <a:prstGeom prst="rect">
            <a:avLst/>
          </a:prstGeom>
          <a:noFill/>
        </p:spPr>
        <p:txBody>
          <a:bodyPr wrap="none" rtlCol="0">
            <a:spAutoFit/>
          </a:bodyPr>
          <a:lstStyle/>
          <a:p>
            <a:r>
              <a:rPr lang="en-US" sz="2800" dirty="0" smtClean="0">
                <a:solidFill>
                  <a:srgbClr val="FFFF00"/>
                </a:solidFill>
              </a:rPr>
              <a:t>My House</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76400"/>
            <a:ext cx="9144000" cy="3046988"/>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Isaiah 56:6,7  </a:t>
            </a:r>
          </a:p>
          <a:p>
            <a:r>
              <a:rPr lang="en-US" sz="3200" i="1" dirty="0" smtClean="0">
                <a:solidFill>
                  <a:schemeClr val="bg1"/>
                </a:solidFill>
                <a:latin typeface="Segoe UI" pitchFamily="34" charset="0"/>
                <a:ea typeface="Segoe UI" pitchFamily="34" charset="0"/>
                <a:cs typeface="Segoe UI" pitchFamily="34" charset="0"/>
              </a:rPr>
              <a:t>7 </a:t>
            </a:r>
            <a:r>
              <a:rPr lang="en-US" sz="3200" i="1" dirty="0" smtClean="0">
                <a:solidFill>
                  <a:schemeClr val="bg1"/>
                </a:solidFill>
                <a:latin typeface="Segoe UI" pitchFamily="34" charset="0"/>
                <a:ea typeface="Segoe UI" pitchFamily="34" charset="0"/>
                <a:cs typeface="Segoe UI" pitchFamily="34" charset="0"/>
              </a:rPr>
              <a:t>Even them I will bring to My holy mountain, And make them joyful in My house of prayer. Their burnt offerings and their sacrifices Will be accepted on My altar; For My house shall be called a house of prayer for all nations."</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1657826" cy="523220"/>
          </a:xfrm>
          <a:prstGeom prst="rect">
            <a:avLst/>
          </a:prstGeom>
          <a:noFill/>
        </p:spPr>
        <p:txBody>
          <a:bodyPr wrap="none" rtlCol="0">
            <a:spAutoFit/>
          </a:bodyPr>
          <a:lstStyle/>
          <a:p>
            <a:r>
              <a:rPr lang="en-US" sz="2800" dirty="0" smtClean="0">
                <a:solidFill>
                  <a:srgbClr val="FFFF00"/>
                </a:solidFill>
              </a:rPr>
              <a:t>My House</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76400"/>
            <a:ext cx="9144000" cy="3046988"/>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Revelation 5:8  </a:t>
            </a:r>
            <a:endParaRPr lang="en-US" sz="3200" i="1" dirty="0" smtClean="0">
              <a:solidFill>
                <a:schemeClr val="bg1"/>
              </a:solidFill>
              <a:latin typeface="Segoe UI" pitchFamily="34" charset="0"/>
              <a:ea typeface="Segoe UI" pitchFamily="34" charset="0"/>
              <a:cs typeface="Segoe UI" pitchFamily="34" charset="0"/>
            </a:endParaRPr>
          </a:p>
          <a:p>
            <a:r>
              <a:rPr lang="en-US" sz="3200" i="1" dirty="0" smtClean="0">
                <a:solidFill>
                  <a:schemeClr val="bg1"/>
                </a:solidFill>
                <a:latin typeface="Segoe UI" pitchFamily="34" charset="0"/>
                <a:ea typeface="Segoe UI" pitchFamily="34" charset="0"/>
                <a:cs typeface="Segoe UI" pitchFamily="34" charset="0"/>
              </a:rPr>
              <a:t>8 Now </a:t>
            </a:r>
            <a:r>
              <a:rPr lang="en-US" sz="3200" i="1" dirty="0" smtClean="0">
                <a:solidFill>
                  <a:schemeClr val="bg1"/>
                </a:solidFill>
                <a:latin typeface="Segoe UI" pitchFamily="34" charset="0"/>
                <a:ea typeface="Segoe UI" pitchFamily="34" charset="0"/>
                <a:cs typeface="Segoe UI" pitchFamily="34" charset="0"/>
              </a:rPr>
              <a:t>when He had taken the scroll, the four living creatures and the twenty-four elders fell down before the Lamb, each having a harp, and golden bowls full of incense, which are the prayers of the saints.</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4196790" cy="523220"/>
          </a:xfrm>
          <a:prstGeom prst="rect">
            <a:avLst/>
          </a:prstGeom>
          <a:noFill/>
        </p:spPr>
        <p:txBody>
          <a:bodyPr wrap="none" rtlCol="0">
            <a:spAutoFit/>
          </a:bodyPr>
          <a:lstStyle/>
          <a:p>
            <a:r>
              <a:rPr lang="en-US" sz="2800" dirty="0" smtClean="0">
                <a:solidFill>
                  <a:srgbClr val="FFFF00"/>
                </a:solidFill>
              </a:rPr>
              <a:t>A Visit To The Throne Room</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93203"/>
            <a:ext cx="9144000" cy="830997"/>
          </a:xfrm>
          <a:prstGeom prst="rect">
            <a:avLst/>
          </a:prstGeom>
          <a:noFill/>
        </p:spPr>
        <p:txBody>
          <a:bodyPr wrap="square" rtlCol="0">
            <a:spAutoFit/>
          </a:bodyPr>
          <a:lstStyle/>
          <a:p>
            <a:pPr algn="ctr"/>
            <a:r>
              <a:rPr lang="en-US" sz="4800" dirty="0" smtClean="0">
                <a:solidFill>
                  <a:schemeClr val="bg1"/>
                </a:solidFill>
                <a:latin typeface="Segoe UI" pitchFamily="34" charset="0"/>
                <a:ea typeface="Segoe UI" pitchFamily="34" charset="0"/>
                <a:cs typeface="Segoe UI" pitchFamily="34" charset="0"/>
              </a:rPr>
              <a:t>Pause</a:t>
            </a:r>
            <a:endParaRPr lang="en-US" sz="4800" dirty="0" smtClean="0">
              <a:solidFill>
                <a:schemeClr val="bg1"/>
              </a:solidFill>
              <a:latin typeface="Segoe UI" pitchFamily="34" charset="0"/>
              <a:ea typeface="Segoe UI" pitchFamily="34" charset="0"/>
              <a:cs typeface="Segoe UI" pitchFamily="34" charset="0"/>
            </a:endParaRP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2051" name="Picture 3"/>
          <p:cNvPicPr>
            <a:picLocks noChangeAspect="1" noChangeArrowheads="1"/>
          </p:cNvPicPr>
          <p:nvPr/>
        </p:nvPicPr>
        <p:blipFill>
          <a:blip r:embed="rId3" cstate="print"/>
          <a:srcRect/>
          <a:stretch>
            <a:fillRect/>
          </a:stretch>
        </p:blipFill>
        <p:spPr bwMode="auto">
          <a:xfrm>
            <a:off x="3238743" y="2971800"/>
            <a:ext cx="2666514" cy="16859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744450"/>
            <a:ext cx="9144000" cy="1446550"/>
          </a:xfrm>
          <a:prstGeom prst="rect">
            <a:avLst/>
          </a:prstGeom>
          <a:noFill/>
        </p:spPr>
        <p:txBody>
          <a:bodyPr wrap="square" rtlCol="0">
            <a:spAutoFit/>
          </a:bodyPr>
          <a:lstStyle/>
          <a:p>
            <a:r>
              <a:rPr lang="en-US" sz="4400" dirty="0" smtClean="0">
                <a:solidFill>
                  <a:schemeClr val="bg1"/>
                </a:solidFill>
                <a:latin typeface="Segoe UI" pitchFamily="34" charset="0"/>
                <a:ea typeface="Segoe UI" pitchFamily="34" charset="0"/>
                <a:cs typeface="Segoe UI" pitchFamily="34" charset="0"/>
              </a:rPr>
              <a:t>400 A.D. Alexander </a:t>
            </a:r>
            <a:r>
              <a:rPr lang="en-US" sz="4400" dirty="0" err="1" smtClean="0">
                <a:solidFill>
                  <a:schemeClr val="bg1"/>
                </a:solidFill>
                <a:latin typeface="Segoe UI" pitchFamily="34" charset="0"/>
                <a:ea typeface="Segoe UI" pitchFamily="34" charset="0"/>
                <a:cs typeface="Segoe UI" pitchFamily="34" charset="0"/>
              </a:rPr>
              <a:t>Akimetes</a:t>
            </a:r>
            <a:r>
              <a:rPr lang="en-US" sz="4400" dirty="0" smtClean="0">
                <a:solidFill>
                  <a:schemeClr val="bg1"/>
                </a:solidFill>
                <a:latin typeface="Segoe UI" pitchFamily="34" charset="0"/>
                <a:ea typeface="Segoe UI" pitchFamily="34" charset="0"/>
                <a:cs typeface="Segoe UI" pitchFamily="34" charset="0"/>
              </a:rPr>
              <a:t> and the Sleepless Ones</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5282215" cy="523220"/>
          </a:xfrm>
          <a:prstGeom prst="rect">
            <a:avLst/>
          </a:prstGeom>
          <a:noFill/>
        </p:spPr>
        <p:txBody>
          <a:bodyPr wrap="none" rtlCol="0">
            <a:spAutoFit/>
          </a:bodyPr>
          <a:lstStyle/>
          <a:p>
            <a:r>
              <a:rPr lang="en-US" sz="2800" dirty="0" smtClean="0">
                <a:solidFill>
                  <a:srgbClr val="FFFF00"/>
                </a:solidFill>
              </a:rPr>
              <a:t>Movements of Prayer And Worship</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744450"/>
            <a:ext cx="9144000" cy="2123658"/>
          </a:xfrm>
          <a:prstGeom prst="rect">
            <a:avLst/>
          </a:prstGeom>
          <a:noFill/>
        </p:spPr>
        <p:txBody>
          <a:bodyPr wrap="square" rtlCol="0">
            <a:spAutoFit/>
          </a:bodyPr>
          <a:lstStyle/>
          <a:p>
            <a:r>
              <a:rPr lang="en-US" sz="4400" dirty="0" smtClean="0">
                <a:solidFill>
                  <a:schemeClr val="bg1"/>
                </a:solidFill>
                <a:latin typeface="Segoe UI" pitchFamily="34" charset="0"/>
                <a:ea typeface="Segoe UI" pitchFamily="34" charset="0"/>
                <a:cs typeface="Segoe UI" pitchFamily="34" charset="0"/>
              </a:rPr>
              <a:t>1727 The Moravians</a:t>
            </a:r>
          </a:p>
          <a:p>
            <a:r>
              <a:rPr lang="en-US" sz="4400" dirty="0" smtClean="0">
                <a:solidFill>
                  <a:schemeClr val="bg1"/>
                </a:solidFill>
                <a:latin typeface="Segoe UI" pitchFamily="34" charset="0"/>
                <a:ea typeface="Segoe UI" pitchFamily="34" charset="0"/>
                <a:cs typeface="Segoe UI" pitchFamily="34" charset="0"/>
              </a:rPr>
              <a:t>The Hundred-Year Prayer Meeting and Subsequent Missions</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5282215" cy="523220"/>
          </a:xfrm>
          <a:prstGeom prst="rect">
            <a:avLst/>
          </a:prstGeom>
          <a:noFill/>
        </p:spPr>
        <p:txBody>
          <a:bodyPr wrap="none" rtlCol="0">
            <a:spAutoFit/>
          </a:bodyPr>
          <a:lstStyle/>
          <a:p>
            <a:r>
              <a:rPr lang="en-US" sz="2800" dirty="0" smtClean="0">
                <a:solidFill>
                  <a:srgbClr val="FFFF00"/>
                </a:solidFill>
              </a:rPr>
              <a:t>Movements of Prayer And Worship</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744450"/>
            <a:ext cx="9144000" cy="1446550"/>
          </a:xfrm>
          <a:prstGeom prst="rect">
            <a:avLst/>
          </a:prstGeom>
          <a:noFill/>
        </p:spPr>
        <p:txBody>
          <a:bodyPr wrap="square" rtlCol="0">
            <a:spAutoFit/>
          </a:bodyPr>
          <a:lstStyle/>
          <a:p>
            <a:r>
              <a:rPr lang="en-US" sz="4400" dirty="0" smtClean="0">
                <a:solidFill>
                  <a:schemeClr val="bg1"/>
                </a:solidFill>
                <a:latin typeface="Segoe UI" pitchFamily="34" charset="0"/>
                <a:ea typeface="Segoe UI" pitchFamily="34" charset="0"/>
                <a:cs typeface="Segoe UI" pitchFamily="34" charset="0"/>
              </a:rPr>
              <a:t>1973 </a:t>
            </a:r>
            <a:r>
              <a:rPr lang="en-US" sz="4400" dirty="0" err="1" smtClean="0">
                <a:solidFill>
                  <a:schemeClr val="bg1"/>
                </a:solidFill>
                <a:latin typeface="Segoe UI" pitchFamily="34" charset="0"/>
                <a:ea typeface="Segoe UI" pitchFamily="34" charset="0"/>
                <a:cs typeface="Segoe UI" pitchFamily="34" charset="0"/>
              </a:rPr>
              <a:t>Yoido</a:t>
            </a:r>
            <a:r>
              <a:rPr lang="en-US" sz="4400" dirty="0" smtClean="0">
                <a:solidFill>
                  <a:schemeClr val="bg1"/>
                </a:solidFill>
                <a:latin typeface="Segoe UI" pitchFamily="34" charset="0"/>
                <a:ea typeface="Segoe UI" pitchFamily="34" charset="0"/>
                <a:cs typeface="Segoe UI" pitchFamily="34" charset="0"/>
              </a:rPr>
              <a:t> Full Gospel Church in Seoul, South Korea</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5282215" cy="523220"/>
          </a:xfrm>
          <a:prstGeom prst="rect">
            <a:avLst/>
          </a:prstGeom>
          <a:noFill/>
        </p:spPr>
        <p:txBody>
          <a:bodyPr wrap="none" rtlCol="0">
            <a:spAutoFit/>
          </a:bodyPr>
          <a:lstStyle/>
          <a:p>
            <a:r>
              <a:rPr lang="en-US" sz="2800" dirty="0" smtClean="0">
                <a:solidFill>
                  <a:srgbClr val="FFFF00"/>
                </a:solidFill>
              </a:rPr>
              <a:t>Movements of Prayer And Worship</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744450"/>
            <a:ext cx="9144000" cy="2123658"/>
          </a:xfrm>
          <a:prstGeom prst="rect">
            <a:avLst/>
          </a:prstGeom>
          <a:noFill/>
        </p:spPr>
        <p:txBody>
          <a:bodyPr wrap="square" rtlCol="0">
            <a:spAutoFit/>
          </a:bodyPr>
          <a:lstStyle/>
          <a:p>
            <a:r>
              <a:rPr lang="en-US" sz="4400" dirty="0" smtClean="0">
                <a:solidFill>
                  <a:schemeClr val="bg1"/>
                </a:solidFill>
                <a:latin typeface="Segoe UI" pitchFamily="34" charset="0"/>
                <a:ea typeface="Segoe UI" pitchFamily="34" charset="0"/>
                <a:cs typeface="Segoe UI" pitchFamily="34" charset="0"/>
              </a:rPr>
              <a:t>September 19, </a:t>
            </a:r>
            <a:r>
              <a:rPr lang="en-US" sz="4400" dirty="0" smtClean="0">
                <a:solidFill>
                  <a:schemeClr val="bg1"/>
                </a:solidFill>
                <a:latin typeface="Segoe UI" pitchFamily="34" charset="0"/>
                <a:ea typeface="Segoe UI" pitchFamily="34" charset="0"/>
                <a:cs typeface="Segoe UI" pitchFamily="34" charset="0"/>
              </a:rPr>
              <a:t>1999</a:t>
            </a:r>
          </a:p>
          <a:p>
            <a:r>
              <a:rPr lang="en-US" sz="4400" dirty="0" smtClean="0">
                <a:solidFill>
                  <a:schemeClr val="bg1"/>
                </a:solidFill>
                <a:latin typeface="Segoe UI" pitchFamily="34" charset="0"/>
                <a:ea typeface="Segoe UI" pitchFamily="34" charset="0"/>
                <a:cs typeface="Segoe UI" pitchFamily="34" charset="0"/>
              </a:rPr>
              <a:t>International </a:t>
            </a:r>
            <a:r>
              <a:rPr lang="en-US" sz="4400" dirty="0" smtClean="0">
                <a:solidFill>
                  <a:schemeClr val="bg1"/>
                </a:solidFill>
                <a:latin typeface="Segoe UI" pitchFamily="34" charset="0"/>
                <a:ea typeface="Segoe UI" pitchFamily="34" charset="0"/>
                <a:cs typeface="Segoe UI" pitchFamily="34" charset="0"/>
              </a:rPr>
              <a:t>House of </a:t>
            </a:r>
            <a:r>
              <a:rPr lang="en-US" sz="4400" dirty="0" smtClean="0">
                <a:solidFill>
                  <a:schemeClr val="bg1"/>
                </a:solidFill>
                <a:latin typeface="Segoe UI" pitchFamily="34" charset="0"/>
                <a:ea typeface="Segoe UI" pitchFamily="34" charset="0"/>
                <a:cs typeface="Segoe UI" pitchFamily="34" charset="0"/>
              </a:rPr>
              <a:t>Prayer </a:t>
            </a:r>
            <a:r>
              <a:rPr lang="en-US" sz="4400" dirty="0" smtClean="0">
                <a:solidFill>
                  <a:schemeClr val="bg1"/>
                </a:solidFill>
                <a:latin typeface="Segoe UI" pitchFamily="34" charset="0"/>
                <a:ea typeface="Segoe UI" pitchFamily="34" charset="0"/>
                <a:cs typeface="Segoe UI" pitchFamily="34" charset="0"/>
              </a:rPr>
              <a:t>Kansas City, Missouri</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5282215" cy="523220"/>
          </a:xfrm>
          <a:prstGeom prst="rect">
            <a:avLst/>
          </a:prstGeom>
          <a:noFill/>
        </p:spPr>
        <p:txBody>
          <a:bodyPr wrap="none" rtlCol="0">
            <a:spAutoFit/>
          </a:bodyPr>
          <a:lstStyle/>
          <a:p>
            <a:r>
              <a:rPr lang="en-US" sz="2800" dirty="0" smtClean="0">
                <a:solidFill>
                  <a:srgbClr val="FFFF00"/>
                </a:solidFill>
              </a:rPr>
              <a:t>Movements of Prayer And Worship</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86342"/>
            <a:ext cx="9144000" cy="2123658"/>
          </a:xfrm>
          <a:prstGeom prst="rect">
            <a:avLst/>
          </a:prstGeom>
          <a:noFill/>
        </p:spPr>
        <p:txBody>
          <a:bodyPr wrap="square" rtlCol="0">
            <a:spAutoFit/>
          </a:bodyPr>
          <a:lstStyle/>
          <a:p>
            <a:r>
              <a:rPr lang="en-US" sz="4400" dirty="0" smtClean="0">
                <a:solidFill>
                  <a:schemeClr val="bg1"/>
                </a:solidFill>
                <a:latin typeface="Segoe UI" pitchFamily="34" charset="0"/>
                <a:ea typeface="Segoe UI" pitchFamily="34" charset="0"/>
                <a:cs typeface="Segoe UI" pitchFamily="34" charset="0"/>
              </a:rPr>
              <a:t>Key Point #1:</a:t>
            </a:r>
          </a:p>
          <a:p>
            <a:pPr algn="ctr"/>
            <a:r>
              <a:rPr lang="en-US" sz="4400" dirty="0" smtClean="0">
                <a:solidFill>
                  <a:schemeClr val="bg1"/>
                </a:solidFill>
                <a:latin typeface="Segoe UI" pitchFamily="34" charset="0"/>
                <a:ea typeface="Segoe UI" pitchFamily="34" charset="0"/>
                <a:cs typeface="Segoe UI" pitchFamily="34" charset="0"/>
              </a:rPr>
              <a:t>Church is primarily who we are in relation to Him.</a:t>
            </a:r>
            <a:endParaRPr lang="en-US" sz="4400" i="1" dirty="0" smtClean="0">
              <a:solidFill>
                <a:schemeClr val="bg1"/>
              </a:solidFill>
              <a:latin typeface="Segoe UI" pitchFamily="34" charset="0"/>
              <a:ea typeface="Segoe UI" pitchFamily="34" charset="0"/>
              <a:cs typeface="Segoe UI" pitchFamily="34" charset="0"/>
            </a:endParaRP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3539430"/>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Isaiah 62:6,7</a:t>
            </a:r>
          </a:p>
          <a:p>
            <a:r>
              <a:rPr lang="en-US" sz="3200" i="1" dirty="0" smtClean="0">
                <a:solidFill>
                  <a:schemeClr val="bg1"/>
                </a:solidFill>
                <a:latin typeface="Segoe UI" pitchFamily="34" charset="0"/>
                <a:ea typeface="Segoe UI" pitchFamily="34" charset="0"/>
                <a:cs typeface="Segoe UI" pitchFamily="34" charset="0"/>
              </a:rPr>
              <a:t>6 I have set watchmen on your walls, O Jerusalem; They shall never hold their peace </a:t>
            </a:r>
            <a:r>
              <a:rPr lang="en-US" sz="3200" i="1" dirty="0" smtClean="0">
                <a:solidFill>
                  <a:srgbClr val="FFFF00"/>
                </a:solidFill>
                <a:latin typeface="Segoe UI" pitchFamily="34" charset="0"/>
                <a:ea typeface="Segoe UI" pitchFamily="34" charset="0"/>
                <a:cs typeface="Segoe UI" pitchFamily="34" charset="0"/>
              </a:rPr>
              <a:t>day or night</a:t>
            </a:r>
            <a:r>
              <a:rPr lang="en-US" sz="3200" i="1" dirty="0" smtClean="0">
                <a:solidFill>
                  <a:schemeClr val="bg1"/>
                </a:solidFill>
                <a:latin typeface="Segoe UI" pitchFamily="34" charset="0"/>
                <a:ea typeface="Segoe UI" pitchFamily="34" charset="0"/>
                <a:cs typeface="Segoe UI" pitchFamily="34" charset="0"/>
              </a:rPr>
              <a:t>. You who make mention of the LORD, </a:t>
            </a:r>
            <a:r>
              <a:rPr lang="en-US" sz="3200" i="1" dirty="0" smtClean="0">
                <a:solidFill>
                  <a:srgbClr val="FFFF00"/>
                </a:solidFill>
                <a:latin typeface="Segoe UI" pitchFamily="34" charset="0"/>
                <a:ea typeface="Segoe UI" pitchFamily="34" charset="0"/>
                <a:cs typeface="Segoe UI" pitchFamily="34" charset="0"/>
              </a:rPr>
              <a:t>do not keep silent, </a:t>
            </a:r>
          </a:p>
          <a:p>
            <a:r>
              <a:rPr lang="en-US" sz="3200" i="1" dirty="0" smtClean="0">
                <a:solidFill>
                  <a:schemeClr val="bg1"/>
                </a:solidFill>
                <a:latin typeface="Segoe UI" pitchFamily="34" charset="0"/>
                <a:ea typeface="Segoe UI" pitchFamily="34" charset="0"/>
                <a:cs typeface="Segoe UI" pitchFamily="34" charset="0"/>
              </a:rPr>
              <a:t>7 And </a:t>
            </a:r>
            <a:r>
              <a:rPr lang="en-US" sz="3200" i="1" dirty="0" smtClean="0">
                <a:solidFill>
                  <a:srgbClr val="FFFF00"/>
                </a:solidFill>
                <a:latin typeface="Segoe UI" pitchFamily="34" charset="0"/>
                <a:ea typeface="Segoe UI" pitchFamily="34" charset="0"/>
                <a:cs typeface="Segoe UI" pitchFamily="34" charset="0"/>
              </a:rPr>
              <a:t>give Him no rest </a:t>
            </a:r>
            <a:r>
              <a:rPr lang="en-US" sz="3200" i="1" dirty="0" smtClean="0">
                <a:solidFill>
                  <a:schemeClr val="bg1"/>
                </a:solidFill>
                <a:latin typeface="Segoe UI" pitchFamily="34" charset="0"/>
                <a:ea typeface="Segoe UI" pitchFamily="34" charset="0"/>
                <a:cs typeface="Segoe UI" pitchFamily="34" charset="0"/>
              </a:rPr>
              <a:t>till He establishes And till He makes Jerusalem a praise in the earth.</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271391" cy="523220"/>
          </a:xfrm>
          <a:prstGeom prst="rect">
            <a:avLst/>
          </a:prstGeom>
          <a:noFill/>
        </p:spPr>
        <p:txBody>
          <a:bodyPr wrap="none" rtlCol="0">
            <a:spAutoFit/>
          </a:bodyPr>
          <a:lstStyle/>
          <a:p>
            <a:r>
              <a:rPr lang="en-US" sz="2800" dirty="0" smtClean="0">
                <a:solidFill>
                  <a:srgbClr val="FFFF00"/>
                </a:solidFill>
              </a:rPr>
              <a:t>Day And Night</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3046988"/>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Luke 18:1,7</a:t>
            </a:r>
          </a:p>
          <a:p>
            <a:r>
              <a:rPr lang="en-US" sz="3200" i="1" dirty="0" smtClean="0">
                <a:solidFill>
                  <a:schemeClr val="bg1"/>
                </a:solidFill>
                <a:latin typeface="Segoe UI" pitchFamily="34" charset="0"/>
                <a:ea typeface="Segoe UI" pitchFamily="34" charset="0"/>
                <a:cs typeface="Segoe UI" pitchFamily="34" charset="0"/>
              </a:rPr>
              <a:t>1 Then He spoke a parable to them, that men always ought to pray and not lose heart, </a:t>
            </a:r>
          </a:p>
          <a:p>
            <a:r>
              <a:rPr lang="en-US" sz="3200" i="1" dirty="0" smtClean="0">
                <a:solidFill>
                  <a:schemeClr val="bg1"/>
                </a:solidFill>
                <a:latin typeface="Segoe UI" pitchFamily="34" charset="0"/>
                <a:ea typeface="Segoe UI" pitchFamily="34" charset="0"/>
                <a:cs typeface="Segoe UI" pitchFamily="34" charset="0"/>
              </a:rPr>
              <a:t>7 And shall God not avenge His own elect who </a:t>
            </a:r>
            <a:r>
              <a:rPr lang="en-US" sz="3200" i="1" dirty="0" smtClean="0">
                <a:solidFill>
                  <a:srgbClr val="FFFF00"/>
                </a:solidFill>
                <a:latin typeface="Segoe UI" pitchFamily="34" charset="0"/>
                <a:ea typeface="Segoe UI" pitchFamily="34" charset="0"/>
                <a:cs typeface="Segoe UI" pitchFamily="34" charset="0"/>
              </a:rPr>
              <a:t>cry out day and night </a:t>
            </a:r>
            <a:r>
              <a:rPr lang="en-US" sz="3200" i="1" dirty="0" smtClean="0">
                <a:solidFill>
                  <a:schemeClr val="bg1"/>
                </a:solidFill>
                <a:latin typeface="Segoe UI" pitchFamily="34" charset="0"/>
                <a:ea typeface="Segoe UI" pitchFamily="34" charset="0"/>
                <a:cs typeface="Segoe UI" pitchFamily="34" charset="0"/>
              </a:rPr>
              <a:t>to Him, though He bears long with them?</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271391" cy="523220"/>
          </a:xfrm>
          <a:prstGeom prst="rect">
            <a:avLst/>
          </a:prstGeom>
          <a:noFill/>
        </p:spPr>
        <p:txBody>
          <a:bodyPr wrap="none" rtlCol="0">
            <a:spAutoFit/>
          </a:bodyPr>
          <a:lstStyle/>
          <a:p>
            <a:r>
              <a:rPr lang="en-US" sz="2800" dirty="0" smtClean="0">
                <a:solidFill>
                  <a:srgbClr val="FFFF00"/>
                </a:solidFill>
              </a:rPr>
              <a:t>Day And Night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3046988"/>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Psalm 134</a:t>
            </a:r>
          </a:p>
          <a:p>
            <a:r>
              <a:rPr lang="en-US" sz="3200" i="1" dirty="0" smtClean="0">
                <a:solidFill>
                  <a:schemeClr val="bg1"/>
                </a:solidFill>
                <a:latin typeface="Segoe UI" pitchFamily="34" charset="0"/>
                <a:ea typeface="Segoe UI" pitchFamily="34" charset="0"/>
                <a:cs typeface="Segoe UI" pitchFamily="34" charset="0"/>
              </a:rPr>
              <a:t>“Behold, bless the LORD, all you servants of the LORD, </a:t>
            </a:r>
            <a:r>
              <a:rPr lang="en-US" sz="3200" i="1" dirty="0" smtClean="0">
                <a:solidFill>
                  <a:srgbClr val="FFFF00"/>
                </a:solidFill>
                <a:latin typeface="Segoe UI" pitchFamily="34" charset="0"/>
                <a:ea typeface="Segoe UI" pitchFamily="34" charset="0"/>
                <a:cs typeface="Segoe UI" pitchFamily="34" charset="0"/>
              </a:rPr>
              <a:t>who by night stand in the house of the LORD! </a:t>
            </a:r>
            <a:r>
              <a:rPr lang="en-US" sz="3200" i="1" dirty="0" smtClean="0">
                <a:solidFill>
                  <a:schemeClr val="bg1"/>
                </a:solidFill>
                <a:latin typeface="Segoe UI" pitchFamily="34" charset="0"/>
                <a:ea typeface="Segoe UI" pitchFamily="34" charset="0"/>
                <a:cs typeface="Segoe UI" pitchFamily="34" charset="0"/>
              </a:rPr>
              <a:t>Lift up your hands in the sanctuary, and bless the LORD. The LORD who made heaven and earth bless you from Zion!”</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271391" cy="523220"/>
          </a:xfrm>
          <a:prstGeom prst="rect">
            <a:avLst/>
          </a:prstGeom>
          <a:noFill/>
        </p:spPr>
        <p:txBody>
          <a:bodyPr wrap="none" rtlCol="0">
            <a:spAutoFit/>
          </a:bodyPr>
          <a:lstStyle/>
          <a:p>
            <a:r>
              <a:rPr lang="en-US" sz="2800" dirty="0" smtClean="0">
                <a:solidFill>
                  <a:srgbClr val="FFFF00"/>
                </a:solidFill>
              </a:rPr>
              <a:t>Day And Night</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3046988"/>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Psalm 134</a:t>
            </a:r>
          </a:p>
          <a:p>
            <a:r>
              <a:rPr lang="en-US" sz="3200" i="1" dirty="0" smtClean="0">
                <a:solidFill>
                  <a:schemeClr val="bg1"/>
                </a:solidFill>
                <a:latin typeface="Segoe UI" pitchFamily="34" charset="0"/>
                <a:ea typeface="Segoe UI" pitchFamily="34" charset="0"/>
                <a:cs typeface="Segoe UI" pitchFamily="34" charset="0"/>
              </a:rPr>
              <a:t>“Behold, bless the LORD, all you servants of the LORD, </a:t>
            </a:r>
            <a:r>
              <a:rPr lang="en-US" sz="3200" i="1" dirty="0" smtClean="0">
                <a:solidFill>
                  <a:srgbClr val="FFFF00"/>
                </a:solidFill>
                <a:latin typeface="Segoe UI" pitchFamily="34" charset="0"/>
                <a:ea typeface="Segoe UI" pitchFamily="34" charset="0"/>
                <a:cs typeface="Segoe UI" pitchFamily="34" charset="0"/>
              </a:rPr>
              <a:t>who by night stand in the house of the LORD! </a:t>
            </a:r>
            <a:r>
              <a:rPr lang="en-US" sz="3200" i="1" dirty="0" smtClean="0">
                <a:solidFill>
                  <a:schemeClr val="bg1"/>
                </a:solidFill>
                <a:latin typeface="Segoe UI" pitchFamily="34" charset="0"/>
                <a:ea typeface="Segoe UI" pitchFamily="34" charset="0"/>
                <a:cs typeface="Segoe UI" pitchFamily="34" charset="0"/>
              </a:rPr>
              <a:t>Lift up your hands in the sanctuary, and bless the LORD. The LORD who made heaven and earth bless you from Zion!”</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271391" cy="523220"/>
          </a:xfrm>
          <a:prstGeom prst="rect">
            <a:avLst/>
          </a:prstGeom>
          <a:noFill/>
        </p:spPr>
        <p:txBody>
          <a:bodyPr wrap="none" rtlCol="0">
            <a:spAutoFit/>
          </a:bodyPr>
          <a:lstStyle/>
          <a:p>
            <a:r>
              <a:rPr lang="en-US" sz="2800" dirty="0" smtClean="0">
                <a:solidFill>
                  <a:srgbClr val="FFFF00"/>
                </a:solidFill>
              </a:rPr>
              <a:t>Day And Night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686342"/>
            <a:ext cx="9144000" cy="2800767"/>
          </a:xfrm>
          <a:prstGeom prst="rect">
            <a:avLst/>
          </a:prstGeom>
          <a:noFill/>
        </p:spPr>
        <p:txBody>
          <a:bodyPr wrap="square" rtlCol="0">
            <a:spAutoFit/>
          </a:bodyPr>
          <a:lstStyle/>
          <a:p>
            <a:r>
              <a:rPr lang="en-US" sz="4400" dirty="0" smtClean="0">
                <a:solidFill>
                  <a:schemeClr val="bg1"/>
                </a:solidFill>
                <a:latin typeface="Segoe UI" pitchFamily="34" charset="0"/>
                <a:ea typeface="Segoe UI" pitchFamily="34" charset="0"/>
                <a:cs typeface="Segoe UI" pitchFamily="34" charset="0"/>
              </a:rPr>
              <a:t>Key Point #2:</a:t>
            </a:r>
          </a:p>
          <a:p>
            <a:pPr algn="ctr"/>
            <a:r>
              <a:rPr lang="en-US" sz="4400" dirty="0" smtClean="0">
                <a:solidFill>
                  <a:schemeClr val="bg1"/>
                </a:solidFill>
                <a:latin typeface="Segoe UI" pitchFamily="34" charset="0"/>
                <a:ea typeface="Segoe UI" pitchFamily="34" charset="0"/>
                <a:cs typeface="Segoe UI" pitchFamily="34" charset="0"/>
              </a:rPr>
              <a:t>We then relate to one another and to the world out of our relation to Him. </a:t>
            </a:r>
            <a:endParaRPr lang="en-US" sz="4400" i="1" dirty="0" smtClean="0">
              <a:solidFill>
                <a:schemeClr val="bg1"/>
              </a:solidFill>
              <a:latin typeface="Segoe UI" pitchFamily="34" charset="0"/>
              <a:ea typeface="Segoe UI" pitchFamily="34" charset="0"/>
              <a:cs typeface="Segoe UI" pitchFamily="34" charset="0"/>
            </a:endParaRP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47800"/>
            <a:ext cx="8534400" cy="1754326"/>
          </a:xfrm>
          <a:prstGeom prst="rect">
            <a:avLst/>
          </a:prstGeom>
          <a:noFill/>
        </p:spPr>
        <p:txBody>
          <a:bodyPr wrap="square" rtlCol="0">
            <a:spAutoFit/>
          </a:bodyPr>
          <a:lstStyle/>
          <a:p>
            <a:pPr algn="ctr"/>
            <a:r>
              <a:rPr lang="en-US" sz="5400" dirty="0" smtClean="0">
                <a:solidFill>
                  <a:schemeClr val="bg1"/>
                </a:solidFill>
                <a:latin typeface="Segoe UI" pitchFamily="34" charset="0"/>
                <a:ea typeface="Segoe UI" pitchFamily="34" charset="0"/>
                <a:cs typeface="Segoe UI" pitchFamily="34" charset="0"/>
              </a:rPr>
              <a:t>Pictures of the Church</a:t>
            </a:r>
          </a:p>
          <a:p>
            <a:pPr algn="ctr"/>
            <a:r>
              <a:rPr lang="en-US" sz="5400" dirty="0" smtClean="0">
                <a:solidFill>
                  <a:schemeClr val="bg1"/>
                </a:solidFill>
                <a:latin typeface="Segoe UI" pitchFamily="34" charset="0"/>
                <a:ea typeface="Segoe UI" pitchFamily="34" charset="0"/>
                <a:cs typeface="Segoe UI" pitchFamily="34" charset="0"/>
              </a:rPr>
              <a:t>Part </a:t>
            </a:r>
            <a:r>
              <a:rPr lang="en-US" sz="5400" dirty="0" smtClean="0">
                <a:solidFill>
                  <a:schemeClr val="bg1"/>
                </a:solidFill>
                <a:latin typeface="Segoe UI" pitchFamily="34" charset="0"/>
                <a:ea typeface="Segoe UI" pitchFamily="34" charset="0"/>
                <a:cs typeface="Segoe UI" pitchFamily="34" charset="0"/>
              </a:rPr>
              <a:t>3: A House of Prayer</a:t>
            </a:r>
            <a:endParaRPr lang="en-US" sz="5400" dirty="0">
              <a:solidFill>
                <a:schemeClr val="bg1"/>
              </a:solidFill>
              <a:latin typeface="Segoe UI" pitchFamily="34" charset="0"/>
              <a:ea typeface="Segoe UI" pitchFamily="34" charset="0"/>
              <a:cs typeface="Segoe UI" pitchFamily="34" charset="0"/>
            </a:endParaRPr>
          </a:p>
        </p:txBody>
      </p:sp>
      <p:pic>
        <p:nvPicPr>
          <p:cNvPr id="1026" name="Picture 2"/>
          <p:cNvPicPr>
            <a:picLocks noChangeAspect="1" noChangeArrowheads="1"/>
          </p:cNvPicPr>
          <p:nvPr/>
        </p:nvPicPr>
        <p:blipFill>
          <a:blip r:embed="rId2" cstate="print"/>
          <a:srcRect/>
          <a:stretch>
            <a:fillRect/>
          </a:stretch>
        </p:blipFill>
        <p:spPr bwMode="auto">
          <a:xfrm>
            <a:off x="2841644" y="3962400"/>
            <a:ext cx="3460713" cy="20574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4031873"/>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Exodus 19:3-6</a:t>
            </a:r>
          </a:p>
          <a:p>
            <a:r>
              <a:rPr lang="en-US" sz="3200" i="1" dirty="0" smtClean="0">
                <a:solidFill>
                  <a:schemeClr val="bg1"/>
                </a:solidFill>
                <a:latin typeface="Segoe UI" pitchFamily="34" charset="0"/>
                <a:ea typeface="Segoe UI" pitchFamily="34" charset="0"/>
                <a:cs typeface="Segoe UI" pitchFamily="34" charset="0"/>
              </a:rPr>
              <a:t>3 And Moses went up to God, and the LORD called to him from the mountain, saying, "Thus you shall say to the house of Jacob, and tell the children of Israel: </a:t>
            </a:r>
          </a:p>
          <a:p>
            <a:r>
              <a:rPr lang="en-US" sz="3200" i="1" dirty="0" smtClean="0">
                <a:solidFill>
                  <a:schemeClr val="bg1"/>
                </a:solidFill>
                <a:latin typeface="Segoe UI" pitchFamily="34" charset="0"/>
                <a:ea typeface="Segoe UI" pitchFamily="34" charset="0"/>
                <a:cs typeface="Segoe UI" pitchFamily="34" charset="0"/>
              </a:rPr>
              <a:t>4 'You have seen what I did to the Egyptians, and how I bore you on eagles' wings and brought you to Myself. </a:t>
            </a:r>
            <a:endParaRPr lang="en-US" sz="3200" i="1" dirty="0" smtClean="0">
              <a:solidFill>
                <a:schemeClr val="bg1"/>
              </a:solidFill>
              <a:latin typeface="Segoe UI" pitchFamily="34" charset="0"/>
              <a:ea typeface="Segoe UI" pitchFamily="34" charset="0"/>
              <a:cs typeface="Segoe UI" pitchFamily="34" charset="0"/>
            </a:endParaRP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8" name="TextBox 7"/>
          <p:cNvSpPr txBox="1"/>
          <p:nvPr/>
        </p:nvSpPr>
        <p:spPr>
          <a:xfrm>
            <a:off x="0" y="6334780"/>
            <a:ext cx="2926250" cy="523220"/>
          </a:xfrm>
          <a:prstGeom prst="rect">
            <a:avLst/>
          </a:prstGeom>
          <a:noFill/>
        </p:spPr>
        <p:txBody>
          <a:bodyPr wrap="none" rtlCol="0">
            <a:spAutoFit/>
          </a:bodyPr>
          <a:lstStyle/>
          <a:p>
            <a:r>
              <a:rPr lang="en-US" sz="2800" dirty="0" smtClean="0">
                <a:solidFill>
                  <a:srgbClr val="FFFF00"/>
                </a:solidFill>
              </a:rPr>
              <a:t>A Royal Priesthood</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4031873"/>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Exodus 19:3-6</a:t>
            </a:r>
          </a:p>
          <a:p>
            <a:r>
              <a:rPr lang="en-US" sz="3200" i="1" dirty="0" smtClean="0">
                <a:solidFill>
                  <a:schemeClr val="bg1"/>
                </a:solidFill>
                <a:latin typeface="Segoe UI" pitchFamily="34" charset="0"/>
                <a:ea typeface="Segoe UI" pitchFamily="34" charset="0"/>
                <a:cs typeface="Segoe UI" pitchFamily="34" charset="0"/>
              </a:rPr>
              <a:t>5 Now therefore, if you will indeed obey My voice and keep My covenant, then you shall be a special treasure to Me above all people; for all the earth is Mine. </a:t>
            </a:r>
          </a:p>
          <a:p>
            <a:r>
              <a:rPr lang="en-US" sz="3200" i="1" dirty="0" smtClean="0">
                <a:solidFill>
                  <a:schemeClr val="bg1"/>
                </a:solidFill>
                <a:latin typeface="Segoe UI" pitchFamily="34" charset="0"/>
                <a:ea typeface="Segoe UI" pitchFamily="34" charset="0"/>
                <a:cs typeface="Segoe UI" pitchFamily="34" charset="0"/>
              </a:rPr>
              <a:t>6 And you shall be to Me a kingdom of priests and a holy nation.' These are the words which you shall speak to the children of Israel."</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926250" cy="523220"/>
          </a:xfrm>
          <a:prstGeom prst="rect">
            <a:avLst/>
          </a:prstGeom>
          <a:noFill/>
        </p:spPr>
        <p:txBody>
          <a:bodyPr wrap="none" rtlCol="0">
            <a:spAutoFit/>
          </a:bodyPr>
          <a:lstStyle/>
          <a:p>
            <a:r>
              <a:rPr lang="en-US" sz="2800" dirty="0" smtClean="0">
                <a:solidFill>
                  <a:srgbClr val="FFFF00"/>
                </a:solidFill>
              </a:rPr>
              <a:t>A Royal Priesthood</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2554545"/>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1 Peter 2:5  </a:t>
            </a:r>
          </a:p>
          <a:p>
            <a:r>
              <a:rPr lang="en-US" sz="3200" i="1" dirty="0" smtClean="0">
                <a:solidFill>
                  <a:schemeClr val="bg1"/>
                </a:solidFill>
                <a:latin typeface="Segoe UI" pitchFamily="34" charset="0"/>
                <a:ea typeface="Segoe UI" pitchFamily="34" charset="0"/>
                <a:cs typeface="Segoe UI" pitchFamily="34" charset="0"/>
              </a:rPr>
              <a:t>5 you also, as living stones, are being built up a spiritual house, a holy priesthood, to offer up spiritual sacrifices acceptable to God through Jesus Christ.</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926250" cy="523220"/>
          </a:xfrm>
          <a:prstGeom prst="rect">
            <a:avLst/>
          </a:prstGeom>
          <a:noFill/>
        </p:spPr>
        <p:txBody>
          <a:bodyPr wrap="none" rtlCol="0">
            <a:spAutoFit/>
          </a:bodyPr>
          <a:lstStyle/>
          <a:p>
            <a:r>
              <a:rPr lang="en-US" sz="2800" dirty="0" smtClean="0">
                <a:solidFill>
                  <a:srgbClr val="FFFF00"/>
                </a:solidFill>
              </a:rPr>
              <a:t>A Royal Priesthood</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4031873"/>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Leviticus 6:12,13</a:t>
            </a:r>
          </a:p>
          <a:p>
            <a:r>
              <a:rPr lang="en-US" sz="3200" i="1" dirty="0" smtClean="0">
                <a:solidFill>
                  <a:schemeClr val="bg1"/>
                </a:solidFill>
                <a:latin typeface="Segoe UI" pitchFamily="34" charset="0"/>
                <a:ea typeface="Segoe UI" pitchFamily="34" charset="0"/>
                <a:cs typeface="Segoe UI" pitchFamily="34" charset="0"/>
              </a:rPr>
              <a:t>12  And the fire on the altar shall be kept burning on it; it shall not be put out. And the priest shall burn wood on it every morning, and lay the burnt offering in order on it; and he shall burn on it the fat of the peace offerings. </a:t>
            </a:r>
          </a:p>
          <a:p>
            <a:r>
              <a:rPr lang="en-US" sz="3200" i="1" dirty="0" smtClean="0">
                <a:solidFill>
                  <a:schemeClr val="bg1"/>
                </a:solidFill>
                <a:latin typeface="Segoe UI" pitchFamily="34" charset="0"/>
                <a:ea typeface="Segoe UI" pitchFamily="34" charset="0"/>
                <a:cs typeface="Segoe UI" pitchFamily="34" charset="0"/>
              </a:rPr>
              <a:t>13  A fire shall always be burning on the altar; it shall never go out.</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2511200" cy="523220"/>
          </a:xfrm>
          <a:prstGeom prst="rect">
            <a:avLst/>
          </a:prstGeom>
          <a:noFill/>
        </p:spPr>
        <p:txBody>
          <a:bodyPr wrap="none" rtlCol="0">
            <a:spAutoFit/>
          </a:bodyPr>
          <a:lstStyle/>
          <a:p>
            <a:r>
              <a:rPr lang="en-US" sz="2800" dirty="0" smtClean="0">
                <a:solidFill>
                  <a:srgbClr val="FFFF00"/>
                </a:solidFill>
              </a:rPr>
              <a:t>A Perpetual Fire</a:t>
            </a:r>
            <a:endParaRPr lang="en-US" sz="2800" dirty="0">
              <a:solidFill>
                <a:srgbClr val="FFFF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981200"/>
            <a:ext cx="9144000" cy="2062103"/>
          </a:xfrm>
          <a:prstGeom prst="rect">
            <a:avLst/>
          </a:prstGeom>
          <a:noFill/>
        </p:spPr>
        <p:txBody>
          <a:bodyPr wrap="square" rtlCol="0">
            <a:spAutoFit/>
          </a:bodyPr>
          <a:lstStyle/>
          <a:p>
            <a:r>
              <a:rPr lang="en-US" sz="3200" i="1" dirty="0" smtClean="0">
                <a:solidFill>
                  <a:schemeClr val="bg1"/>
                </a:solidFill>
                <a:latin typeface="Segoe UI" pitchFamily="34" charset="0"/>
                <a:ea typeface="Segoe UI" pitchFamily="34" charset="0"/>
                <a:cs typeface="Segoe UI" pitchFamily="34" charset="0"/>
              </a:rPr>
              <a:t>1 Chronicles 16:4  </a:t>
            </a:r>
          </a:p>
          <a:p>
            <a:r>
              <a:rPr lang="en-US" sz="3200" i="1" dirty="0" smtClean="0">
                <a:solidFill>
                  <a:schemeClr val="bg1"/>
                </a:solidFill>
                <a:latin typeface="Segoe UI" pitchFamily="34" charset="0"/>
                <a:ea typeface="Segoe UI" pitchFamily="34" charset="0"/>
                <a:cs typeface="Segoe UI" pitchFamily="34" charset="0"/>
              </a:rPr>
              <a:t>4 And he appointed some of the Levites to minister before the ark of the LORD, to commemorate, to thank, and to praise the LORD God of Israel:</a:t>
            </a:r>
          </a:p>
        </p:txBody>
      </p:sp>
      <p:sp>
        <p:nvSpPr>
          <p:cNvPr id="3" name="TextBox 2"/>
          <p:cNvSpPr txBox="1"/>
          <p:nvPr/>
        </p:nvSpPr>
        <p:spPr>
          <a:xfrm>
            <a:off x="5729667" y="6400800"/>
            <a:ext cx="3414333" cy="523220"/>
          </a:xfrm>
          <a:prstGeom prst="rect">
            <a:avLst/>
          </a:prstGeom>
          <a:noFill/>
        </p:spPr>
        <p:txBody>
          <a:bodyPr wrap="none" rtlCol="0">
            <a:spAutoFit/>
          </a:bodyPr>
          <a:lstStyle/>
          <a:p>
            <a:r>
              <a:rPr lang="en-US" sz="2800" dirty="0" smtClean="0">
                <a:solidFill>
                  <a:srgbClr val="FFFF00"/>
                </a:solidFill>
              </a:rPr>
              <a:t>Pictures of the Church</a:t>
            </a:r>
            <a:endParaRPr lang="en-US" sz="2800" dirty="0">
              <a:solidFill>
                <a:srgbClr val="FFFF00"/>
              </a:solidFill>
            </a:endParaRPr>
          </a:p>
        </p:txBody>
      </p:sp>
      <p:sp>
        <p:nvSpPr>
          <p:cNvPr id="5" name="TextBox 4"/>
          <p:cNvSpPr txBox="1"/>
          <p:nvPr/>
        </p:nvSpPr>
        <p:spPr>
          <a:xfrm>
            <a:off x="0" y="0"/>
            <a:ext cx="4648200" cy="707886"/>
          </a:xfrm>
          <a:prstGeom prst="rect">
            <a:avLst/>
          </a:prstGeom>
          <a:noFill/>
        </p:spPr>
        <p:txBody>
          <a:bodyPr wrap="square" rtlCol="0">
            <a:spAutoFit/>
          </a:bodyPr>
          <a:lstStyle/>
          <a:p>
            <a:r>
              <a:rPr lang="en-US" sz="4000" dirty="0" smtClean="0">
                <a:solidFill>
                  <a:srgbClr val="FFC000"/>
                </a:solidFill>
                <a:latin typeface="Segoe UI" pitchFamily="34" charset="0"/>
                <a:ea typeface="Segoe UI" pitchFamily="34" charset="0"/>
                <a:cs typeface="Segoe UI" pitchFamily="34" charset="0"/>
              </a:rPr>
              <a:t>A House of Prayer</a:t>
            </a:r>
            <a:endParaRPr lang="en-US" sz="4000" dirty="0">
              <a:solidFill>
                <a:srgbClr val="FFC000"/>
              </a:solidFill>
              <a:latin typeface="Segoe UI" pitchFamily="34" charset="0"/>
              <a:ea typeface="Segoe UI" pitchFamily="34" charset="0"/>
              <a:cs typeface="Segoe UI" pitchFamily="34" charset="0"/>
            </a:endParaRPr>
          </a:p>
        </p:txBody>
      </p:sp>
      <p:pic>
        <p:nvPicPr>
          <p:cNvPr id="7" name="Picture 2"/>
          <p:cNvPicPr>
            <a:picLocks noChangeAspect="1" noChangeArrowheads="1"/>
          </p:cNvPicPr>
          <p:nvPr/>
        </p:nvPicPr>
        <p:blipFill>
          <a:blip r:embed="rId2" cstate="print"/>
          <a:srcRect/>
          <a:stretch>
            <a:fillRect/>
          </a:stretch>
        </p:blipFill>
        <p:spPr bwMode="auto">
          <a:xfrm>
            <a:off x="6386950" y="110840"/>
            <a:ext cx="2691666" cy="16002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TextBox 5"/>
          <p:cNvSpPr txBox="1"/>
          <p:nvPr/>
        </p:nvSpPr>
        <p:spPr>
          <a:xfrm>
            <a:off x="0" y="6334780"/>
            <a:ext cx="3672416" cy="523220"/>
          </a:xfrm>
          <a:prstGeom prst="rect">
            <a:avLst/>
          </a:prstGeom>
          <a:noFill/>
        </p:spPr>
        <p:txBody>
          <a:bodyPr wrap="none" rtlCol="0">
            <a:spAutoFit/>
          </a:bodyPr>
          <a:lstStyle/>
          <a:p>
            <a:r>
              <a:rPr lang="en-US" sz="2800" dirty="0" smtClean="0">
                <a:solidFill>
                  <a:srgbClr val="FFFF00"/>
                </a:solidFill>
              </a:rPr>
              <a:t>The Tabernacle of David</a:t>
            </a:r>
            <a:endParaRPr lang="en-US" sz="2800" dirty="0">
              <a:solidFill>
                <a:srgbClr val="FFFF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140</TotalTime>
  <Words>1089</Words>
  <Application>Microsoft Office PowerPoint</Application>
  <PresentationFormat>On-screen Show (4:3)</PresentationFormat>
  <Paragraphs>107</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Ashish Raichur</dc:creator>
  <cp:lastModifiedBy>Ashish Raichur</cp:lastModifiedBy>
  <cp:revision>218</cp:revision>
  <dcterms:created xsi:type="dcterms:W3CDTF">2006-08-16T00:00:00Z</dcterms:created>
  <dcterms:modified xsi:type="dcterms:W3CDTF">2013-11-16T08:49:03Z</dcterms:modified>
</cp:coreProperties>
</file>