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381000" y="685800"/>
            <a:ext cx="6096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2130426"/>
            <a:ext cx="10363200" cy="1470025"/>
          </a:xfrm>
          <a:prstGeom prst="rect">
            <a:avLst/>
          </a:prstGeom>
        </p:spPr>
        <p:txBody>
          <a:bodyPr/>
          <a:lstStyle/>
          <a:p>
            <a:r>
              <a:t>Title Text</a:t>
            </a:r>
          </a:p>
        </p:txBody>
      </p:sp>
      <p:sp>
        <p:nvSpPr>
          <p:cNvPr id="12" name="Body Level One…"/>
          <p:cNvSpPr txBox="1">
            <a:spLocks noGrp="1"/>
          </p:cNvSpPr>
          <p:nvPr>
            <p:ph type="body" sz="quarter" idx="1"/>
          </p:nvPr>
        </p:nvSpPr>
        <p:spPr>
          <a:xfrm>
            <a:off x="1828800" y="3886200"/>
            <a:ext cx="85344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839200" y="274638"/>
            <a:ext cx="2743200" cy="5851526"/>
          </a:xfrm>
          <a:prstGeom prst="rect">
            <a:avLst/>
          </a:prstGeom>
        </p:spPr>
        <p:txBody>
          <a:bodyPr/>
          <a:lstStyle/>
          <a:p>
            <a:r>
              <a:t>Title Text</a:t>
            </a:r>
          </a:p>
        </p:txBody>
      </p:sp>
      <p:sp>
        <p:nvSpPr>
          <p:cNvPr id="102" name="Body Level One…"/>
          <p:cNvSpPr txBox="1">
            <a:spLocks noGrp="1"/>
          </p:cNvSpPr>
          <p:nvPr>
            <p:ph type="body" idx="1"/>
          </p:nvPr>
        </p:nvSpPr>
        <p:spPr>
          <a:xfrm>
            <a:off x="609600" y="274638"/>
            <a:ext cx="80264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0" name="Title Text"/>
          <p:cNvSpPr txBox="1">
            <a:spLocks noGrp="1"/>
          </p:cNvSpPr>
          <p:nvPr>
            <p:ph type="title"/>
          </p:nvPr>
        </p:nvSpPr>
        <p:spPr>
          <a:xfrm>
            <a:off x="1190624" y="178593"/>
            <a:ext cx="9810752" cy="1714501"/>
          </a:xfrm>
          <a:prstGeom prst="rect">
            <a:avLst/>
          </a:prstGeom>
        </p:spPr>
        <p:txBody>
          <a:bodyPr lIns="35718" tIns="35718" rIns="35718" bIns="35718"/>
          <a:lstStyle>
            <a:lvl1pPr defTabSz="410765">
              <a:defRPr sz="5600">
                <a:latin typeface="Helvetica Light"/>
                <a:ea typeface="Helvetica Light"/>
                <a:cs typeface="Helvetica Light"/>
                <a:sym typeface="Helvetica Light"/>
              </a:defRPr>
            </a:lvl1pPr>
          </a:lstStyle>
          <a:p>
            <a:r>
              <a:t>Title Text</a:t>
            </a:r>
          </a:p>
        </p:txBody>
      </p:sp>
      <p:sp>
        <p:nvSpPr>
          <p:cNvPr id="111" name="Body Level One…"/>
          <p:cNvSpPr txBox="1">
            <a:spLocks noGrp="1"/>
          </p:cNvSpPr>
          <p:nvPr>
            <p:ph type="body" idx="1"/>
          </p:nvPr>
        </p:nvSpPr>
        <p:spPr>
          <a:xfrm>
            <a:off x="1190624" y="1946672"/>
            <a:ext cx="9810752" cy="4018361"/>
          </a:xfrm>
          <a:prstGeom prst="rect">
            <a:avLst/>
          </a:prstGeom>
        </p:spPr>
        <p:txBody>
          <a:bodyPr lIns="35718" tIns="35718" rIns="35718" bIns="35718" anchor="ctr"/>
          <a:lstStyle>
            <a:lvl1pPr marL="260684" indent="-260684" defTabSz="410765">
              <a:spcBef>
                <a:spcPts val="2900"/>
              </a:spcBef>
              <a:buFontTx/>
              <a:defRPr sz="2600">
                <a:latin typeface="Helvetica Light"/>
                <a:ea typeface="Helvetica Light"/>
                <a:cs typeface="Helvetica Light"/>
                <a:sym typeface="Helvetica Light"/>
              </a:defRPr>
            </a:lvl1pPr>
            <a:lvl2pPr marL="641684" indent="-260684" defTabSz="410765">
              <a:spcBef>
                <a:spcPts val="2900"/>
              </a:spcBef>
              <a:buFontTx/>
              <a:buChar char="•"/>
              <a:defRPr sz="2600">
                <a:latin typeface="Helvetica Light"/>
                <a:ea typeface="Helvetica Light"/>
                <a:cs typeface="Helvetica Light"/>
                <a:sym typeface="Helvetica Light"/>
              </a:defRPr>
            </a:lvl2pPr>
            <a:lvl3pPr marL="1022684" indent="-260684" defTabSz="410765">
              <a:spcBef>
                <a:spcPts val="2900"/>
              </a:spcBef>
              <a:buFontTx/>
              <a:defRPr sz="2600">
                <a:latin typeface="Helvetica Light"/>
                <a:ea typeface="Helvetica Light"/>
                <a:cs typeface="Helvetica Light"/>
                <a:sym typeface="Helvetica Light"/>
              </a:defRPr>
            </a:lvl3pPr>
            <a:lvl4pPr marL="1403684" indent="-260684" defTabSz="410765">
              <a:spcBef>
                <a:spcPts val="2900"/>
              </a:spcBef>
              <a:buFontTx/>
              <a:buChar char="•"/>
              <a:defRPr sz="2600">
                <a:latin typeface="Helvetica Light"/>
                <a:ea typeface="Helvetica Light"/>
                <a:cs typeface="Helvetica Light"/>
                <a:sym typeface="Helvetica Light"/>
              </a:defRPr>
            </a:lvl4pPr>
            <a:lvl5pPr marL="1784684" indent="-260684" defTabSz="410765">
              <a:spcBef>
                <a:spcPts val="2900"/>
              </a:spcBef>
              <a:buFontTx/>
              <a:buChar char="•"/>
              <a:defRPr sz="2600">
                <a:latin typeface="Helvetica Light"/>
                <a:ea typeface="Helvetica Light"/>
                <a:cs typeface="Helvetica Light"/>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112" name="Slide Number"/>
          <p:cNvSpPr txBox="1">
            <a:spLocks noGrp="1"/>
          </p:cNvSpPr>
          <p:nvPr>
            <p:ph type="sldNum" sz="quarter" idx="2"/>
          </p:nvPr>
        </p:nvSpPr>
        <p:spPr>
          <a:xfrm>
            <a:off x="5917310" y="6509742"/>
            <a:ext cx="345473" cy="256800"/>
          </a:xfrm>
          <a:prstGeom prst="rect">
            <a:avLst/>
          </a:prstGeom>
        </p:spPr>
        <p:txBody>
          <a:bodyPr wrap="square" lIns="35718" tIns="35718" rIns="35718" bIns="35718" anchor="t"/>
          <a:lstStyle>
            <a:lvl1pPr algn="ctr" defTabSz="410765">
              <a:defRPr>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963084" y="4406901"/>
            <a:ext cx="103632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963084" y="2906713"/>
            <a:ext cx="103632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09600" y="1600201"/>
            <a:ext cx="53848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93368" y="1535112"/>
            <a:ext cx="5389033" cy="639763"/>
          </a:xfrm>
          <a:prstGeom prst="rect">
            <a:avLst/>
          </a:prstGeom>
        </p:spPr>
        <p:txBody>
          <a:bodyPr anchor="b"/>
          <a:lstStyle>
            <a:lvl1pPr marL="0" indent="0">
              <a:spcBef>
                <a:spcPts val="500"/>
              </a:spcBef>
              <a:buSzTx/>
              <a:buFontTx/>
              <a:buNone/>
              <a:defRPr sz="2400" b="1"/>
            </a:lvl1pPr>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09600" y="273050"/>
            <a:ext cx="4011085"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4766733" y="273051"/>
            <a:ext cx="6815667"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609599" y="1435101"/>
            <a:ext cx="4011087" cy="4691063"/>
          </a:xfrm>
          <a:prstGeom prst="rect">
            <a:avLst/>
          </a:prstGeom>
        </p:spPr>
        <p:txBody>
          <a:bodyPr/>
          <a:lstStyle>
            <a:lvl1pPr marL="0" indent="0">
              <a:spcBef>
                <a:spcPts val="300"/>
              </a:spcBef>
              <a:buSzTx/>
              <a:buFontTx/>
              <a:buNone/>
              <a:defRPr sz="1400"/>
            </a:lvl1p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2389718" y="4800600"/>
            <a:ext cx="73152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2389718" y="612775"/>
            <a:ext cx="73152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2389718" y="5367338"/>
            <a:ext cx="73152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274639"/>
            <a:ext cx="109728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09600" y="1600201"/>
            <a:ext cx="109728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307329" y="6400414"/>
            <a:ext cx="275073" cy="276999"/>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1" name="Title 1"/>
          <p:cNvSpPr txBox="1">
            <a:spLocks noGrp="1"/>
          </p:cNvSpPr>
          <p:nvPr>
            <p:ph type="ctrTitle"/>
          </p:nvPr>
        </p:nvSpPr>
        <p:spPr>
          <a:xfrm>
            <a:off x="4806988" y="1938962"/>
            <a:ext cx="6542790" cy="1470026"/>
          </a:xfrm>
          <a:prstGeom prst="rect">
            <a:avLst/>
          </a:prstGeom>
        </p:spPr>
        <p:txBody>
          <a:bodyPr/>
          <a:lstStyle>
            <a:lvl1pPr>
              <a:defRPr sz="5400" b="1">
                <a:solidFill>
                  <a:srgbClr val="FFFFFF"/>
                </a:solidFill>
                <a:latin typeface="Garamond"/>
                <a:ea typeface="Garamond"/>
                <a:cs typeface="Garamond"/>
                <a:sym typeface="Garamond"/>
              </a:defRPr>
            </a:lvl1pPr>
          </a:lstStyle>
          <a:p>
            <a:r>
              <a:t>Rachel &amp; Leah</a:t>
            </a:r>
          </a:p>
        </p:txBody>
      </p:sp>
      <p:pic>
        <p:nvPicPr>
          <p:cNvPr id="122" name="5F606C69-7F3F-4187-86D9-F5CFD6E1D9E9-L0-001.png" descr="5F606C69-7F3F-4187-86D9-F5CFD6E1D9E9-L0-001.png"/>
          <p:cNvPicPr>
            <a:picLocks noChangeAspect="1"/>
          </p:cNvPicPr>
          <p:nvPr/>
        </p:nvPicPr>
        <p:blipFill>
          <a:blip r:embed="rId2">
            <a:extLst/>
          </a:blip>
          <a:stretch>
            <a:fillRect/>
          </a:stretch>
        </p:blipFill>
        <p:spPr>
          <a:xfrm>
            <a:off x="1305522" y="679786"/>
            <a:ext cx="4385294" cy="4385294"/>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50" name="Title 1"/>
          <p:cNvSpPr txBox="1">
            <a:spLocks noGrp="1"/>
          </p:cNvSpPr>
          <p:nvPr>
            <p:ph type="ctrTitle"/>
          </p:nvPr>
        </p:nvSpPr>
        <p:spPr>
          <a:xfrm>
            <a:off x="2133600" y="990600"/>
            <a:ext cx="7772400" cy="4139578"/>
          </a:xfrm>
          <a:prstGeom prst="rect">
            <a:avLst/>
          </a:prstGeom>
        </p:spPr>
        <p:txBody>
          <a:bodyPr/>
          <a:lstStyle>
            <a:lvl1pPr>
              <a:lnSpc>
                <a:spcPct val="125000"/>
              </a:lnSpc>
              <a:defRPr sz="3400" b="1">
                <a:solidFill>
                  <a:srgbClr val="FFFFFF"/>
                </a:solidFill>
                <a:latin typeface="Garamond"/>
                <a:ea typeface="Garamond"/>
                <a:cs typeface="Garamond"/>
                <a:sym typeface="Garamond"/>
              </a:defRPr>
            </a:lvl1pPr>
          </a:lstStyle>
          <a:p>
            <a:r>
              <a:t>1) Both Rachel and Leah mostly used God just as a means to some other end</a:t>
            </a:r>
          </a:p>
        </p:txBody>
      </p:sp>
      <p:pic>
        <p:nvPicPr>
          <p:cNvPr id="151"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53" name="Title 1"/>
          <p:cNvSpPr txBox="1">
            <a:spLocks noGrp="1"/>
          </p:cNvSpPr>
          <p:nvPr>
            <p:ph type="ctrTitle"/>
          </p:nvPr>
        </p:nvSpPr>
        <p:spPr>
          <a:xfrm>
            <a:off x="2133600" y="990600"/>
            <a:ext cx="7772400" cy="4139578"/>
          </a:xfrm>
          <a:prstGeom prst="rect">
            <a:avLst/>
          </a:prstGeom>
        </p:spPr>
        <p:txBody>
          <a:bodyPr/>
          <a:lstStyle/>
          <a:p>
            <a:pPr algn="l">
              <a:lnSpc>
                <a:spcPct val="150000"/>
              </a:lnSpc>
              <a:defRPr sz="3400" b="1">
                <a:solidFill>
                  <a:srgbClr val="FFFFFF"/>
                </a:solidFill>
                <a:latin typeface="Garamond"/>
                <a:ea typeface="Garamond"/>
                <a:cs typeface="Garamond"/>
                <a:sym typeface="Garamond"/>
              </a:defRPr>
            </a:pPr>
            <a:r>
              <a:t>“When the LORD saw that Leah was not loved, he enabled her to conceive, but Rachel remained childless.”</a:t>
            </a:r>
          </a:p>
          <a:p>
            <a:pPr algn="l">
              <a:lnSpc>
                <a:spcPct val="150000"/>
              </a:lnSpc>
              <a:defRPr sz="3400" b="1">
                <a:solidFill>
                  <a:srgbClr val="FFFFFF"/>
                </a:solidFill>
                <a:latin typeface="Garamond"/>
                <a:ea typeface="Garamond"/>
                <a:cs typeface="Garamond"/>
                <a:sym typeface="Garamond"/>
              </a:defRPr>
            </a:pPr>
            <a:endParaRPr/>
          </a:p>
          <a:p>
            <a:pPr algn="l">
              <a:lnSpc>
                <a:spcPct val="150000"/>
              </a:lnSpc>
              <a:defRPr sz="3400" b="1">
                <a:solidFill>
                  <a:srgbClr val="FFFFFF"/>
                </a:solidFill>
                <a:latin typeface="Garamond"/>
                <a:ea typeface="Garamond"/>
                <a:cs typeface="Garamond"/>
                <a:sym typeface="Garamond"/>
              </a:defRPr>
            </a:pPr>
            <a:r>
              <a:t>Genesis 29:31</a:t>
            </a:r>
          </a:p>
        </p:txBody>
      </p:sp>
      <p:pic>
        <p:nvPicPr>
          <p:cNvPr id="154"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56" name="Title 1"/>
          <p:cNvSpPr txBox="1">
            <a:spLocks noGrp="1"/>
          </p:cNvSpPr>
          <p:nvPr>
            <p:ph type="ctrTitle"/>
          </p:nvPr>
        </p:nvSpPr>
        <p:spPr>
          <a:xfrm>
            <a:off x="2052452" y="179118"/>
            <a:ext cx="7772401" cy="4139578"/>
          </a:xfrm>
          <a:prstGeom prst="rect">
            <a:avLst/>
          </a:prstGeom>
        </p:spPr>
        <p:txBody>
          <a:bodyPr/>
          <a:lstStyle/>
          <a:p>
            <a:pPr defTabSz="425195">
              <a:lnSpc>
                <a:spcPct val="150000"/>
              </a:lnSpc>
              <a:defRPr sz="3813">
                <a:solidFill>
                  <a:srgbClr val="FFFFFF"/>
                </a:solidFill>
                <a:latin typeface="+mn-lt"/>
                <a:ea typeface="+mn-ea"/>
                <a:cs typeface="+mn-cs"/>
                <a:sym typeface="Helvetica"/>
              </a:defRPr>
            </a:pPr>
            <a:endParaRPr/>
          </a:p>
          <a:p>
            <a:pPr defTabSz="425195">
              <a:lnSpc>
                <a:spcPct val="150000"/>
              </a:lnSpc>
              <a:defRPr sz="3813" b="1">
                <a:solidFill>
                  <a:srgbClr val="FFFFFF"/>
                </a:solidFill>
                <a:latin typeface="+mn-lt"/>
                <a:ea typeface="+mn-ea"/>
                <a:cs typeface="+mn-cs"/>
                <a:sym typeface="Helvetica"/>
              </a:defRPr>
            </a:pPr>
            <a:r>
              <a:t>God is drawing these two women to Himself, using the very things they were using Him for!</a:t>
            </a:r>
          </a:p>
        </p:txBody>
      </p:sp>
      <p:pic>
        <p:nvPicPr>
          <p:cNvPr id="157"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59" name="Title 1"/>
          <p:cNvSpPr txBox="1">
            <a:spLocks noGrp="1"/>
          </p:cNvSpPr>
          <p:nvPr>
            <p:ph type="ctrTitle"/>
          </p:nvPr>
        </p:nvSpPr>
        <p:spPr>
          <a:xfrm>
            <a:off x="2133600" y="990600"/>
            <a:ext cx="7772400" cy="4139578"/>
          </a:xfrm>
          <a:prstGeom prst="rect">
            <a:avLst/>
          </a:prstGeom>
        </p:spPr>
        <p:txBody>
          <a:bodyPr/>
          <a:lstStyle>
            <a:lvl1pPr>
              <a:defRPr sz="3400" b="1">
                <a:solidFill>
                  <a:srgbClr val="FFFFFF"/>
                </a:solidFill>
                <a:latin typeface="Garamond"/>
                <a:ea typeface="Garamond"/>
                <a:cs typeface="Garamond"/>
                <a:sym typeface="Garamond"/>
              </a:defRPr>
            </a:lvl1pPr>
          </a:lstStyle>
          <a:p>
            <a:r>
              <a:t>"Surely my husband will love me now."</a:t>
            </a:r>
          </a:p>
        </p:txBody>
      </p:sp>
      <p:pic>
        <p:nvPicPr>
          <p:cNvPr id="160"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2" name="Title 1"/>
          <p:cNvSpPr txBox="1">
            <a:spLocks noGrp="1"/>
          </p:cNvSpPr>
          <p:nvPr>
            <p:ph type="ctrTitle"/>
          </p:nvPr>
        </p:nvSpPr>
        <p:spPr>
          <a:xfrm>
            <a:off x="2133600" y="990600"/>
            <a:ext cx="7772400" cy="4139578"/>
          </a:xfrm>
          <a:prstGeom prst="rect">
            <a:avLst/>
          </a:prstGeom>
        </p:spPr>
        <p:txBody>
          <a:bodyPr/>
          <a:lstStyle>
            <a:lvl1pPr>
              <a:defRPr sz="3400" b="1">
                <a:solidFill>
                  <a:srgbClr val="FFFFFF"/>
                </a:solidFill>
                <a:latin typeface="Garamond"/>
                <a:ea typeface="Garamond"/>
                <a:cs typeface="Garamond"/>
                <a:sym typeface="Garamond"/>
              </a:defRPr>
            </a:lvl1pPr>
          </a:lstStyle>
          <a:p>
            <a:r>
              <a:t>"The Lord heard I am unloved."</a:t>
            </a:r>
          </a:p>
        </p:txBody>
      </p:sp>
      <p:pic>
        <p:nvPicPr>
          <p:cNvPr id="163"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5" name="Title 1"/>
          <p:cNvSpPr txBox="1">
            <a:spLocks noGrp="1"/>
          </p:cNvSpPr>
          <p:nvPr>
            <p:ph type="ctrTitle"/>
          </p:nvPr>
        </p:nvSpPr>
        <p:spPr>
          <a:xfrm>
            <a:off x="2133600" y="990600"/>
            <a:ext cx="7772400" cy="4139578"/>
          </a:xfrm>
          <a:prstGeom prst="rect">
            <a:avLst/>
          </a:prstGeom>
        </p:spPr>
        <p:txBody>
          <a:bodyPr/>
          <a:lstStyle>
            <a:lvl1pPr>
              <a:defRPr sz="3400" b="1">
                <a:solidFill>
                  <a:srgbClr val="FFFFFF"/>
                </a:solidFill>
                <a:latin typeface="Garamond"/>
                <a:ea typeface="Garamond"/>
                <a:cs typeface="Garamond"/>
                <a:sym typeface="Garamond"/>
              </a:defRPr>
            </a:lvl1pPr>
          </a:lstStyle>
          <a:p>
            <a:r>
              <a:t>"At last my husband will now become attached to me."</a:t>
            </a:r>
          </a:p>
        </p:txBody>
      </p:sp>
      <p:pic>
        <p:nvPicPr>
          <p:cNvPr id="166"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8" name="Title 1"/>
          <p:cNvSpPr txBox="1">
            <a:spLocks noGrp="1"/>
          </p:cNvSpPr>
          <p:nvPr>
            <p:ph type="ctrTitle"/>
          </p:nvPr>
        </p:nvSpPr>
        <p:spPr>
          <a:xfrm>
            <a:off x="2133600" y="990600"/>
            <a:ext cx="7772400" cy="4139578"/>
          </a:xfrm>
          <a:prstGeom prst="rect">
            <a:avLst/>
          </a:prstGeom>
        </p:spPr>
        <p:txBody>
          <a:bodyPr/>
          <a:lstStyle>
            <a:lvl1pPr>
              <a:defRPr sz="3400" b="1">
                <a:solidFill>
                  <a:srgbClr val="FFFFFF"/>
                </a:solidFill>
                <a:latin typeface="Garamond"/>
                <a:ea typeface="Garamond"/>
                <a:cs typeface="Garamond"/>
                <a:sym typeface="Garamond"/>
              </a:defRPr>
            </a:lvl1pPr>
          </a:lstStyle>
          <a:p>
            <a:r>
              <a:t>"This time I will praise the Lord."</a:t>
            </a:r>
          </a:p>
        </p:txBody>
      </p:sp>
      <p:pic>
        <p:nvPicPr>
          <p:cNvPr id="169"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1" name="Title 1"/>
          <p:cNvSpPr txBox="1">
            <a:spLocks noGrp="1"/>
          </p:cNvSpPr>
          <p:nvPr>
            <p:ph type="ctrTitle"/>
          </p:nvPr>
        </p:nvSpPr>
        <p:spPr>
          <a:xfrm>
            <a:off x="1961869" y="39726"/>
            <a:ext cx="7772401" cy="6434815"/>
          </a:xfrm>
          <a:prstGeom prst="rect">
            <a:avLst/>
          </a:prstGeom>
        </p:spPr>
        <p:txBody>
          <a:bodyPr>
            <a:normAutofit fontScale="90000"/>
          </a:bodyPr>
          <a:lstStyle/>
          <a:p>
            <a:pPr algn="l" defTabSz="694944">
              <a:lnSpc>
                <a:spcPct val="150000"/>
              </a:lnSpc>
              <a:defRPr sz="2964">
                <a:solidFill>
                  <a:srgbClr val="FFFFFF"/>
                </a:solidFill>
                <a:latin typeface="Garamond"/>
                <a:ea typeface="Garamond"/>
                <a:cs typeface="Garamond"/>
                <a:sym typeface="Garamond"/>
              </a:defRPr>
            </a:pPr>
            <a:r>
              <a:rPr sz="2584" b="1"/>
              <a:t>14 During wheat harvest, Reuben went out into the fields and found some mandrake plants, which he brought to his mother Leah. Rachel said to Leah, “Please give me some of your son’s mandrakes.”</a:t>
            </a:r>
          </a:p>
          <a:p>
            <a:pPr algn="l" defTabSz="347472">
              <a:lnSpc>
                <a:spcPct val="125000"/>
              </a:lnSpc>
              <a:defRPr sz="2584" b="1">
                <a:solidFill>
                  <a:srgbClr val="FFFFFF"/>
                </a:solidFill>
                <a:latin typeface="Garamond"/>
                <a:ea typeface="Garamond"/>
                <a:cs typeface="Garamond"/>
                <a:sym typeface="Garamond"/>
              </a:defRPr>
            </a:pPr>
            <a:r>
              <a:t>15 But she said to her, “Wasn’t it enough that you took away my husband? Will you take my son’s mandrakes too?”</a:t>
            </a:r>
          </a:p>
          <a:p>
            <a:pPr algn="l" defTabSz="347472">
              <a:lnSpc>
                <a:spcPct val="125000"/>
              </a:lnSpc>
              <a:defRPr sz="2584" b="1">
                <a:solidFill>
                  <a:srgbClr val="FFFFFF"/>
                </a:solidFill>
                <a:latin typeface="Garamond"/>
                <a:ea typeface="Garamond"/>
                <a:cs typeface="Garamond"/>
                <a:sym typeface="Garamond"/>
              </a:defRPr>
            </a:pPr>
            <a:r>
              <a:t>“Very well,” Rachel said, “he can sleep with you tonight in return for your son’s mandrakes.”</a:t>
            </a:r>
          </a:p>
          <a:p>
            <a:pPr algn="l" defTabSz="347472">
              <a:lnSpc>
                <a:spcPct val="125000"/>
              </a:lnSpc>
              <a:defRPr sz="2584" b="1">
                <a:solidFill>
                  <a:srgbClr val="FFFFFF"/>
                </a:solidFill>
                <a:latin typeface="Garamond"/>
                <a:ea typeface="Garamond"/>
                <a:cs typeface="Garamond"/>
                <a:sym typeface="Garamond"/>
              </a:defRPr>
            </a:pPr>
            <a:r>
              <a:t>16 So when Jacob came in from the fields that evening, Leah went out to meet him. “You must sleep with me,” she said. “I have hired you with my son’s mandrakes.” So he slept with her that night</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3" name="Title 1"/>
          <p:cNvSpPr txBox="1">
            <a:spLocks noGrp="1"/>
          </p:cNvSpPr>
          <p:nvPr>
            <p:ph type="ctrTitle"/>
          </p:nvPr>
        </p:nvSpPr>
        <p:spPr>
          <a:xfrm>
            <a:off x="2209800" y="1447801"/>
            <a:ext cx="7772400" cy="4724399"/>
          </a:xfrm>
          <a:prstGeom prst="rect">
            <a:avLst/>
          </a:prstGeom>
        </p:spPr>
        <p:txBody>
          <a:bodyPr>
            <a:normAutofit fontScale="90000"/>
          </a:bodyPr>
          <a:lstStyle/>
          <a:p>
            <a:pPr algn="l" defTabSz="749808">
              <a:lnSpc>
                <a:spcPct val="150000"/>
              </a:lnSpc>
              <a:defRPr sz="3198" b="1">
                <a:solidFill>
                  <a:srgbClr val="FFFFFF"/>
                </a:solidFill>
                <a:latin typeface="Garamond"/>
                <a:ea typeface="Garamond"/>
                <a:cs typeface="Garamond"/>
                <a:sym typeface="Garamond"/>
              </a:defRPr>
            </a:pPr>
            <a:r>
              <a:t>Verse 22 Then God remembered Rachel; he listened to her and enabled her to conceive. 23 She became pregnant and gave birth to a son and said, “God has taken away my disgrace.” 24 She named him Joseph, and said, “May the Lord add to me another son</a:t>
            </a:r>
            <a:br/>
            <a:endParaRPr/>
          </a:p>
        </p:txBody>
      </p:sp>
      <p:pic>
        <p:nvPicPr>
          <p:cNvPr id="174"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6" name="Title 1"/>
          <p:cNvSpPr txBox="1">
            <a:spLocks noGrp="1"/>
          </p:cNvSpPr>
          <p:nvPr>
            <p:ph type="ctrTitle"/>
          </p:nvPr>
        </p:nvSpPr>
        <p:spPr>
          <a:xfrm>
            <a:off x="2133600" y="990600"/>
            <a:ext cx="7772400" cy="4139578"/>
          </a:xfrm>
          <a:prstGeom prst="rect">
            <a:avLst/>
          </a:prstGeom>
        </p:spPr>
        <p:txBody>
          <a:bodyPr>
            <a:normAutofit fontScale="90000"/>
          </a:bodyPr>
          <a:lstStyle/>
          <a:p>
            <a:pPr defTabSz="886968">
              <a:lnSpc>
                <a:spcPct val="125000"/>
              </a:lnSpc>
              <a:defRPr sz="3298" b="1">
                <a:solidFill>
                  <a:srgbClr val="FFFFFF"/>
                </a:solidFill>
                <a:latin typeface="Garamond"/>
                <a:ea typeface="Garamond"/>
                <a:cs typeface="Garamond"/>
                <a:sym typeface="Garamond"/>
              </a:defRPr>
            </a:pPr>
            <a:r>
              <a:t>Ugly Leah was quicker to turn to God. </a:t>
            </a:r>
          </a:p>
          <a:p>
            <a:pPr defTabSz="886968">
              <a:lnSpc>
                <a:spcPct val="125000"/>
              </a:lnSpc>
              <a:defRPr sz="3298" b="1">
                <a:solidFill>
                  <a:srgbClr val="FFFFFF"/>
                </a:solidFill>
                <a:latin typeface="Garamond"/>
                <a:ea typeface="Garamond"/>
                <a:cs typeface="Garamond"/>
                <a:sym typeface="Garamond"/>
              </a:defRPr>
            </a:pPr>
            <a:endParaRPr/>
          </a:p>
          <a:p>
            <a:pPr defTabSz="886968">
              <a:lnSpc>
                <a:spcPct val="125000"/>
              </a:lnSpc>
              <a:defRPr sz="3298" b="1">
                <a:solidFill>
                  <a:srgbClr val="FFFFFF"/>
                </a:solidFill>
                <a:latin typeface="Garamond"/>
                <a:ea typeface="Garamond"/>
                <a:cs typeface="Garamond"/>
                <a:sym typeface="Garamond"/>
              </a:defRPr>
            </a:pPr>
            <a:r>
              <a:t>Beautiful Rachel took longer to turn to God. </a:t>
            </a:r>
          </a:p>
          <a:p>
            <a:pPr defTabSz="886968">
              <a:lnSpc>
                <a:spcPct val="125000"/>
              </a:lnSpc>
              <a:defRPr sz="3298" b="1">
                <a:solidFill>
                  <a:srgbClr val="FFFFFF"/>
                </a:solidFill>
                <a:latin typeface="Garamond"/>
                <a:ea typeface="Garamond"/>
                <a:cs typeface="Garamond"/>
                <a:sym typeface="Garamond"/>
              </a:defRPr>
            </a:pPr>
            <a:endParaRPr/>
          </a:p>
          <a:p>
            <a:pPr defTabSz="886968">
              <a:lnSpc>
                <a:spcPct val="125000"/>
              </a:lnSpc>
              <a:defRPr sz="3298" b="1">
                <a:solidFill>
                  <a:srgbClr val="FFFFFF"/>
                </a:solidFill>
                <a:latin typeface="Garamond"/>
                <a:ea typeface="Garamond"/>
                <a:cs typeface="Garamond"/>
                <a:sym typeface="Garamond"/>
              </a:defRPr>
            </a:pPr>
            <a:r>
              <a:t>But the sad truth is neither really came to God as the ultimate end.</a:t>
            </a:r>
          </a:p>
        </p:txBody>
      </p:sp>
      <p:pic>
        <p:nvPicPr>
          <p:cNvPr id="177"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4" name="Title 1"/>
          <p:cNvSpPr txBox="1">
            <a:spLocks noGrp="1"/>
          </p:cNvSpPr>
          <p:nvPr>
            <p:ph type="ctrTitle"/>
          </p:nvPr>
        </p:nvSpPr>
        <p:spPr>
          <a:xfrm>
            <a:off x="4027967" y="936427"/>
            <a:ext cx="6916071" cy="4985147"/>
          </a:xfrm>
          <a:prstGeom prst="rect">
            <a:avLst/>
          </a:prstGeom>
        </p:spPr>
        <p:txBody>
          <a:bodyPr>
            <a:normAutofit fontScale="90000"/>
          </a:bodyPr>
          <a:lstStyle/>
          <a:p>
            <a:pPr defTabSz="795527">
              <a:lnSpc>
                <a:spcPct val="125000"/>
              </a:lnSpc>
              <a:defRPr sz="4698" b="1">
                <a:solidFill>
                  <a:srgbClr val="FFFFFF"/>
                </a:solidFill>
                <a:latin typeface="Garamond"/>
                <a:ea typeface="Garamond"/>
                <a:cs typeface="Garamond"/>
                <a:sym typeface="Garamond"/>
              </a:defRPr>
            </a:pPr>
            <a:r>
              <a:t>All of the </a:t>
            </a:r>
          </a:p>
          <a:p>
            <a:pPr defTabSz="795527">
              <a:lnSpc>
                <a:spcPct val="125000"/>
              </a:lnSpc>
              <a:defRPr sz="4698" b="1">
                <a:solidFill>
                  <a:srgbClr val="FFFFFF"/>
                </a:solidFill>
                <a:latin typeface="Garamond"/>
                <a:ea typeface="Garamond"/>
                <a:cs typeface="Garamond"/>
                <a:sym typeface="Garamond"/>
              </a:defRPr>
            </a:pPr>
            <a:r>
              <a:t>Old Testament</a:t>
            </a:r>
          </a:p>
          <a:p>
            <a:pPr defTabSz="795527">
              <a:lnSpc>
                <a:spcPct val="125000"/>
              </a:lnSpc>
              <a:defRPr sz="4698" b="1">
                <a:solidFill>
                  <a:srgbClr val="FFFFFF"/>
                </a:solidFill>
                <a:latin typeface="Garamond"/>
                <a:ea typeface="Garamond"/>
                <a:cs typeface="Garamond"/>
                <a:sym typeface="Garamond"/>
              </a:defRPr>
            </a:pPr>
            <a:r>
              <a:t>is all about </a:t>
            </a:r>
          </a:p>
          <a:p>
            <a:pPr defTabSz="795527">
              <a:lnSpc>
                <a:spcPct val="125000"/>
              </a:lnSpc>
              <a:defRPr sz="4698" b="1">
                <a:solidFill>
                  <a:srgbClr val="FEFB4B"/>
                </a:solidFill>
                <a:latin typeface="Garamond"/>
                <a:ea typeface="Garamond"/>
                <a:cs typeface="Garamond"/>
                <a:sym typeface="Garamond"/>
              </a:defRPr>
            </a:pPr>
            <a:r>
              <a:t>Christ Jesus</a:t>
            </a:r>
          </a:p>
          <a:p>
            <a:pPr defTabSz="795527">
              <a:lnSpc>
                <a:spcPct val="125000"/>
              </a:lnSpc>
              <a:defRPr sz="4698" b="1">
                <a:solidFill>
                  <a:srgbClr val="FFFFFF"/>
                </a:solidFill>
                <a:latin typeface="Garamond"/>
                <a:ea typeface="Garamond"/>
                <a:cs typeface="Garamond"/>
                <a:sym typeface="Garamond"/>
              </a:defRPr>
            </a:pPr>
            <a:r>
              <a:t>the Messiah </a:t>
            </a:r>
          </a:p>
          <a:p>
            <a:pPr defTabSz="795527">
              <a:lnSpc>
                <a:spcPct val="125000"/>
              </a:lnSpc>
              <a:defRPr sz="4698" b="1">
                <a:solidFill>
                  <a:srgbClr val="FFFFFF"/>
                </a:solidFill>
                <a:latin typeface="Garamond"/>
                <a:ea typeface="Garamond"/>
                <a:cs typeface="Garamond"/>
                <a:sym typeface="Garamond"/>
              </a:defRPr>
            </a:pPr>
            <a:r>
              <a:t>who was to come</a:t>
            </a:r>
          </a:p>
        </p:txBody>
      </p:sp>
      <p:pic>
        <p:nvPicPr>
          <p:cNvPr id="125" name="5F606C69-7F3F-4187-86D9-F5CFD6E1D9E9-L0-001.png" descr="5F606C69-7F3F-4187-86D9-F5CFD6E1D9E9-L0-001.png"/>
          <p:cNvPicPr>
            <a:picLocks noChangeAspect="1"/>
          </p:cNvPicPr>
          <p:nvPr/>
        </p:nvPicPr>
        <p:blipFill>
          <a:blip r:embed="rId2">
            <a:extLst/>
          </a:blip>
          <a:stretch>
            <a:fillRect/>
          </a:stretch>
        </p:blipFill>
        <p:spPr>
          <a:xfrm>
            <a:off x="1370440" y="1844964"/>
            <a:ext cx="3168072" cy="3168072"/>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9" name="Title 1"/>
          <p:cNvSpPr txBox="1">
            <a:spLocks noGrp="1"/>
          </p:cNvSpPr>
          <p:nvPr>
            <p:ph type="ctrTitle"/>
          </p:nvPr>
        </p:nvSpPr>
        <p:spPr>
          <a:xfrm>
            <a:off x="2133600" y="990600"/>
            <a:ext cx="7772400" cy="4139578"/>
          </a:xfrm>
          <a:prstGeom prst="rect">
            <a:avLst/>
          </a:prstGeom>
        </p:spPr>
        <p:txBody>
          <a:bodyPr/>
          <a:lstStyle>
            <a:lvl1pPr>
              <a:lnSpc>
                <a:spcPct val="125000"/>
              </a:lnSpc>
              <a:defRPr sz="3400" b="1">
                <a:solidFill>
                  <a:srgbClr val="FFFFFF"/>
                </a:solidFill>
                <a:latin typeface="Garamond"/>
                <a:ea typeface="Garamond"/>
                <a:cs typeface="Garamond"/>
                <a:sym typeface="Garamond"/>
              </a:defRPr>
            </a:lvl1pPr>
          </a:lstStyle>
          <a:p>
            <a:r>
              <a:t>2) Leah experienced Jesus more intimately than Rachel or Jacob</a:t>
            </a:r>
          </a:p>
        </p:txBody>
      </p:sp>
      <p:pic>
        <p:nvPicPr>
          <p:cNvPr id="180"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2" name="Title 1"/>
          <p:cNvSpPr txBox="1">
            <a:spLocks noGrp="1"/>
          </p:cNvSpPr>
          <p:nvPr>
            <p:ph type="ctrTitle"/>
          </p:nvPr>
        </p:nvSpPr>
        <p:spPr>
          <a:xfrm>
            <a:off x="2133600" y="990600"/>
            <a:ext cx="7772400" cy="4139578"/>
          </a:xfrm>
          <a:prstGeom prst="rect">
            <a:avLst/>
          </a:prstGeom>
        </p:spPr>
        <p:txBody>
          <a:bodyPr/>
          <a:lstStyle/>
          <a:p>
            <a:pPr>
              <a:lnSpc>
                <a:spcPct val="125000"/>
              </a:lnSpc>
              <a:defRPr sz="3400" b="1">
                <a:solidFill>
                  <a:srgbClr val="FFFFFF"/>
                </a:solidFill>
                <a:latin typeface="Garamond"/>
                <a:ea typeface="Garamond"/>
                <a:cs typeface="Garamond"/>
                <a:sym typeface="Garamond"/>
              </a:defRPr>
            </a:pPr>
            <a:r>
              <a:t>Ugly, unloved, rejected, depressed and lonely — Leah carried in her womb the one who showed us the greatest love in all the universe -- </a:t>
            </a:r>
            <a:r>
              <a:rPr>
                <a:solidFill>
                  <a:srgbClr val="FEFB4B"/>
                </a:solidFill>
              </a:rPr>
              <a:t>Christ Jesus</a:t>
            </a:r>
          </a:p>
        </p:txBody>
      </p:sp>
      <p:pic>
        <p:nvPicPr>
          <p:cNvPr id="183"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5" name="Title 1"/>
          <p:cNvSpPr txBox="1">
            <a:spLocks noGrp="1"/>
          </p:cNvSpPr>
          <p:nvPr>
            <p:ph type="ctrTitle"/>
          </p:nvPr>
        </p:nvSpPr>
        <p:spPr>
          <a:xfrm>
            <a:off x="2133600" y="990600"/>
            <a:ext cx="7772400" cy="4139578"/>
          </a:xfrm>
          <a:prstGeom prst="rect">
            <a:avLst/>
          </a:prstGeom>
        </p:spPr>
        <p:txBody>
          <a:bodyPr/>
          <a:lstStyle>
            <a:lvl1pPr>
              <a:lnSpc>
                <a:spcPct val="125000"/>
              </a:lnSpc>
              <a:defRPr sz="3400" b="1">
                <a:solidFill>
                  <a:srgbClr val="FFFFFF"/>
                </a:solidFill>
                <a:latin typeface="Garamond"/>
                <a:ea typeface="Garamond"/>
                <a:cs typeface="Garamond"/>
                <a:sym typeface="Garamond"/>
              </a:defRPr>
            </a:lvl1pPr>
          </a:lstStyle>
          <a:p>
            <a:r>
              <a:t>The ugliness of Leah pointed to the ugliness of Jesus on the cross</a:t>
            </a:r>
          </a:p>
        </p:txBody>
      </p:sp>
      <p:pic>
        <p:nvPicPr>
          <p:cNvPr id="186"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8" name="Title 1"/>
          <p:cNvSpPr txBox="1">
            <a:spLocks noGrp="1"/>
          </p:cNvSpPr>
          <p:nvPr>
            <p:ph type="ctrTitle"/>
          </p:nvPr>
        </p:nvSpPr>
        <p:spPr>
          <a:xfrm>
            <a:off x="2133600" y="990600"/>
            <a:ext cx="7772400" cy="4139578"/>
          </a:xfrm>
          <a:prstGeom prst="rect">
            <a:avLst/>
          </a:prstGeom>
        </p:spPr>
        <p:txBody>
          <a:bodyPr/>
          <a:lstStyle>
            <a:lvl1pPr>
              <a:lnSpc>
                <a:spcPct val="125000"/>
              </a:lnSpc>
              <a:defRPr sz="3400" b="1">
                <a:solidFill>
                  <a:srgbClr val="FFFFFF"/>
                </a:solidFill>
                <a:latin typeface="Garamond"/>
                <a:ea typeface="Garamond"/>
                <a:cs typeface="Garamond"/>
                <a:sym typeface="Garamond"/>
              </a:defRPr>
            </a:lvl1pPr>
          </a:lstStyle>
          <a:p>
            <a:r>
              <a:t>The loneliness of Leah pointed to the loneliness of Jesus on the cross</a:t>
            </a:r>
          </a:p>
        </p:txBody>
      </p:sp>
      <p:pic>
        <p:nvPicPr>
          <p:cNvPr id="189"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91" name="Title 1"/>
          <p:cNvSpPr txBox="1">
            <a:spLocks noGrp="1"/>
          </p:cNvSpPr>
          <p:nvPr>
            <p:ph type="ctrTitle"/>
          </p:nvPr>
        </p:nvSpPr>
        <p:spPr>
          <a:xfrm>
            <a:off x="2133600" y="990600"/>
            <a:ext cx="7772400" cy="4139578"/>
          </a:xfrm>
          <a:prstGeom prst="rect">
            <a:avLst/>
          </a:prstGeom>
        </p:spPr>
        <p:txBody>
          <a:bodyPr/>
          <a:lstStyle>
            <a:lvl1pPr>
              <a:lnSpc>
                <a:spcPct val="125000"/>
              </a:lnSpc>
              <a:defRPr sz="3400" b="1">
                <a:solidFill>
                  <a:srgbClr val="FFFFFF"/>
                </a:solidFill>
                <a:latin typeface="Garamond"/>
                <a:ea typeface="Garamond"/>
                <a:cs typeface="Garamond"/>
                <a:sym typeface="Garamond"/>
              </a:defRPr>
            </a:lvl1pPr>
          </a:lstStyle>
          <a:p>
            <a:r>
              <a:t>The rejection of Leah pointed to the rejection of Jesus on the cross</a:t>
            </a:r>
          </a:p>
        </p:txBody>
      </p:sp>
      <p:pic>
        <p:nvPicPr>
          <p:cNvPr id="192"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94" name="Title 1"/>
          <p:cNvSpPr txBox="1">
            <a:spLocks noGrp="1"/>
          </p:cNvSpPr>
          <p:nvPr>
            <p:ph type="ctrTitle"/>
          </p:nvPr>
        </p:nvSpPr>
        <p:spPr>
          <a:xfrm>
            <a:off x="1842052" y="1288582"/>
            <a:ext cx="8507896" cy="4280836"/>
          </a:xfrm>
          <a:prstGeom prst="rect">
            <a:avLst/>
          </a:prstGeom>
        </p:spPr>
        <p:txBody>
          <a:bodyPr>
            <a:normAutofit fontScale="90000"/>
          </a:bodyPr>
          <a:lstStyle/>
          <a:p>
            <a:pPr defTabSz="557784">
              <a:lnSpc>
                <a:spcPct val="150000"/>
              </a:lnSpc>
              <a:defRPr sz="3416" b="1">
                <a:solidFill>
                  <a:srgbClr val="FFFFFF"/>
                </a:solidFill>
                <a:latin typeface="Garamond"/>
                <a:ea typeface="Garamond"/>
                <a:cs typeface="Garamond"/>
                <a:sym typeface="Garamond"/>
              </a:defRPr>
            </a:pPr>
            <a:r>
              <a:t>Jesus is closest to us when we are saddest</a:t>
            </a:r>
          </a:p>
          <a:p>
            <a:pPr defTabSz="557784">
              <a:lnSpc>
                <a:spcPct val="150000"/>
              </a:lnSpc>
              <a:defRPr sz="3416" b="1">
                <a:solidFill>
                  <a:srgbClr val="FFFFFF"/>
                </a:solidFill>
                <a:latin typeface="Garamond"/>
                <a:ea typeface="Garamond"/>
                <a:cs typeface="Garamond"/>
                <a:sym typeface="Garamond"/>
              </a:defRPr>
            </a:pPr>
            <a:endParaRPr/>
          </a:p>
          <a:p>
            <a:pPr defTabSz="557784">
              <a:lnSpc>
                <a:spcPct val="150000"/>
              </a:lnSpc>
              <a:defRPr sz="3416" b="1">
                <a:solidFill>
                  <a:srgbClr val="FFFFFF"/>
                </a:solidFill>
                <a:latin typeface="Garamond"/>
                <a:ea typeface="Garamond"/>
                <a:cs typeface="Garamond"/>
                <a:sym typeface="Garamond"/>
              </a:defRPr>
            </a:pPr>
            <a:r>
              <a:t>Jesus is closest to us at our lonely worst</a:t>
            </a:r>
          </a:p>
          <a:p>
            <a:pPr defTabSz="557784">
              <a:lnSpc>
                <a:spcPct val="150000"/>
              </a:lnSpc>
              <a:defRPr sz="3416" b="1">
                <a:solidFill>
                  <a:srgbClr val="FFFFFF"/>
                </a:solidFill>
                <a:latin typeface="Garamond"/>
                <a:ea typeface="Garamond"/>
                <a:cs typeface="Garamond"/>
                <a:sym typeface="Garamond"/>
              </a:defRPr>
            </a:pPr>
            <a:endParaRPr/>
          </a:p>
          <a:p>
            <a:pPr defTabSz="557784">
              <a:lnSpc>
                <a:spcPct val="150000"/>
              </a:lnSpc>
              <a:defRPr sz="3416" b="1">
                <a:solidFill>
                  <a:srgbClr val="FFFFFF"/>
                </a:solidFill>
                <a:latin typeface="Garamond"/>
                <a:ea typeface="Garamond"/>
                <a:cs typeface="Garamond"/>
                <a:sym typeface="Garamond"/>
              </a:defRPr>
            </a:pPr>
            <a:r>
              <a:t>Jesus is closest to us at our unloved worst</a:t>
            </a:r>
            <a:br/>
            <a:endParaRPr/>
          </a:p>
        </p:txBody>
      </p:sp>
      <p:pic>
        <p:nvPicPr>
          <p:cNvPr id="195"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97" name="Title 1"/>
          <p:cNvSpPr txBox="1">
            <a:spLocks noGrp="1"/>
          </p:cNvSpPr>
          <p:nvPr>
            <p:ph type="ctrTitle"/>
          </p:nvPr>
        </p:nvSpPr>
        <p:spPr>
          <a:xfrm>
            <a:off x="2209800" y="406883"/>
            <a:ext cx="7772400" cy="5070758"/>
          </a:xfrm>
          <a:prstGeom prst="rect">
            <a:avLst/>
          </a:prstGeom>
        </p:spPr>
        <p:txBody>
          <a:bodyPr/>
          <a:lstStyle/>
          <a:p>
            <a:pPr>
              <a:lnSpc>
                <a:spcPct val="150000"/>
              </a:lnSpc>
              <a:defRPr sz="3000" b="1">
                <a:solidFill>
                  <a:srgbClr val="FFFFFF"/>
                </a:solidFill>
                <a:latin typeface="Garamond"/>
                <a:ea typeface="Garamond"/>
                <a:cs typeface="Garamond"/>
                <a:sym typeface="Garamond"/>
              </a:defRPr>
            </a:pPr>
            <a:r>
              <a:rPr>
                <a:solidFill>
                  <a:srgbClr val="FEFB4B"/>
                </a:solidFill>
              </a:rPr>
              <a:t>We don't need to  fear or despise sad and lonely moments.</a:t>
            </a:r>
          </a:p>
          <a:p>
            <a:pPr>
              <a:lnSpc>
                <a:spcPct val="150000"/>
              </a:lnSpc>
              <a:defRPr sz="3000" b="1">
                <a:solidFill>
                  <a:srgbClr val="FFFFFF"/>
                </a:solidFill>
                <a:latin typeface="Garamond"/>
                <a:ea typeface="Garamond"/>
                <a:cs typeface="Garamond"/>
                <a:sym typeface="Garamond"/>
              </a:defRPr>
            </a:pPr>
            <a:endParaRPr>
              <a:solidFill>
                <a:srgbClr val="FEFB4B"/>
              </a:solidFill>
            </a:endParaRPr>
          </a:p>
          <a:p>
            <a:pPr>
              <a:lnSpc>
                <a:spcPct val="150000"/>
              </a:lnSpc>
              <a:defRPr sz="3000" b="1">
                <a:solidFill>
                  <a:srgbClr val="FFFFFF"/>
                </a:solidFill>
                <a:latin typeface="Garamond"/>
                <a:ea typeface="Garamond"/>
                <a:cs typeface="Garamond"/>
                <a:sym typeface="Garamond"/>
              </a:defRPr>
            </a:pPr>
            <a:r>
              <a:t> Like Leah, that's probably when we grow closest to Jesus</a:t>
            </a:r>
          </a:p>
        </p:txBody>
      </p:sp>
      <p:pic>
        <p:nvPicPr>
          <p:cNvPr id="198"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0" name="Title 1"/>
          <p:cNvSpPr txBox="1">
            <a:spLocks noGrp="1"/>
          </p:cNvSpPr>
          <p:nvPr>
            <p:ph type="ctrTitle"/>
          </p:nvPr>
        </p:nvSpPr>
        <p:spPr>
          <a:xfrm>
            <a:off x="2133600" y="386579"/>
            <a:ext cx="7772400" cy="5541768"/>
          </a:xfrm>
          <a:prstGeom prst="rect">
            <a:avLst/>
          </a:prstGeom>
        </p:spPr>
        <p:txBody>
          <a:bodyPr/>
          <a:lstStyle/>
          <a:p>
            <a:pPr>
              <a:lnSpc>
                <a:spcPct val="150000"/>
              </a:lnSpc>
              <a:defRPr sz="3400" b="1">
                <a:solidFill>
                  <a:srgbClr val="FFFFFF"/>
                </a:solidFill>
                <a:latin typeface="Garamond"/>
                <a:ea typeface="Garamond"/>
                <a:cs typeface="Garamond"/>
                <a:sym typeface="Garamond"/>
              </a:defRPr>
            </a:pPr>
            <a:r>
              <a:t>WHO WOULD YOU RATHER BE?</a:t>
            </a:r>
          </a:p>
          <a:p>
            <a:pPr>
              <a:lnSpc>
                <a:spcPct val="150000"/>
              </a:lnSpc>
              <a:defRPr sz="3400" b="1">
                <a:solidFill>
                  <a:srgbClr val="FFFFFF"/>
                </a:solidFill>
                <a:latin typeface="Garamond"/>
                <a:ea typeface="Garamond"/>
                <a:cs typeface="Garamond"/>
                <a:sym typeface="Garamond"/>
              </a:defRPr>
            </a:pPr>
            <a:endParaRPr/>
          </a:p>
          <a:p>
            <a:pPr>
              <a:lnSpc>
                <a:spcPct val="150000"/>
              </a:lnSpc>
              <a:defRPr sz="3400" b="1">
                <a:solidFill>
                  <a:srgbClr val="FFFFFF"/>
                </a:solidFill>
                <a:latin typeface="Garamond"/>
                <a:ea typeface="Garamond"/>
                <a:cs typeface="Garamond"/>
                <a:sym typeface="Garamond"/>
              </a:defRPr>
            </a:pPr>
            <a:r>
              <a:t>Rachel or Leah?</a:t>
            </a:r>
          </a:p>
        </p:txBody>
      </p:sp>
      <p:pic>
        <p:nvPicPr>
          <p:cNvPr id="201"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7" name="Title 1"/>
          <p:cNvSpPr txBox="1">
            <a:spLocks noGrp="1"/>
          </p:cNvSpPr>
          <p:nvPr>
            <p:ph type="ctrTitle"/>
          </p:nvPr>
        </p:nvSpPr>
        <p:spPr>
          <a:xfrm>
            <a:off x="2209800" y="255939"/>
            <a:ext cx="7772400" cy="6346122"/>
          </a:xfrm>
          <a:prstGeom prst="rect">
            <a:avLst/>
          </a:prstGeom>
        </p:spPr>
        <p:txBody>
          <a:bodyPr>
            <a:normAutofit fontScale="90000"/>
          </a:bodyPr>
          <a:lstStyle/>
          <a:p>
            <a:pPr algn="l" defTabSz="384047">
              <a:lnSpc>
                <a:spcPct val="150000"/>
              </a:lnSpc>
              <a:defRPr sz="2142" b="1">
                <a:solidFill>
                  <a:srgbClr val="FFFFFF"/>
                </a:solidFill>
                <a:latin typeface="Garamond"/>
                <a:ea typeface="Garamond"/>
                <a:cs typeface="Garamond"/>
                <a:sym typeface="Garamond"/>
              </a:defRPr>
            </a:pPr>
            <a:r>
              <a:t>Gen 29</a:t>
            </a:r>
          </a:p>
          <a:p>
            <a:pPr algn="l" defTabSz="384047">
              <a:lnSpc>
                <a:spcPct val="150000"/>
              </a:lnSpc>
              <a:defRPr sz="2142" b="1">
                <a:solidFill>
                  <a:srgbClr val="FFFFFF"/>
                </a:solidFill>
                <a:latin typeface="Garamond"/>
                <a:ea typeface="Garamond"/>
                <a:cs typeface="Garamond"/>
                <a:sym typeface="Garamond"/>
              </a:defRPr>
            </a:pPr>
            <a:r>
              <a:t>31 When the Lord saw that Leah was not loved, he enabled her to conceive, but Rachel remained childless. 32 Leah became pregnant and gave birth to a son. She named him Reuben, for she said, “It is because the Lord has seen my misery. Surely my husband will love me now.”</a:t>
            </a:r>
          </a:p>
          <a:p>
            <a:pPr algn="l" defTabSz="384047">
              <a:lnSpc>
                <a:spcPct val="150000"/>
              </a:lnSpc>
              <a:defRPr sz="2142" b="1">
                <a:solidFill>
                  <a:srgbClr val="FFFFFF"/>
                </a:solidFill>
                <a:latin typeface="Garamond"/>
                <a:ea typeface="Garamond"/>
                <a:cs typeface="Garamond"/>
                <a:sym typeface="Garamond"/>
              </a:defRPr>
            </a:pPr>
            <a:r>
              <a:t>33 She conceived again, and when she gave birth to a son she said, “Because the Lord heard that I am not loved, he gave me this one too.” So she named him Simeon.</a:t>
            </a:r>
          </a:p>
          <a:p>
            <a:pPr algn="l" defTabSz="384047">
              <a:lnSpc>
                <a:spcPct val="150000"/>
              </a:lnSpc>
              <a:defRPr sz="2142" b="1">
                <a:solidFill>
                  <a:srgbClr val="FFFFFF"/>
                </a:solidFill>
                <a:latin typeface="Garamond"/>
                <a:ea typeface="Garamond"/>
                <a:cs typeface="Garamond"/>
                <a:sym typeface="Garamond"/>
              </a:defRPr>
            </a:pPr>
            <a:r>
              <a:t>34 Again she conceived, and when she gave birth to a son she said, “Now at last my husband will become attached to me, because I have borne him three sons.” So he was named Levi.</a:t>
            </a:r>
          </a:p>
          <a:p>
            <a:pPr algn="l" defTabSz="384047">
              <a:lnSpc>
                <a:spcPct val="150000"/>
              </a:lnSpc>
              <a:defRPr sz="2142" b="1">
                <a:solidFill>
                  <a:srgbClr val="FFFFFF"/>
                </a:solidFill>
                <a:latin typeface="Garamond"/>
                <a:ea typeface="Garamond"/>
                <a:cs typeface="Garamond"/>
                <a:sym typeface="Garamond"/>
              </a:defRPr>
            </a:pPr>
            <a:br/>
            <a:endParaRPr/>
          </a:p>
        </p:txBody>
      </p:sp>
      <p:pic>
        <p:nvPicPr>
          <p:cNvPr id="128" name="5F606C69-7F3F-4187-86D9-F5CFD6E1D9E9-L0-001.png" descr="5F606C69-7F3F-4187-86D9-F5CFD6E1D9E9-L0-001.png"/>
          <p:cNvPicPr>
            <a:picLocks noChangeAspect="1"/>
          </p:cNvPicPr>
          <p:nvPr/>
        </p:nvPicPr>
        <p:blipFill>
          <a:blip r:embed="rId2">
            <a:extLst/>
          </a:blip>
          <a:stretch>
            <a:fillRect/>
          </a:stretch>
        </p:blipFill>
        <p:spPr>
          <a:xfrm>
            <a:off x="9265642" y="5460713"/>
            <a:ext cx="1373284" cy="1373283"/>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0" name="Title 1"/>
          <p:cNvSpPr txBox="1">
            <a:spLocks noGrp="1"/>
          </p:cNvSpPr>
          <p:nvPr>
            <p:ph type="ctrTitle"/>
          </p:nvPr>
        </p:nvSpPr>
        <p:spPr>
          <a:xfrm>
            <a:off x="2209800" y="255939"/>
            <a:ext cx="7772400" cy="5916260"/>
          </a:xfrm>
          <a:prstGeom prst="rect">
            <a:avLst/>
          </a:prstGeom>
        </p:spPr>
        <p:txBody>
          <a:bodyPr>
            <a:normAutofit fontScale="90000"/>
          </a:bodyPr>
          <a:lstStyle/>
          <a:p>
            <a:pPr algn="l" defTabSz="539495">
              <a:lnSpc>
                <a:spcPct val="150000"/>
              </a:lnSpc>
              <a:defRPr sz="2006" b="1">
                <a:solidFill>
                  <a:srgbClr val="FFFFFF"/>
                </a:solidFill>
                <a:latin typeface="Garamond"/>
                <a:ea typeface="Garamond"/>
                <a:cs typeface="Garamond"/>
                <a:sym typeface="Garamond"/>
              </a:defRPr>
            </a:pPr>
            <a:r>
              <a:t>35 She conceived again, and when she gave birth to a son she said, “This time I will praise</a:t>
            </a:r>
          </a:p>
          <a:p>
            <a:pPr algn="l" defTabSz="539495">
              <a:lnSpc>
                <a:spcPct val="150000"/>
              </a:lnSpc>
              <a:defRPr sz="2006" b="1">
                <a:solidFill>
                  <a:srgbClr val="FFFFFF"/>
                </a:solidFill>
                <a:latin typeface="Garamond"/>
                <a:ea typeface="Garamond"/>
                <a:cs typeface="Garamond"/>
                <a:sym typeface="Garamond"/>
              </a:defRPr>
            </a:pPr>
            <a:r>
              <a:t>the Lord.” So she named him Judah. Then she stopped having children.</a:t>
            </a:r>
          </a:p>
          <a:p>
            <a:pPr algn="l" defTabSz="539495">
              <a:lnSpc>
                <a:spcPct val="150000"/>
              </a:lnSpc>
              <a:defRPr sz="2006" b="1">
                <a:solidFill>
                  <a:srgbClr val="FFFFFF"/>
                </a:solidFill>
                <a:latin typeface="Garamond"/>
                <a:ea typeface="Garamond"/>
                <a:cs typeface="Garamond"/>
                <a:sym typeface="Garamond"/>
              </a:defRPr>
            </a:pPr>
            <a:endParaRPr/>
          </a:p>
          <a:p>
            <a:pPr algn="l" defTabSz="539495">
              <a:lnSpc>
                <a:spcPct val="150000"/>
              </a:lnSpc>
              <a:defRPr sz="2006" b="1">
                <a:solidFill>
                  <a:srgbClr val="FFFFFF"/>
                </a:solidFill>
                <a:latin typeface="Garamond"/>
                <a:ea typeface="Garamond"/>
                <a:cs typeface="Garamond"/>
                <a:sym typeface="Garamond"/>
              </a:defRPr>
            </a:pPr>
            <a:r>
              <a:t>Gen 30</a:t>
            </a:r>
          </a:p>
          <a:p>
            <a:pPr algn="l" defTabSz="539495">
              <a:lnSpc>
                <a:spcPct val="150000"/>
              </a:lnSpc>
              <a:defRPr sz="2006" b="1">
                <a:solidFill>
                  <a:srgbClr val="FFFFFF"/>
                </a:solidFill>
                <a:latin typeface="Garamond"/>
                <a:ea typeface="Garamond"/>
                <a:cs typeface="Garamond"/>
                <a:sym typeface="Garamond"/>
              </a:defRPr>
            </a:pPr>
            <a:r>
              <a:t>1 When Rachel saw that she was not bearing Jacob any children, she became jealous of her sister. So she said to Jacob, “Give me children, or I’ll die!”</a:t>
            </a:r>
          </a:p>
          <a:p>
            <a:pPr algn="l" defTabSz="539495">
              <a:lnSpc>
                <a:spcPct val="150000"/>
              </a:lnSpc>
              <a:defRPr sz="2006" b="1">
                <a:solidFill>
                  <a:srgbClr val="FFFFFF"/>
                </a:solidFill>
                <a:latin typeface="Garamond"/>
                <a:ea typeface="Garamond"/>
                <a:cs typeface="Garamond"/>
                <a:sym typeface="Garamond"/>
              </a:defRPr>
            </a:pPr>
            <a:r>
              <a:t>2 Jacob became angry with her and said, “Am I in the place of God, who has kept you from having children?”</a:t>
            </a:r>
          </a:p>
          <a:p>
            <a:pPr algn="l" defTabSz="539495">
              <a:lnSpc>
                <a:spcPct val="150000"/>
              </a:lnSpc>
              <a:defRPr sz="2006" b="1">
                <a:solidFill>
                  <a:srgbClr val="FFFFFF"/>
                </a:solidFill>
                <a:latin typeface="Garamond"/>
                <a:ea typeface="Garamond"/>
                <a:cs typeface="Garamond"/>
                <a:sym typeface="Garamond"/>
              </a:defRPr>
            </a:pPr>
            <a:r>
              <a:t>3 Then she said, “Here is Bilhah, my servant. Sleep with her so that she can bear children for me and I too can build a family through her.”</a:t>
            </a:r>
          </a:p>
        </p:txBody>
      </p:sp>
      <p:pic>
        <p:nvPicPr>
          <p:cNvPr id="131" name="5F606C69-7F3F-4187-86D9-F5CFD6E1D9E9-L0-001.png" descr="5F606C69-7F3F-4187-86D9-F5CFD6E1D9E9-L0-001.png"/>
          <p:cNvPicPr>
            <a:picLocks noChangeAspect="1"/>
          </p:cNvPicPr>
          <p:nvPr/>
        </p:nvPicPr>
        <p:blipFill>
          <a:blip r:embed="rId2">
            <a:extLst/>
          </a:blip>
          <a:stretch>
            <a:fillRect/>
          </a:stretch>
        </p:blipFill>
        <p:spPr>
          <a:xfrm>
            <a:off x="9509088" y="5797477"/>
            <a:ext cx="1052749" cy="105274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3" name="Title 1"/>
          <p:cNvSpPr txBox="1">
            <a:spLocks noGrp="1"/>
          </p:cNvSpPr>
          <p:nvPr>
            <p:ph type="ctrTitle"/>
          </p:nvPr>
        </p:nvSpPr>
        <p:spPr>
          <a:xfrm>
            <a:off x="2209800" y="1447801"/>
            <a:ext cx="7772400" cy="4724399"/>
          </a:xfrm>
          <a:prstGeom prst="rect">
            <a:avLst/>
          </a:prstGeom>
        </p:spPr>
        <p:txBody>
          <a:bodyPr>
            <a:normAutofit fontScale="90000"/>
          </a:bodyPr>
          <a:lstStyle/>
          <a:p>
            <a:pPr algn="l">
              <a:lnSpc>
                <a:spcPct val="150000"/>
              </a:lnSpc>
              <a:defRPr sz="3100" b="1">
                <a:solidFill>
                  <a:srgbClr val="FFFFFF"/>
                </a:solidFill>
                <a:latin typeface="Garamond"/>
                <a:ea typeface="Garamond"/>
                <a:cs typeface="Garamond"/>
                <a:sym typeface="Garamond"/>
              </a:defRPr>
            </a:pPr>
            <a:r>
              <a:t>Verse 22 :Then God remembered Rachel; he listened to her and enabled her to conceive. 23 She became pregnant and gave birth to a son and said, “God has taken away my disgrace.” 24 She named him Joseph, and said, “May the Lord add to me another son."</a:t>
            </a:r>
            <a:br/>
            <a:endParaRPr/>
          </a:p>
        </p:txBody>
      </p:sp>
      <p:pic>
        <p:nvPicPr>
          <p:cNvPr id="134"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6" name="Title 1"/>
          <p:cNvSpPr txBox="1">
            <a:spLocks noGrp="1"/>
          </p:cNvSpPr>
          <p:nvPr>
            <p:ph type="ctrTitle"/>
          </p:nvPr>
        </p:nvSpPr>
        <p:spPr>
          <a:xfrm>
            <a:off x="2209800" y="2693987"/>
            <a:ext cx="7772400" cy="1470026"/>
          </a:xfrm>
          <a:prstGeom prst="rect">
            <a:avLst/>
          </a:prstGeom>
        </p:spPr>
        <p:txBody>
          <a:bodyPr/>
          <a:lstStyle>
            <a:lvl1pPr>
              <a:defRPr sz="5400" b="1">
                <a:solidFill>
                  <a:srgbClr val="FFFFFF"/>
                </a:solidFill>
                <a:latin typeface="Garamond"/>
                <a:ea typeface="Garamond"/>
                <a:cs typeface="Garamond"/>
                <a:sym typeface="Garamond"/>
              </a:defRPr>
            </a:lvl1pPr>
          </a:lstStyle>
          <a:p>
            <a:r>
              <a:t>Two Objections!</a:t>
            </a:r>
          </a:p>
        </p:txBody>
      </p:sp>
      <p:pic>
        <p:nvPicPr>
          <p:cNvPr id="137" name="5F606C69-7F3F-4187-86D9-F5CFD6E1D9E9-L0-001.png" descr="5F606C69-7F3F-4187-86D9-F5CFD6E1D9E9-L0-001.png"/>
          <p:cNvPicPr>
            <a:picLocks noChangeAspect="1"/>
          </p:cNvPicPr>
          <p:nvPr/>
        </p:nvPicPr>
        <p:blipFill>
          <a:blip r:embed="rId2">
            <a:extLst/>
          </a:blip>
          <a:stretch>
            <a:fillRect/>
          </a:stretch>
        </p:blipFill>
        <p:spPr>
          <a:xfrm>
            <a:off x="9265642" y="5460712"/>
            <a:ext cx="1373284" cy="1373284"/>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9" name="Title 1"/>
          <p:cNvSpPr txBox="1">
            <a:spLocks noGrp="1"/>
          </p:cNvSpPr>
          <p:nvPr>
            <p:ph type="ctrTitle"/>
          </p:nvPr>
        </p:nvSpPr>
        <p:spPr>
          <a:xfrm>
            <a:off x="5001744" y="1123068"/>
            <a:ext cx="5617700" cy="3498731"/>
          </a:xfrm>
          <a:prstGeom prst="rect">
            <a:avLst/>
          </a:prstGeom>
        </p:spPr>
        <p:txBody>
          <a:bodyPr/>
          <a:lstStyle/>
          <a:p>
            <a:pPr>
              <a:defRPr sz="5400" b="1">
                <a:solidFill>
                  <a:srgbClr val="FFFFFF"/>
                </a:solidFill>
                <a:latin typeface="Garamond"/>
                <a:ea typeface="Garamond"/>
                <a:cs typeface="Garamond"/>
                <a:sym typeface="Garamond"/>
              </a:defRPr>
            </a:pPr>
            <a:r>
              <a:t>Jesus is how </a:t>
            </a:r>
          </a:p>
          <a:p>
            <a:pPr>
              <a:defRPr sz="5400" b="1">
                <a:solidFill>
                  <a:srgbClr val="FFFFFF"/>
                </a:solidFill>
                <a:latin typeface="Garamond"/>
                <a:ea typeface="Garamond"/>
                <a:cs typeface="Garamond"/>
                <a:sym typeface="Garamond"/>
              </a:defRPr>
            </a:pPr>
            <a:r>
              <a:t>the grace of God</a:t>
            </a:r>
          </a:p>
          <a:p>
            <a:pPr>
              <a:defRPr sz="5400" b="1">
                <a:solidFill>
                  <a:srgbClr val="FFFFFF"/>
                </a:solidFill>
                <a:latin typeface="Garamond"/>
                <a:ea typeface="Garamond"/>
                <a:cs typeface="Garamond"/>
                <a:sym typeface="Garamond"/>
              </a:defRPr>
            </a:pPr>
            <a:r>
              <a:t> covers</a:t>
            </a:r>
          </a:p>
          <a:p>
            <a:pPr>
              <a:defRPr sz="5400" b="1">
                <a:solidFill>
                  <a:srgbClr val="FFFFFF"/>
                </a:solidFill>
                <a:latin typeface="Garamond"/>
                <a:ea typeface="Garamond"/>
                <a:cs typeface="Garamond"/>
                <a:sym typeface="Garamond"/>
              </a:defRPr>
            </a:pPr>
            <a:r>
              <a:t> the flaws of men</a:t>
            </a:r>
          </a:p>
        </p:txBody>
      </p:sp>
      <p:pic>
        <p:nvPicPr>
          <p:cNvPr id="140" name="5F606C69-7F3F-4187-86D9-F5CFD6E1D9E9-L0-001.png" descr="5F606C69-7F3F-4187-86D9-F5CFD6E1D9E9-L0-001.png"/>
          <p:cNvPicPr>
            <a:picLocks noChangeAspect="1"/>
          </p:cNvPicPr>
          <p:nvPr/>
        </p:nvPicPr>
        <p:blipFill>
          <a:blip r:embed="rId2">
            <a:extLst/>
          </a:blip>
          <a:stretch>
            <a:fillRect/>
          </a:stretch>
        </p:blipFill>
        <p:spPr>
          <a:xfrm>
            <a:off x="1305522" y="679786"/>
            <a:ext cx="4385294" cy="4385294"/>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42" name="c4.jpg" descr="c4.jpg"/>
          <p:cNvPicPr>
            <a:picLocks noChangeAspect="1"/>
          </p:cNvPicPr>
          <p:nvPr/>
        </p:nvPicPr>
        <p:blipFill>
          <a:blip r:embed="rId2">
            <a:extLst/>
          </a:blip>
          <a:stretch>
            <a:fillRect/>
          </a:stretch>
        </p:blipFill>
        <p:spPr>
          <a:xfrm>
            <a:off x="1828800" y="2514600"/>
            <a:ext cx="2478089" cy="3067050"/>
          </a:xfrm>
          <a:prstGeom prst="rect">
            <a:avLst/>
          </a:prstGeom>
          <a:ln w="12700">
            <a:miter lim="400000"/>
          </a:ln>
        </p:spPr>
      </p:pic>
      <p:pic>
        <p:nvPicPr>
          <p:cNvPr id="143" name="c5.jpg" descr="c5.jpg"/>
          <p:cNvPicPr>
            <a:picLocks noChangeAspect="1"/>
          </p:cNvPicPr>
          <p:nvPr/>
        </p:nvPicPr>
        <p:blipFill>
          <a:blip r:embed="rId3">
            <a:extLst/>
          </a:blip>
          <a:stretch>
            <a:fillRect/>
          </a:stretch>
        </p:blipFill>
        <p:spPr>
          <a:xfrm>
            <a:off x="4492376" y="546523"/>
            <a:ext cx="2514601" cy="2105026"/>
          </a:xfrm>
          <a:prstGeom prst="rect">
            <a:avLst/>
          </a:prstGeom>
          <a:ln w="12700">
            <a:miter lim="400000"/>
          </a:ln>
        </p:spPr>
      </p:pic>
      <p:pic>
        <p:nvPicPr>
          <p:cNvPr id="144" name="c2.jpg" descr="c2.jpg"/>
          <p:cNvPicPr>
            <a:picLocks noChangeAspect="1"/>
          </p:cNvPicPr>
          <p:nvPr/>
        </p:nvPicPr>
        <p:blipFill>
          <a:blip r:embed="rId4">
            <a:extLst/>
          </a:blip>
          <a:stretch>
            <a:fillRect/>
          </a:stretch>
        </p:blipFill>
        <p:spPr>
          <a:xfrm>
            <a:off x="7132570" y="2514601"/>
            <a:ext cx="3361618" cy="2864009"/>
          </a:xfrm>
          <a:prstGeom prst="rect">
            <a:avLst/>
          </a:prstGeom>
          <a:ln w="12700">
            <a:miter lim="400000"/>
          </a:ln>
        </p:spPr>
      </p:pic>
      <p:pic>
        <p:nvPicPr>
          <p:cNvPr id="145" name="c1.jpg" descr="c1.jpg"/>
          <p:cNvPicPr>
            <a:picLocks noChangeAspect="1"/>
          </p:cNvPicPr>
          <p:nvPr/>
        </p:nvPicPr>
        <p:blipFill>
          <a:blip r:embed="rId5">
            <a:extLst/>
          </a:blip>
          <a:stretch>
            <a:fillRect/>
          </a:stretch>
        </p:blipFill>
        <p:spPr>
          <a:xfrm>
            <a:off x="4538628" y="4513211"/>
            <a:ext cx="2362202" cy="2362201"/>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47" name="Title 1"/>
          <p:cNvSpPr txBox="1">
            <a:spLocks noGrp="1"/>
          </p:cNvSpPr>
          <p:nvPr>
            <p:ph type="ctrTitle"/>
          </p:nvPr>
        </p:nvSpPr>
        <p:spPr>
          <a:xfrm>
            <a:off x="1931975" y="657168"/>
            <a:ext cx="8328050" cy="3498731"/>
          </a:xfrm>
          <a:prstGeom prst="rect">
            <a:avLst/>
          </a:prstGeom>
        </p:spPr>
        <p:txBody>
          <a:bodyPr>
            <a:normAutofit fontScale="90000"/>
          </a:bodyPr>
          <a:lstStyle/>
          <a:p>
            <a:pPr defTabSz="667512">
              <a:defRPr sz="3942" b="1">
                <a:solidFill>
                  <a:srgbClr val="FFFFFF"/>
                </a:solidFill>
                <a:latin typeface="Garamond"/>
                <a:ea typeface="Garamond"/>
                <a:cs typeface="Garamond"/>
                <a:sym typeface="Garamond"/>
              </a:defRPr>
            </a:pPr>
            <a:r>
              <a:t>Who is a better judge of true beauty?</a:t>
            </a:r>
          </a:p>
          <a:p>
            <a:pPr defTabSz="667512">
              <a:defRPr sz="3942" b="1">
                <a:solidFill>
                  <a:srgbClr val="FFFFFF"/>
                </a:solidFill>
                <a:latin typeface="Garamond"/>
                <a:ea typeface="Garamond"/>
                <a:cs typeface="Garamond"/>
                <a:sym typeface="Garamond"/>
              </a:defRPr>
            </a:pPr>
            <a:endParaRPr/>
          </a:p>
          <a:p>
            <a:pPr defTabSz="667512">
              <a:defRPr sz="3942" b="1">
                <a:solidFill>
                  <a:srgbClr val="FFFFFF"/>
                </a:solidFill>
                <a:latin typeface="Garamond"/>
                <a:ea typeface="Garamond"/>
                <a:cs typeface="Garamond"/>
                <a:sym typeface="Garamond"/>
              </a:defRPr>
            </a:pPr>
            <a:endParaRPr/>
          </a:p>
          <a:p>
            <a:pPr defTabSz="667512">
              <a:defRPr sz="3942" b="1">
                <a:solidFill>
                  <a:srgbClr val="FFFFFF"/>
                </a:solidFill>
                <a:latin typeface="Garamond"/>
                <a:ea typeface="Garamond"/>
                <a:cs typeface="Garamond"/>
                <a:sym typeface="Garamond"/>
              </a:defRPr>
            </a:pPr>
            <a:r>
              <a:t>Transient humans</a:t>
            </a:r>
          </a:p>
          <a:p>
            <a:pPr defTabSz="667512">
              <a:defRPr sz="3942" b="1">
                <a:solidFill>
                  <a:srgbClr val="FFFFFF"/>
                </a:solidFill>
                <a:latin typeface="Garamond"/>
                <a:ea typeface="Garamond"/>
                <a:cs typeface="Garamond"/>
                <a:sym typeface="Garamond"/>
              </a:defRPr>
            </a:pPr>
            <a:r>
              <a:t>or a </a:t>
            </a:r>
          </a:p>
          <a:p>
            <a:pPr defTabSz="667512">
              <a:defRPr sz="3942" b="1">
                <a:solidFill>
                  <a:srgbClr val="FFFFFF"/>
                </a:solidFill>
                <a:latin typeface="Garamond"/>
                <a:ea typeface="Garamond"/>
                <a:cs typeface="Garamond"/>
                <a:sym typeface="Garamond"/>
              </a:defRPr>
            </a:pPr>
            <a:r>
              <a:t>Transcendental God?</a:t>
            </a:r>
          </a:p>
        </p:txBody>
      </p:sp>
      <p:pic>
        <p:nvPicPr>
          <p:cNvPr id="148" name="5F606C69-7F3F-4187-86D9-F5CFD6E1D9E9-L0-001.png" descr="5F606C69-7F3F-4187-86D9-F5CFD6E1D9E9-L0-001.png"/>
          <p:cNvPicPr>
            <a:picLocks noChangeAspect="1"/>
          </p:cNvPicPr>
          <p:nvPr/>
        </p:nvPicPr>
        <p:blipFill>
          <a:blip r:embed="rId2">
            <a:extLst/>
          </a:blip>
          <a:stretch>
            <a:fillRect/>
          </a:stretch>
        </p:blipFill>
        <p:spPr>
          <a:xfrm>
            <a:off x="9095749" y="5475645"/>
            <a:ext cx="1504533" cy="1504533"/>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850</Words>
  <Application>Microsoft Office PowerPoint</Application>
  <PresentationFormat>Widescreen</PresentationFormat>
  <Paragraphs>67</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Garamond</vt:lpstr>
      <vt:lpstr>Helvetica</vt:lpstr>
      <vt:lpstr>Helvetica Light</vt:lpstr>
      <vt:lpstr>Office Theme</vt:lpstr>
      <vt:lpstr>Rachel &amp; Leah</vt:lpstr>
      <vt:lpstr>All of the  Old Testament is all about  Christ Jesus the Messiah  who was to come</vt:lpstr>
      <vt:lpstr>Gen 29 31 When the Lord saw that Leah was not loved, he enabled her to conceive, but Rachel remained childless. 32 Leah became pregnant and gave birth to a son. She named him Reuben, for she said, “It is because the Lord has seen my misery. Surely my husband will love me now.” 33 She conceived again, and when she gave birth to a son she said, “Because the Lord heard that I am not loved, he gave me this one too.” So she named him Simeon. 34 Again she conceived, and when she gave birth to a son she said, “Now at last my husband will become attached to me, because I have borne him three sons.” So he was named Levi.  </vt:lpstr>
      <vt:lpstr>35 She conceived again, and when she gave birth to a son she said, “This time I will praise the Lord.” So she named him Judah. Then she stopped having children.  Gen 30 1 When Rachel saw that she was not bearing Jacob any children, she became jealous of her sister. So she said to Jacob, “Give me children, or I’ll die!” 2 Jacob became angry with her and said, “Am I in the place of God, who has kept you from having children?” 3 Then she said, “Here is Bilhah, my servant. Sleep with her so that she can bear children for me and I too can build a family through her.”</vt:lpstr>
      <vt:lpstr>Verse 22 :Then God remembered Rachel; he listened to her and enabled her to conceive. 23 She became pregnant and gave birth to a son and said, “God has taken away my disgrace.” 24 She named him Joseph, and said, “May the Lord add to me another son." </vt:lpstr>
      <vt:lpstr>Two Objections!</vt:lpstr>
      <vt:lpstr>Jesus is how  the grace of God  covers  the flaws of men</vt:lpstr>
      <vt:lpstr>PowerPoint Presentation</vt:lpstr>
      <vt:lpstr>Who is a better judge of true beauty?   Transient humans or a  Transcendental God?</vt:lpstr>
      <vt:lpstr>1) Both Rachel and Leah mostly used God just as a means to some other end</vt:lpstr>
      <vt:lpstr>“When the LORD saw that Leah was not loved, he enabled her to conceive, but Rachel remained childless.”  Genesis 29:31</vt:lpstr>
      <vt:lpstr> God is drawing these two women to Himself, using the very things they were using Him for!</vt:lpstr>
      <vt:lpstr>"Surely my husband will love me now."</vt:lpstr>
      <vt:lpstr>"The Lord heard I am unloved."</vt:lpstr>
      <vt:lpstr>"At last my husband will now become attached to me."</vt:lpstr>
      <vt:lpstr>"This time I will praise the Lord."</vt:lpstr>
      <vt:lpstr>14 During wheat harvest, Reuben went out into the fields and found some mandrake plants, which he brought to his mother Leah. Rachel said to Leah, “Please give me some of your son’s mandrakes.” 15 But she said to her, “Wasn’t it enough that you took away my husband? Will you take my son’s mandrakes too?” “Very well,” Rachel said, “he can sleep with you tonight in return for your son’s mandrakes.” 16 So when Jacob came in from the fields that evening, Leah went out to meet him. “You must sleep with me,” she said. “I have hired you with my son’s mandrakes.” So he slept with her that night</vt:lpstr>
      <vt:lpstr>Verse 22 Then God remembered Rachel; he listened to her and enabled her to conceive. 23 She became pregnant and gave birth to a son and said, “God has taken away my disgrace.” 24 She named him Joseph, and said, “May the Lord add to me another son </vt:lpstr>
      <vt:lpstr>Ugly Leah was quicker to turn to God.   Beautiful Rachel took longer to turn to God.   But the sad truth is neither really came to God as the ultimate end.</vt:lpstr>
      <vt:lpstr>2) Leah experienced Jesus more intimately than Rachel or Jacob</vt:lpstr>
      <vt:lpstr>Ugly, unloved, rejected, depressed and lonely — Leah carried in her womb the one who showed us the greatest love in all the universe -- Christ Jesus</vt:lpstr>
      <vt:lpstr>The ugliness of Leah pointed to the ugliness of Jesus on the cross</vt:lpstr>
      <vt:lpstr>The loneliness of Leah pointed to the loneliness of Jesus on the cross</vt:lpstr>
      <vt:lpstr>The rejection of Leah pointed to the rejection of Jesus on the cross</vt:lpstr>
      <vt:lpstr>Jesus is closest to us when we are saddest  Jesus is closest to us at our lonely worst  Jesus is closest to us at our unloved worst </vt:lpstr>
      <vt:lpstr>We don't need to  fear or despise sad and lonely moments.   Like Leah, that's probably when we grow closest to Jesus</vt:lpstr>
      <vt:lpstr>WHO WOULD YOU RATHER BE?  Rachel or Leah?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Rachel &amp; Leah</dc:title>
  <cp:lastModifiedBy>Spurgeon B</cp:lastModifiedBy>
  <cp:revision>1</cp:revision>
  <dcterms:modified xsi:type="dcterms:W3CDTF">2018-07-27T14:08:22Z</dcterms:modified>
</cp:coreProperties>
</file>