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68" r:id="rId5"/>
    <p:sldId id="276" r:id="rId6"/>
    <p:sldId id="277" r:id="rId7"/>
    <p:sldId id="278" r:id="rId8"/>
    <p:sldId id="279" r:id="rId9"/>
    <p:sldId id="280" r:id="rId10"/>
    <p:sldId id="281" r:id="rId11"/>
    <p:sldId id="282" r:id="rId12"/>
    <p:sldId id="283" r:id="rId13"/>
    <p:sldId id="284" r:id="rId14"/>
    <p:sldId id="286" r:id="rId15"/>
    <p:sldId id="285" r:id="rId16"/>
    <p:sldId id="287" r:id="rId17"/>
    <p:sldId id="288" r:id="rId18"/>
    <p:sldId id="289" r:id="rId19"/>
    <p:sldId id="290" r:id="rId20"/>
    <p:sldId id="291" r:id="rId21"/>
    <p:sldId id="292" r:id="rId22"/>
    <p:sldId id="293" r:id="rId23"/>
    <p:sldId id="294" r:id="rId24"/>
    <p:sldId id="295" r:id="rId25"/>
    <p:sldId id="296" r:id="rId26"/>
    <p:sldId id="275" r:id="rId27"/>
    <p:sldId id="298" r:id="rId28"/>
    <p:sldId id="297" r:id="rId29"/>
    <p:sldId id="269" r:id="rId30"/>
    <p:sldId id="27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2018-05-20-Generosity-part-2-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18-05-20-Generosity-part-2-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2862322"/>
          </a:xfrm>
          <a:prstGeom prst="rect">
            <a:avLst/>
          </a:prstGeom>
          <a:noFill/>
        </p:spPr>
        <p:txBody>
          <a:bodyPr wrap="square" rtlCol="0">
            <a:spAutoFit/>
          </a:bodyPr>
          <a:lstStyle/>
          <a:p>
            <a:pPr algn="ctr"/>
            <a:r>
              <a:rPr lang="en-US" sz="3600" dirty="0" smtClean="0">
                <a:solidFill>
                  <a:schemeClr val="bg1"/>
                </a:solidFill>
              </a:rPr>
              <a:t>1, Tithing was something </a:t>
            </a:r>
            <a:endParaRPr lang="en-US" sz="3600" dirty="0" smtClean="0">
              <a:solidFill>
                <a:schemeClr val="bg1"/>
              </a:solidFill>
            </a:endParaRPr>
          </a:p>
          <a:p>
            <a:pPr algn="ctr"/>
            <a:r>
              <a:rPr lang="en-US" sz="3600" dirty="0" smtClean="0">
                <a:solidFill>
                  <a:schemeClr val="bg1"/>
                </a:solidFill>
              </a:rPr>
              <a:t>people </a:t>
            </a:r>
            <a:r>
              <a:rPr lang="en-US" sz="3600" dirty="0" smtClean="0">
                <a:solidFill>
                  <a:schemeClr val="bg1"/>
                </a:solidFill>
              </a:rPr>
              <a:t>of faith (e.g. Abram, Jacob) did, </a:t>
            </a:r>
            <a:endParaRPr lang="en-US" sz="3600" dirty="0" smtClean="0">
              <a:solidFill>
                <a:schemeClr val="bg1"/>
              </a:solidFill>
            </a:endParaRPr>
          </a:p>
          <a:p>
            <a:pPr algn="ctr"/>
            <a:r>
              <a:rPr lang="en-US" sz="3600" dirty="0" smtClean="0">
                <a:solidFill>
                  <a:schemeClr val="bg1"/>
                </a:solidFill>
              </a:rPr>
              <a:t>even </a:t>
            </a:r>
            <a:r>
              <a:rPr lang="en-US" sz="3600" dirty="0" smtClean="0">
                <a:solidFill>
                  <a:schemeClr val="bg1"/>
                </a:solidFill>
              </a:rPr>
              <a:t>before the Law. </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We are people of faith</a:t>
            </a:r>
            <a:endParaRPr lang="en-US" sz="3600"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646331"/>
          </a:xfrm>
          <a:prstGeom prst="rect">
            <a:avLst/>
          </a:prstGeom>
          <a:noFill/>
        </p:spPr>
        <p:txBody>
          <a:bodyPr wrap="square" rtlCol="0">
            <a:spAutoFit/>
          </a:bodyPr>
          <a:lstStyle/>
          <a:p>
            <a:pPr algn="ctr"/>
            <a:r>
              <a:rPr lang="en-US" sz="3600" dirty="0" smtClean="0">
                <a:solidFill>
                  <a:schemeClr val="bg1"/>
                </a:solidFill>
              </a:rPr>
              <a:t>2, Jesus spoke about giving the tithe</a:t>
            </a: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3505200"/>
            <a:ext cx="9144000" cy="3046988"/>
          </a:xfrm>
          <a:prstGeom prst="rect">
            <a:avLst/>
          </a:prstGeom>
          <a:noFill/>
        </p:spPr>
        <p:txBody>
          <a:bodyPr wrap="square" rtlCol="0">
            <a:spAutoFit/>
          </a:bodyPr>
          <a:lstStyle/>
          <a:p>
            <a:r>
              <a:rPr lang="en-US" sz="3200" i="1" dirty="0" smtClean="0">
                <a:solidFill>
                  <a:schemeClr val="bg1"/>
                </a:solidFill>
              </a:rPr>
              <a:t>Matthew 23:23  </a:t>
            </a:r>
          </a:p>
          <a:p>
            <a:r>
              <a:rPr lang="en-US" sz="3200" i="1" dirty="0" smtClean="0">
                <a:solidFill>
                  <a:schemeClr val="bg1"/>
                </a:solidFill>
              </a:rPr>
              <a:t>"Woe to you, scribes and Pharisees, hypocrites! For you pay </a:t>
            </a:r>
            <a:r>
              <a:rPr lang="en-US" sz="3200" i="1" dirty="0" smtClean="0">
                <a:solidFill>
                  <a:srgbClr val="FFFF00"/>
                </a:solidFill>
              </a:rPr>
              <a:t>tithe </a:t>
            </a:r>
            <a:r>
              <a:rPr lang="en-US" sz="3200" i="1" dirty="0" smtClean="0">
                <a:solidFill>
                  <a:schemeClr val="bg1"/>
                </a:solidFill>
              </a:rPr>
              <a:t>of mint and anise and </a:t>
            </a:r>
            <a:r>
              <a:rPr lang="en-US" sz="3200" i="1" dirty="0" err="1" smtClean="0">
                <a:solidFill>
                  <a:schemeClr val="bg1"/>
                </a:solidFill>
              </a:rPr>
              <a:t>cummin</a:t>
            </a:r>
            <a:r>
              <a:rPr lang="en-US" sz="3200" i="1" dirty="0" smtClean="0">
                <a:solidFill>
                  <a:schemeClr val="bg1"/>
                </a:solidFill>
              </a:rPr>
              <a:t>, and have neglected the weightier matters of the law: </a:t>
            </a:r>
            <a:r>
              <a:rPr lang="en-US" sz="3200" i="1" dirty="0" smtClean="0">
                <a:solidFill>
                  <a:srgbClr val="FFFF00"/>
                </a:solidFill>
              </a:rPr>
              <a:t>justice and mercy and faith</a:t>
            </a:r>
            <a:r>
              <a:rPr lang="en-US" sz="3200" i="1" dirty="0" smtClean="0">
                <a:solidFill>
                  <a:schemeClr val="bg1"/>
                </a:solidFill>
              </a:rPr>
              <a:t>. These you ought to have done, without leaving the others undone.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1200329"/>
          </a:xfrm>
          <a:prstGeom prst="rect">
            <a:avLst/>
          </a:prstGeom>
          <a:noFill/>
        </p:spPr>
        <p:txBody>
          <a:bodyPr wrap="square" rtlCol="0">
            <a:spAutoFit/>
          </a:bodyPr>
          <a:lstStyle/>
          <a:p>
            <a:pPr algn="ctr"/>
            <a:r>
              <a:rPr lang="en-US" sz="3600" dirty="0" smtClean="0">
                <a:solidFill>
                  <a:schemeClr val="bg1"/>
                </a:solidFill>
              </a:rPr>
              <a:t>3, Hebrews chapter 7 indicates that the Lord Jesus receives our tithes</a:t>
            </a: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2590800"/>
            <a:ext cx="9144000" cy="3539430"/>
          </a:xfrm>
          <a:prstGeom prst="rect">
            <a:avLst/>
          </a:prstGeom>
          <a:noFill/>
        </p:spPr>
        <p:txBody>
          <a:bodyPr wrap="square" rtlCol="0">
            <a:spAutoFit/>
          </a:bodyPr>
          <a:lstStyle/>
          <a:p>
            <a:r>
              <a:rPr lang="en-US" sz="3200" i="1" dirty="0" smtClean="0">
                <a:solidFill>
                  <a:schemeClr val="bg1"/>
                </a:solidFill>
              </a:rPr>
              <a:t>Hebrews 7:1-10</a:t>
            </a:r>
          </a:p>
          <a:p>
            <a:r>
              <a:rPr lang="en-US" sz="3200" i="1" dirty="0" smtClean="0">
                <a:solidFill>
                  <a:schemeClr val="bg1"/>
                </a:solidFill>
              </a:rPr>
              <a:t>1 For this Melchizedek, king of Salem, priest of the Most High God, who met Abraham returning from the slaughter of the kings and blessed him, </a:t>
            </a:r>
          </a:p>
          <a:p>
            <a:r>
              <a:rPr lang="en-US" sz="3200" i="1" dirty="0" smtClean="0">
                <a:solidFill>
                  <a:schemeClr val="bg1"/>
                </a:solidFill>
              </a:rPr>
              <a:t>2 to whom also Abraham gave a tenth part of all, first being translated "king of righteousness," and then also king of Salem, meaning "king of peace</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2590800"/>
            <a:ext cx="9144000" cy="3539430"/>
          </a:xfrm>
          <a:prstGeom prst="rect">
            <a:avLst/>
          </a:prstGeom>
          <a:noFill/>
        </p:spPr>
        <p:txBody>
          <a:bodyPr wrap="square" rtlCol="0">
            <a:spAutoFit/>
          </a:bodyPr>
          <a:lstStyle/>
          <a:p>
            <a:r>
              <a:rPr lang="en-US" sz="3200" i="1" dirty="0" smtClean="0">
                <a:solidFill>
                  <a:schemeClr val="bg1"/>
                </a:solidFill>
              </a:rPr>
              <a:t>Hebrews 7:1-10</a:t>
            </a:r>
          </a:p>
          <a:p>
            <a:r>
              <a:rPr lang="en-US" sz="3200" i="1" dirty="0" smtClean="0">
                <a:solidFill>
                  <a:schemeClr val="bg1"/>
                </a:solidFill>
              </a:rPr>
              <a:t>3 </a:t>
            </a:r>
            <a:r>
              <a:rPr lang="en-US" sz="3200" i="1" dirty="0" smtClean="0">
                <a:solidFill>
                  <a:schemeClr val="bg1"/>
                </a:solidFill>
              </a:rPr>
              <a:t>without father, without mother, without genealogy, having neither beginning of days nor end of life, but made like the Son of God, remains a priest continually. </a:t>
            </a:r>
          </a:p>
          <a:p>
            <a:r>
              <a:rPr lang="en-US" sz="3200" i="1" dirty="0" smtClean="0">
                <a:solidFill>
                  <a:schemeClr val="bg1"/>
                </a:solidFill>
              </a:rPr>
              <a:t>4 Now consider how great this man </a:t>
            </a:r>
            <a:r>
              <a:rPr lang="en-US" sz="3200" i="1" dirty="0" smtClean="0">
                <a:solidFill>
                  <a:schemeClr val="bg1"/>
                </a:solidFill>
              </a:rPr>
              <a:t>was, to </a:t>
            </a:r>
            <a:r>
              <a:rPr lang="en-US" sz="3200" i="1" dirty="0" smtClean="0">
                <a:solidFill>
                  <a:schemeClr val="bg1"/>
                </a:solidFill>
              </a:rPr>
              <a:t>whom even the patriarch Abraham gave a tenth of the spoils.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2590800"/>
            <a:ext cx="9144000" cy="3046988"/>
          </a:xfrm>
          <a:prstGeom prst="rect">
            <a:avLst/>
          </a:prstGeom>
          <a:noFill/>
        </p:spPr>
        <p:txBody>
          <a:bodyPr wrap="square" rtlCol="0">
            <a:spAutoFit/>
          </a:bodyPr>
          <a:lstStyle/>
          <a:p>
            <a:r>
              <a:rPr lang="en-US" sz="3200" i="1" dirty="0" smtClean="0">
                <a:solidFill>
                  <a:schemeClr val="bg1"/>
                </a:solidFill>
              </a:rPr>
              <a:t>Hebrews 7:1-10</a:t>
            </a:r>
          </a:p>
          <a:p>
            <a:r>
              <a:rPr lang="en-US" sz="3200" i="1" dirty="0" smtClean="0">
                <a:solidFill>
                  <a:schemeClr val="bg1"/>
                </a:solidFill>
              </a:rPr>
              <a:t>5 </a:t>
            </a:r>
            <a:r>
              <a:rPr lang="en-US" sz="3200" i="1" dirty="0" smtClean="0">
                <a:solidFill>
                  <a:schemeClr val="bg1"/>
                </a:solidFill>
              </a:rPr>
              <a:t>And indeed those who are of the sons of Levi, who receive the priesthood, have a commandment to receive tithes from the people according to the law, that is, from their brethren, though they have come from the loins of Abraham;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2590800"/>
            <a:ext cx="9144000" cy="4031873"/>
          </a:xfrm>
          <a:prstGeom prst="rect">
            <a:avLst/>
          </a:prstGeom>
          <a:noFill/>
        </p:spPr>
        <p:txBody>
          <a:bodyPr wrap="square" rtlCol="0">
            <a:spAutoFit/>
          </a:bodyPr>
          <a:lstStyle/>
          <a:p>
            <a:r>
              <a:rPr lang="en-US" sz="3200" i="1" dirty="0" smtClean="0">
                <a:solidFill>
                  <a:schemeClr val="bg1"/>
                </a:solidFill>
              </a:rPr>
              <a:t>Hebrews 7:1-10</a:t>
            </a:r>
          </a:p>
          <a:p>
            <a:r>
              <a:rPr lang="en-US" sz="3200" i="1" dirty="0" smtClean="0">
                <a:solidFill>
                  <a:schemeClr val="bg1"/>
                </a:solidFill>
              </a:rPr>
              <a:t>6 </a:t>
            </a:r>
            <a:r>
              <a:rPr lang="en-US" sz="3200" i="1" dirty="0" smtClean="0">
                <a:solidFill>
                  <a:schemeClr val="bg1"/>
                </a:solidFill>
              </a:rPr>
              <a:t>but he whose genealogy is not derived from them </a:t>
            </a:r>
            <a:r>
              <a:rPr lang="en-US" sz="3200" i="1" dirty="0" smtClean="0">
                <a:solidFill>
                  <a:schemeClr val="bg1"/>
                </a:solidFill>
              </a:rPr>
              <a:t>received </a:t>
            </a:r>
            <a:r>
              <a:rPr lang="en-US" sz="3200" i="1" dirty="0" smtClean="0">
                <a:solidFill>
                  <a:schemeClr val="bg1"/>
                </a:solidFill>
              </a:rPr>
              <a:t>tithes from Abraham and blessed him who had the promises. </a:t>
            </a:r>
          </a:p>
          <a:p>
            <a:r>
              <a:rPr lang="en-US" sz="3200" i="1" dirty="0" smtClean="0">
                <a:solidFill>
                  <a:schemeClr val="bg1"/>
                </a:solidFill>
              </a:rPr>
              <a:t>7 Now beyond all contradiction the lesser is blessed by the better. </a:t>
            </a:r>
          </a:p>
          <a:p>
            <a:r>
              <a:rPr lang="en-US" sz="3200" i="1" dirty="0" smtClean="0">
                <a:solidFill>
                  <a:schemeClr val="bg1"/>
                </a:solidFill>
              </a:rPr>
              <a:t>8 Here mortal men receive tithes, but there </a:t>
            </a:r>
            <a:r>
              <a:rPr lang="en-US" sz="3200" i="1" dirty="0" smtClean="0">
                <a:solidFill>
                  <a:schemeClr val="bg1"/>
                </a:solidFill>
              </a:rPr>
              <a:t>he </a:t>
            </a:r>
            <a:r>
              <a:rPr lang="en-US" sz="3200" i="1" dirty="0" smtClean="0">
                <a:solidFill>
                  <a:schemeClr val="bg1"/>
                </a:solidFill>
              </a:rPr>
              <a:t>receives them, of whom it is witnessed that he lives.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WHY </a:t>
            </a:r>
            <a:r>
              <a:rPr lang="en-US" sz="3600" dirty="0" smtClean="0">
                <a:solidFill>
                  <a:srgbClr val="FFC000"/>
                </a:solidFill>
              </a:rPr>
              <a:t>WE </a:t>
            </a:r>
            <a:r>
              <a:rPr lang="en-US" sz="3600" dirty="0" smtClean="0">
                <a:solidFill>
                  <a:srgbClr val="FFC000"/>
                </a:solidFill>
              </a:rPr>
              <a:t>BELIEVE THAT </a:t>
            </a:r>
            <a:r>
              <a:rPr lang="en-US" sz="3600" dirty="0" smtClean="0">
                <a:solidFill>
                  <a:srgbClr val="FFC000"/>
                </a:solidFill>
              </a:rPr>
              <a:t>WE </a:t>
            </a:r>
            <a:r>
              <a:rPr lang="en-US" sz="3600" dirty="0" smtClean="0">
                <a:solidFill>
                  <a:srgbClr val="FFC000"/>
                </a:solidFill>
              </a:rPr>
              <a:t>SHOULD TITHE?</a:t>
            </a:r>
            <a:endParaRPr lang="en-US" sz="3600" dirty="0">
              <a:solidFill>
                <a:srgbClr val="FFC000"/>
              </a:solidFill>
            </a:endParaRPr>
          </a:p>
        </p:txBody>
      </p:sp>
      <p:sp>
        <p:nvSpPr>
          <p:cNvPr id="6" name="TextBox 5"/>
          <p:cNvSpPr txBox="1"/>
          <p:nvPr/>
        </p:nvSpPr>
        <p:spPr>
          <a:xfrm>
            <a:off x="0" y="2590800"/>
            <a:ext cx="9144000" cy="2554545"/>
          </a:xfrm>
          <a:prstGeom prst="rect">
            <a:avLst/>
          </a:prstGeom>
          <a:noFill/>
        </p:spPr>
        <p:txBody>
          <a:bodyPr wrap="square" rtlCol="0">
            <a:spAutoFit/>
          </a:bodyPr>
          <a:lstStyle/>
          <a:p>
            <a:r>
              <a:rPr lang="en-US" sz="3200" i="1" dirty="0" smtClean="0">
                <a:solidFill>
                  <a:schemeClr val="bg1"/>
                </a:solidFill>
              </a:rPr>
              <a:t>Hebrews 7:1-10</a:t>
            </a:r>
          </a:p>
          <a:p>
            <a:r>
              <a:rPr lang="en-US" sz="3200" i="1" dirty="0" smtClean="0">
                <a:solidFill>
                  <a:schemeClr val="bg1"/>
                </a:solidFill>
              </a:rPr>
              <a:t>9 </a:t>
            </a:r>
            <a:r>
              <a:rPr lang="en-US" sz="3200" i="1" dirty="0" smtClean="0">
                <a:solidFill>
                  <a:schemeClr val="bg1"/>
                </a:solidFill>
              </a:rPr>
              <a:t>Even Levi, who receives tithes, paid tithes through Abraham, so to speak, </a:t>
            </a:r>
          </a:p>
          <a:p>
            <a:r>
              <a:rPr lang="en-US" sz="3200" i="1" dirty="0" smtClean="0">
                <a:solidFill>
                  <a:schemeClr val="bg1"/>
                </a:solidFill>
              </a:rPr>
              <a:t>10 for he was still in the loins of his father when Melchizedek met him.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SUPPORT</a:t>
            </a:r>
            <a:endParaRPr lang="en-US" sz="3600" dirty="0">
              <a:solidFill>
                <a:srgbClr val="FFC000"/>
              </a:solidFill>
            </a:endParaRPr>
          </a:p>
        </p:txBody>
      </p:sp>
      <p:sp>
        <p:nvSpPr>
          <p:cNvPr id="6" name="TextBox 5"/>
          <p:cNvSpPr txBox="1"/>
          <p:nvPr/>
        </p:nvSpPr>
        <p:spPr>
          <a:xfrm>
            <a:off x="0" y="2590800"/>
            <a:ext cx="9144000" cy="1200329"/>
          </a:xfrm>
          <a:prstGeom prst="rect">
            <a:avLst/>
          </a:prstGeom>
          <a:noFill/>
        </p:spPr>
        <p:txBody>
          <a:bodyPr wrap="square" rtlCol="0">
            <a:spAutoFit/>
          </a:bodyPr>
          <a:lstStyle/>
          <a:p>
            <a:pPr algn="ctr"/>
            <a:r>
              <a:rPr lang="en-US" sz="3600" dirty="0" smtClean="0">
                <a:solidFill>
                  <a:schemeClr val="bg1"/>
                </a:solidFill>
              </a:rPr>
              <a:t>This is our giving to other Christian </a:t>
            </a:r>
            <a:endParaRPr lang="en-US" sz="3600" dirty="0" smtClean="0">
              <a:solidFill>
                <a:schemeClr val="bg1"/>
              </a:solidFill>
            </a:endParaRPr>
          </a:p>
          <a:p>
            <a:pPr algn="ctr"/>
            <a:r>
              <a:rPr lang="en-US" sz="3600" dirty="0" smtClean="0">
                <a:solidFill>
                  <a:schemeClr val="bg1"/>
                </a:solidFill>
              </a:rPr>
              <a:t>ministries </a:t>
            </a:r>
            <a:r>
              <a:rPr lang="en-US" sz="3600" dirty="0" smtClean="0">
                <a:solidFill>
                  <a:schemeClr val="bg1"/>
                </a:solidFill>
              </a:rPr>
              <a:t>and organizations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SUPPORT</a:t>
            </a:r>
            <a:endParaRPr lang="en-US" sz="3600" dirty="0">
              <a:solidFill>
                <a:srgbClr val="FFC000"/>
              </a:solidFill>
            </a:endParaRPr>
          </a:p>
        </p:txBody>
      </p:sp>
      <p:sp>
        <p:nvSpPr>
          <p:cNvPr id="6" name="TextBox 5"/>
          <p:cNvSpPr txBox="1"/>
          <p:nvPr/>
        </p:nvSpPr>
        <p:spPr>
          <a:xfrm>
            <a:off x="0" y="2590800"/>
            <a:ext cx="9144000" cy="3539430"/>
          </a:xfrm>
          <a:prstGeom prst="rect">
            <a:avLst/>
          </a:prstGeom>
          <a:noFill/>
        </p:spPr>
        <p:txBody>
          <a:bodyPr wrap="square" rtlCol="0">
            <a:spAutoFit/>
          </a:bodyPr>
          <a:lstStyle/>
          <a:p>
            <a:r>
              <a:rPr lang="en-US" sz="3200" i="1" dirty="0" smtClean="0">
                <a:solidFill>
                  <a:schemeClr val="bg1"/>
                </a:solidFill>
              </a:rPr>
              <a:t>Philippians 4:15-19</a:t>
            </a:r>
          </a:p>
          <a:p>
            <a:r>
              <a:rPr lang="en-US" sz="3200" i="1" dirty="0" smtClean="0">
                <a:solidFill>
                  <a:schemeClr val="bg1"/>
                </a:solidFill>
              </a:rPr>
              <a:t>15 Now you Philippians know also that in the beginning of the gospel, when I departed from Macedonia, no church shared with me concerning giving and receiving but you only. </a:t>
            </a:r>
          </a:p>
          <a:p>
            <a:r>
              <a:rPr lang="en-US" sz="3200" i="1" dirty="0" smtClean="0">
                <a:solidFill>
                  <a:schemeClr val="bg1"/>
                </a:solidFill>
              </a:rPr>
              <a:t>16 For even in Thessalonica you sent aid once and again for my necessities.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79687"/>
            <a:ext cx="9144000" cy="4524315"/>
          </a:xfrm>
          <a:prstGeom prst="rect">
            <a:avLst/>
          </a:prstGeom>
          <a:noFill/>
        </p:spPr>
        <p:txBody>
          <a:bodyPr wrap="square" rtlCol="0">
            <a:spAutoFit/>
          </a:bodyPr>
          <a:lstStyle/>
          <a:p>
            <a:pPr algn="ctr"/>
            <a:r>
              <a:rPr lang="en-US" sz="3600" dirty="0" smtClean="0">
                <a:solidFill>
                  <a:schemeClr val="bg1"/>
                </a:solidFill>
              </a:rPr>
              <a:t>Many ways to express generosity:</a:t>
            </a:r>
            <a:endParaRPr lang="en-US" sz="3600" dirty="0" smtClean="0">
              <a:solidFill>
                <a:schemeClr val="bg1"/>
              </a:solidFill>
            </a:endParaRPr>
          </a:p>
          <a:p>
            <a:pPr lvl="2">
              <a:buFont typeface="Wingdings" pitchFamily="2" charset="2"/>
              <a:buChar char="ü"/>
            </a:pPr>
            <a:r>
              <a:rPr lang="en-US" sz="3600" dirty="0" smtClean="0">
                <a:solidFill>
                  <a:schemeClr val="bg1"/>
                </a:solidFill>
              </a:rPr>
              <a:t> Finances</a:t>
            </a:r>
            <a:endParaRPr lang="en-US" sz="3600" dirty="0" smtClean="0">
              <a:solidFill>
                <a:schemeClr val="bg1"/>
              </a:solidFill>
            </a:endParaRPr>
          </a:p>
          <a:p>
            <a:pPr lvl="2">
              <a:buFont typeface="Wingdings" pitchFamily="2" charset="2"/>
              <a:buChar char="ü"/>
            </a:pPr>
            <a:r>
              <a:rPr lang="en-US" sz="3600" dirty="0" smtClean="0">
                <a:solidFill>
                  <a:schemeClr val="bg1"/>
                </a:solidFill>
              </a:rPr>
              <a:t> Time</a:t>
            </a:r>
            <a:endParaRPr lang="en-US" sz="3600" dirty="0" smtClean="0">
              <a:solidFill>
                <a:schemeClr val="bg1"/>
              </a:solidFill>
            </a:endParaRPr>
          </a:p>
          <a:p>
            <a:pPr lvl="2">
              <a:buFont typeface="Wingdings" pitchFamily="2" charset="2"/>
              <a:buChar char="ü"/>
            </a:pPr>
            <a:r>
              <a:rPr lang="en-US" sz="3600" dirty="0" smtClean="0">
                <a:solidFill>
                  <a:schemeClr val="bg1"/>
                </a:solidFill>
              </a:rPr>
              <a:t> Material </a:t>
            </a:r>
            <a:r>
              <a:rPr lang="en-US" sz="3600" dirty="0" smtClean="0">
                <a:solidFill>
                  <a:schemeClr val="bg1"/>
                </a:solidFill>
              </a:rPr>
              <a:t>possessions</a:t>
            </a:r>
          </a:p>
          <a:p>
            <a:pPr lvl="2">
              <a:buFont typeface="Wingdings" pitchFamily="2" charset="2"/>
              <a:buChar char="ü"/>
            </a:pPr>
            <a:r>
              <a:rPr lang="en-US" sz="3600" dirty="0" smtClean="0">
                <a:solidFill>
                  <a:schemeClr val="bg1"/>
                </a:solidFill>
              </a:rPr>
              <a:t> Hospitality</a:t>
            </a:r>
            <a:endParaRPr lang="en-US" sz="3600" dirty="0" smtClean="0">
              <a:solidFill>
                <a:schemeClr val="bg1"/>
              </a:solidFill>
            </a:endParaRPr>
          </a:p>
          <a:p>
            <a:pPr lvl="2">
              <a:buFont typeface="Wingdings" pitchFamily="2" charset="2"/>
              <a:buChar char="ü"/>
            </a:pPr>
            <a:r>
              <a:rPr lang="en-US" sz="3600" dirty="0" smtClean="0">
                <a:solidFill>
                  <a:schemeClr val="bg1"/>
                </a:solidFill>
              </a:rPr>
              <a:t> Skill</a:t>
            </a:r>
            <a:endParaRPr lang="en-US" sz="3600" dirty="0" smtClean="0">
              <a:solidFill>
                <a:schemeClr val="bg1"/>
              </a:solidFill>
            </a:endParaRPr>
          </a:p>
          <a:p>
            <a:pPr lvl="2">
              <a:buFont typeface="Wingdings" pitchFamily="2" charset="2"/>
              <a:buChar char="ü"/>
            </a:pPr>
            <a:r>
              <a:rPr lang="en-US" sz="3600" dirty="0" smtClean="0">
                <a:solidFill>
                  <a:schemeClr val="bg1"/>
                </a:solidFill>
              </a:rPr>
              <a:t> Other </a:t>
            </a:r>
            <a:r>
              <a:rPr lang="en-US" sz="3600" dirty="0" smtClean="0">
                <a:solidFill>
                  <a:schemeClr val="bg1"/>
                </a:solidFill>
              </a:rPr>
              <a:t>ways - e.g. encouragement, compassion, etc</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SUPPORT</a:t>
            </a:r>
            <a:endParaRPr lang="en-US" sz="3600" dirty="0">
              <a:solidFill>
                <a:srgbClr val="FFC000"/>
              </a:solidFill>
            </a:endParaRPr>
          </a:p>
        </p:txBody>
      </p:sp>
      <p:sp>
        <p:nvSpPr>
          <p:cNvPr id="6" name="TextBox 5"/>
          <p:cNvSpPr txBox="1"/>
          <p:nvPr/>
        </p:nvSpPr>
        <p:spPr>
          <a:xfrm>
            <a:off x="0" y="2590800"/>
            <a:ext cx="9144000" cy="3539430"/>
          </a:xfrm>
          <a:prstGeom prst="rect">
            <a:avLst/>
          </a:prstGeom>
          <a:noFill/>
        </p:spPr>
        <p:txBody>
          <a:bodyPr wrap="square" rtlCol="0">
            <a:spAutoFit/>
          </a:bodyPr>
          <a:lstStyle/>
          <a:p>
            <a:r>
              <a:rPr lang="en-US" sz="3200" i="1" dirty="0" smtClean="0">
                <a:solidFill>
                  <a:schemeClr val="bg1"/>
                </a:solidFill>
              </a:rPr>
              <a:t>Philippians 4:15-19</a:t>
            </a:r>
          </a:p>
          <a:p>
            <a:r>
              <a:rPr lang="en-US" sz="3200" i="1" dirty="0" smtClean="0">
                <a:solidFill>
                  <a:schemeClr val="bg1"/>
                </a:solidFill>
              </a:rPr>
              <a:t>17 </a:t>
            </a:r>
            <a:r>
              <a:rPr lang="en-US" sz="3200" i="1" dirty="0" smtClean="0">
                <a:solidFill>
                  <a:schemeClr val="bg1"/>
                </a:solidFill>
              </a:rPr>
              <a:t>Not that I seek the gift, but I seek the fruit that abounds to your account. </a:t>
            </a:r>
          </a:p>
          <a:p>
            <a:r>
              <a:rPr lang="en-US" sz="3200" i="1" dirty="0" smtClean="0">
                <a:solidFill>
                  <a:schemeClr val="bg1"/>
                </a:solidFill>
              </a:rPr>
              <a:t>18 Indeed I have all and abound. I am full, having received from </a:t>
            </a:r>
            <a:r>
              <a:rPr lang="en-US" sz="3200" i="1" dirty="0" err="1" smtClean="0">
                <a:solidFill>
                  <a:schemeClr val="bg1"/>
                </a:solidFill>
              </a:rPr>
              <a:t>Epaphroditus</a:t>
            </a:r>
            <a:r>
              <a:rPr lang="en-US" sz="3200" i="1" dirty="0" smtClean="0">
                <a:solidFill>
                  <a:schemeClr val="bg1"/>
                </a:solidFill>
              </a:rPr>
              <a:t> the things sent from you, a sweet-smelling aroma, an acceptable sacrifice, well pleasing to God.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SUPPORT</a:t>
            </a:r>
            <a:endParaRPr lang="en-US" sz="3600" dirty="0">
              <a:solidFill>
                <a:srgbClr val="FFC000"/>
              </a:solidFill>
            </a:endParaRPr>
          </a:p>
        </p:txBody>
      </p:sp>
      <p:sp>
        <p:nvSpPr>
          <p:cNvPr id="6" name="TextBox 5"/>
          <p:cNvSpPr txBox="1"/>
          <p:nvPr/>
        </p:nvSpPr>
        <p:spPr>
          <a:xfrm>
            <a:off x="0" y="2590800"/>
            <a:ext cx="9144000" cy="1569660"/>
          </a:xfrm>
          <a:prstGeom prst="rect">
            <a:avLst/>
          </a:prstGeom>
          <a:noFill/>
        </p:spPr>
        <p:txBody>
          <a:bodyPr wrap="square" rtlCol="0">
            <a:spAutoFit/>
          </a:bodyPr>
          <a:lstStyle/>
          <a:p>
            <a:r>
              <a:rPr lang="en-US" sz="3200" i="1" dirty="0" smtClean="0">
                <a:solidFill>
                  <a:schemeClr val="bg1"/>
                </a:solidFill>
              </a:rPr>
              <a:t>Philippians 4:15-19</a:t>
            </a:r>
          </a:p>
          <a:p>
            <a:r>
              <a:rPr lang="en-US" sz="3200" i="1" dirty="0" smtClean="0">
                <a:solidFill>
                  <a:schemeClr val="bg1"/>
                </a:solidFill>
              </a:rPr>
              <a:t>19 </a:t>
            </a:r>
            <a:r>
              <a:rPr lang="en-US" sz="3200" i="1" dirty="0" smtClean="0">
                <a:solidFill>
                  <a:schemeClr val="bg1"/>
                </a:solidFill>
              </a:rPr>
              <a:t>And my God shall supply all your need according to His riches in glory by Christ Jesus.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GIFTS</a:t>
            </a:r>
            <a:endParaRPr lang="en-US" sz="3600" dirty="0">
              <a:solidFill>
                <a:srgbClr val="FFC000"/>
              </a:solidFill>
            </a:endParaRPr>
          </a:p>
        </p:txBody>
      </p:sp>
      <p:sp>
        <p:nvSpPr>
          <p:cNvPr id="6" name="TextBox 5"/>
          <p:cNvSpPr txBox="1"/>
          <p:nvPr/>
        </p:nvSpPr>
        <p:spPr>
          <a:xfrm>
            <a:off x="0" y="2590800"/>
            <a:ext cx="9144000" cy="1200329"/>
          </a:xfrm>
          <a:prstGeom prst="rect">
            <a:avLst/>
          </a:prstGeom>
          <a:noFill/>
        </p:spPr>
        <p:txBody>
          <a:bodyPr wrap="square" rtlCol="0">
            <a:spAutoFit/>
          </a:bodyPr>
          <a:lstStyle/>
          <a:p>
            <a:pPr algn="ctr"/>
            <a:r>
              <a:rPr lang="en-US" sz="3600" dirty="0" smtClean="0">
                <a:solidFill>
                  <a:schemeClr val="bg1"/>
                </a:solidFill>
              </a:rPr>
              <a:t>give gifts to bless other people, </a:t>
            </a:r>
            <a:endParaRPr lang="en-US" sz="3600" dirty="0" smtClean="0">
              <a:solidFill>
                <a:schemeClr val="bg1"/>
              </a:solidFill>
            </a:endParaRPr>
          </a:p>
          <a:p>
            <a:pPr algn="ctr"/>
            <a:r>
              <a:rPr lang="en-US" sz="3600" dirty="0" smtClean="0">
                <a:solidFill>
                  <a:schemeClr val="bg1"/>
                </a:solidFill>
              </a:rPr>
              <a:t>especially </a:t>
            </a:r>
            <a:r>
              <a:rPr lang="en-US" sz="3600" dirty="0" smtClean="0">
                <a:solidFill>
                  <a:schemeClr val="bg1"/>
                </a:solidFill>
              </a:rPr>
              <a:t>those of the household of faith. </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GIFTS</a:t>
            </a:r>
            <a:endParaRPr lang="en-US" sz="3600" dirty="0">
              <a:solidFill>
                <a:srgbClr val="FFC000"/>
              </a:solidFill>
            </a:endParaRPr>
          </a:p>
        </p:txBody>
      </p:sp>
      <p:sp>
        <p:nvSpPr>
          <p:cNvPr id="6" name="TextBox 5"/>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Galatians 6:10  </a:t>
            </a:r>
          </a:p>
          <a:p>
            <a:r>
              <a:rPr lang="en-US" sz="3200" i="1" dirty="0" smtClean="0">
                <a:solidFill>
                  <a:schemeClr val="bg1"/>
                </a:solidFill>
              </a:rPr>
              <a:t>Therefore, as we have opportunity, let us do good to all, especially to those who are of the household of faith. </a:t>
            </a:r>
          </a:p>
          <a:p>
            <a:endParaRPr lang="en-US" sz="3200" i="1" dirty="0" smtClean="0">
              <a:solidFill>
                <a:schemeClr val="bg1"/>
              </a:solidFill>
            </a:endParaRPr>
          </a:p>
          <a:p>
            <a:r>
              <a:rPr lang="en-US" sz="3200" i="1" dirty="0" smtClean="0">
                <a:solidFill>
                  <a:schemeClr val="bg1"/>
                </a:solidFill>
              </a:rPr>
              <a:t>Hebrews 6:10  </a:t>
            </a:r>
          </a:p>
          <a:p>
            <a:r>
              <a:rPr lang="en-US" sz="3200" i="1" dirty="0" smtClean="0">
                <a:solidFill>
                  <a:schemeClr val="bg1"/>
                </a:solidFill>
              </a:rPr>
              <a:t>For God is not unjust to forget your work and labor of love which you have shown toward His name, in that you have ministered to the saints, and do minister.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ALMS</a:t>
            </a:r>
            <a:endParaRPr lang="en-US" sz="3600" dirty="0">
              <a:solidFill>
                <a:srgbClr val="FFC000"/>
              </a:solidFill>
            </a:endParaRPr>
          </a:p>
        </p:txBody>
      </p:sp>
      <p:sp>
        <p:nvSpPr>
          <p:cNvPr id="6" name="TextBox 5"/>
          <p:cNvSpPr txBox="1"/>
          <p:nvPr/>
        </p:nvSpPr>
        <p:spPr>
          <a:xfrm>
            <a:off x="0" y="2362200"/>
            <a:ext cx="9144000" cy="3046988"/>
          </a:xfrm>
          <a:prstGeom prst="rect">
            <a:avLst/>
          </a:prstGeom>
          <a:noFill/>
        </p:spPr>
        <p:txBody>
          <a:bodyPr wrap="square" rtlCol="0">
            <a:spAutoFit/>
          </a:bodyPr>
          <a:lstStyle/>
          <a:p>
            <a:r>
              <a:rPr lang="en-US" sz="3200" i="1" dirty="0" smtClean="0">
                <a:solidFill>
                  <a:schemeClr val="bg1"/>
                </a:solidFill>
              </a:rPr>
              <a:t>Matthew 6:3-4</a:t>
            </a:r>
          </a:p>
          <a:p>
            <a:r>
              <a:rPr lang="en-US" sz="3200" i="1" dirty="0" smtClean="0">
                <a:solidFill>
                  <a:schemeClr val="bg1"/>
                </a:solidFill>
              </a:rPr>
              <a:t>3 But when you do a charitable deed, do not let your left hand know what your right hand is doing, </a:t>
            </a:r>
          </a:p>
          <a:p>
            <a:r>
              <a:rPr lang="en-US" sz="3200" i="1" dirty="0" smtClean="0">
                <a:solidFill>
                  <a:schemeClr val="bg1"/>
                </a:solidFill>
              </a:rPr>
              <a:t>4 that your charitable deed may be in secret; and your Father who sees in secret will Himself reward you openly.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79687"/>
            <a:ext cx="9144000" cy="2862322"/>
          </a:xfrm>
          <a:prstGeom prst="rect">
            <a:avLst/>
          </a:prstGeom>
          <a:noFill/>
        </p:spPr>
        <p:txBody>
          <a:bodyPr wrap="square" rtlCol="0">
            <a:spAutoFit/>
          </a:bodyPr>
          <a:lstStyle/>
          <a:p>
            <a:pPr algn="ctr"/>
            <a:r>
              <a:rPr lang="en-US" sz="3600" dirty="0" smtClean="0">
                <a:solidFill>
                  <a:schemeClr val="bg1"/>
                </a:solidFill>
              </a:rPr>
              <a:t>Financial generosity:</a:t>
            </a:r>
            <a:endParaRPr lang="en-US" sz="3600" dirty="0" smtClean="0">
              <a:solidFill>
                <a:schemeClr val="bg1"/>
              </a:solidFill>
            </a:endParaRPr>
          </a:p>
          <a:p>
            <a:pPr lvl="3">
              <a:buFont typeface="Wingdings" pitchFamily="2" charset="2"/>
              <a:buChar char="Ø"/>
            </a:pPr>
            <a:r>
              <a:rPr lang="en-US" sz="3600" dirty="0" smtClean="0">
                <a:solidFill>
                  <a:schemeClr val="bg1"/>
                </a:solidFill>
              </a:rPr>
              <a:t> </a:t>
            </a:r>
            <a:r>
              <a:rPr lang="en-US" sz="3600" dirty="0" smtClean="0">
                <a:solidFill>
                  <a:schemeClr val="bg1"/>
                </a:solidFill>
              </a:rPr>
              <a:t>Tithes &amp; Offerings</a:t>
            </a:r>
            <a:endParaRPr lang="en-US" sz="3600" dirty="0" smtClean="0">
              <a:solidFill>
                <a:schemeClr val="bg1"/>
              </a:solidFill>
            </a:endParaRPr>
          </a:p>
          <a:p>
            <a:pPr lvl="3">
              <a:buFont typeface="Wingdings" pitchFamily="2" charset="2"/>
              <a:buChar char="Ø"/>
            </a:pPr>
            <a:r>
              <a:rPr lang="en-US" sz="3600" dirty="0" smtClean="0">
                <a:solidFill>
                  <a:schemeClr val="bg1"/>
                </a:solidFill>
              </a:rPr>
              <a:t> Support</a:t>
            </a:r>
            <a:endParaRPr lang="en-US" sz="3600" dirty="0" smtClean="0">
              <a:solidFill>
                <a:schemeClr val="bg1"/>
              </a:solidFill>
            </a:endParaRPr>
          </a:p>
          <a:p>
            <a:pPr lvl="3">
              <a:buFont typeface="Wingdings" pitchFamily="2" charset="2"/>
              <a:buChar char="Ø"/>
            </a:pPr>
            <a:r>
              <a:rPr lang="en-US" sz="3600" dirty="0" smtClean="0">
                <a:solidFill>
                  <a:schemeClr val="bg1"/>
                </a:solidFill>
              </a:rPr>
              <a:t> Gifts</a:t>
            </a:r>
            <a:endParaRPr lang="en-US" sz="3600" dirty="0" smtClean="0">
              <a:solidFill>
                <a:schemeClr val="bg1"/>
              </a:solidFill>
            </a:endParaRPr>
          </a:p>
          <a:p>
            <a:pPr lvl="3">
              <a:buFont typeface="Wingdings" pitchFamily="2" charset="2"/>
              <a:buChar char="Ø"/>
            </a:pPr>
            <a:r>
              <a:rPr lang="en-US" sz="3600" dirty="0" smtClean="0">
                <a:solidFill>
                  <a:schemeClr val="bg1"/>
                </a:solidFill>
              </a:rPr>
              <a:t> Alms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28800"/>
            <a:ext cx="9144000" cy="3539430"/>
          </a:xfrm>
          <a:prstGeom prst="rect">
            <a:avLst/>
          </a:prstGeom>
          <a:noFill/>
        </p:spPr>
        <p:txBody>
          <a:bodyPr wrap="square" rtlCol="0">
            <a:spAutoFit/>
          </a:bodyPr>
          <a:lstStyle/>
          <a:p>
            <a:r>
              <a:rPr lang="en-US" sz="3200" i="1" dirty="0" smtClean="0">
                <a:solidFill>
                  <a:schemeClr val="bg1"/>
                </a:solidFill>
              </a:rPr>
              <a:t>2 Corinthians 9:6-10</a:t>
            </a:r>
          </a:p>
          <a:p>
            <a:r>
              <a:rPr lang="en-US" sz="3200" i="1" dirty="0" smtClean="0">
                <a:solidFill>
                  <a:schemeClr val="bg1"/>
                </a:solidFill>
              </a:rPr>
              <a:t>6 But this I say: He who sows sparingly will also reap sparingly, and he who sows bountifully will also reap bountifully. </a:t>
            </a:r>
          </a:p>
          <a:p>
            <a:r>
              <a:rPr lang="en-US" sz="3200" i="1" dirty="0" smtClean="0">
                <a:solidFill>
                  <a:schemeClr val="bg1"/>
                </a:solidFill>
              </a:rPr>
              <a:t>7 So let each one give as he purposes in his heart, not grudgingly or of necessity; for God loves a cheerful giver.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28800"/>
            <a:ext cx="9144000" cy="5016758"/>
          </a:xfrm>
          <a:prstGeom prst="rect">
            <a:avLst/>
          </a:prstGeom>
          <a:noFill/>
        </p:spPr>
        <p:txBody>
          <a:bodyPr wrap="square" rtlCol="0">
            <a:spAutoFit/>
          </a:bodyPr>
          <a:lstStyle/>
          <a:p>
            <a:r>
              <a:rPr lang="en-US" sz="3200" i="1" dirty="0" smtClean="0">
                <a:solidFill>
                  <a:schemeClr val="bg1"/>
                </a:solidFill>
              </a:rPr>
              <a:t>2 Corinthians 9:6-10</a:t>
            </a:r>
          </a:p>
          <a:p>
            <a:r>
              <a:rPr lang="en-US" sz="3200" i="1" dirty="0" smtClean="0">
                <a:solidFill>
                  <a:schemeClr val="bg1"/>
                </a:solidFill>
              </a:rPr>
              <a:t>8 </a:t>
            </a:r>
            <a:r>
              <a:rPr lang="en-US" sz="3200" i="1" dirty="0" smtClean="0">
                <a:solidFill>
                  <a:schemeClr val="bg1"/>
                </a:solidFill>
              </a:rPr>
              <a:t>And God is able to make all grace abound toward you, that you, always having all sufficiency in all things, may have an abundance for every good work. </a:t>
            </a:r>
          </a:p>
          <a:p>
            <a:r>
              <a:rPr lang="en-US" sz="3200" i="1" dirty="0" smtClean="0">
                <a:solidFill>
                  <a:schemeClr val="bg1"/>
                </a:solidFill>
              </a:rPr>
              <a:t>9 As it is written: "HE HAS DISPERSED ABROAD, HE HAS GIVEN TO THE POOR; HIS RIGHTEOUSNESS ENDURES FOREVER." </a:t>
            </a:r>
          </a:p>
          <a:p>
            <a:r>
              <a:rPr lang="en-US" sz="3200" i="1" dirty="0" smtClean="0">
                <a:solidFill>
                  <a:schemeClr val="bg1"/>
                </a:solidFill>
              </a:rPr>
              <a:t>10 Now may He who supplies seed to the </a:t>
            </a:r>
            <a:r>
              <a:rPr lang="en-US" sz="3200" i="1" dirty="0" err="1" smtClean="0">
                <a:solidFill>
                  <a:schemeClr val="bg1"/>
                </a:solidFill>
              </a:rPr>
              <a:t>sower</a:t>
            </a:r>
            <a:r>
              <a:rPr lang="en-US" sz="3200" i="1" dirty="0" smtClean="0">
                <a:solidFill>
                  <a:schemeClr val="bg1"/>
                </a:solidFill>
              </a:rPr>
              <a:t>, and bread for food, supply and multiply the seed you have sown and increase the fruits of your righteousness,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2308324"/>
          </a:xfrm>
          <a:prstGeom prst="rect">
            <a:avLst/>
          </a:prstGeom>
          <a:noFill/>
        </p:spPr>
        <p:txBody>
          <a:bodyPr wrap="square" rtlCol="0">
            <a:spAutoFit/>
          </a:bodyPr>
          <a:lstStyle/>
          <a:p>
            <a:pPr algn="ctr"/>
            <a:r>
              <a:rPr lang="en-US" sz="3600" dirty="0" smtClean="0">
                <a:solidFill>
                  <a:schemeClr val="bg1"/>
                </a:solidFill>
              </a:rPr>
              <a:t>Sowing, when done properly, </a:t>
            </a:r>
          </a:p>
          <a:p>
            <a:pPr algn="ctr"/>
            <a:r>
              <a:rPr lang="en-US" sz="3600" dirty="0" smtClean="0">
                <a:solidFill>
                  <a:schemeClr val="bg1"/>
                </a:solidFill>
              </a:rPr>
              <a:t>always results in multiplication</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Mark 10:29-30 ; Luke 6:38</a:t>
            </a:r>
            <a:endParaRPr lang="en-US" sz="3600"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2 Corinthians 9:6</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4267200" cy="1754326"/>
          </a:xfrm>
          <a:prstGeom prst="rect">
            <a:avLst/>
          </a:prstGeom>
          <a:noFill/>
        </p:spPr>
        <p:txBody>
          <a:bodyPr wrap="square" rtlCol="0">
            <a:spAutoFit/>
          </a:bodyPr>
          <a:lstStyle/>
          <a:p>
            <a:pPr>
              <a:buFont typeface="Wingdings" pitchFamily="2" charset="2"/>
              <a:buChar char="ü"/>
            </a:pPr>
            <a:r>
              <a:rPr lang="en-US" sz="3600" dirty="0" smtClean="0">
                <a:solidFill>
                  <a:srgbClr val="FFC000"/>
                </a:solidFill>
              </a:rPr>
              <a:t> give as you purpose in your heart</a:t>
            </a:r>
          </a:p>
          <a:p>
            <a:pPr>
              <a:buFont typeface="Wingdings" pitchFamily="2" charset="2"/>
              <a:buChar char="ü"/>
            </a:pPr>
            <a:r>
              <a:rPr lang="en-US" sz="3600" dirty="0" smtClean="0">
                <a:solidFill>
                  <a:srgbClr val="FFC000"/>
                </a:solidFill>
              </a:rPr>
              <a:t> give cheerfully</a:t>
            </a: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2 Corinthians 9:7</a:t>
            </a:r>
            <a:endParaRPr lang="en-US" sz="3600" dirty="0">
              <a:solidFill>
                <a:srgbClr val="FFC000"/>
              </a:solidFill>
            </a:endParaRPr>
          </a:p>
        </p:txBody>
      </p:sp>
      <p:sp>
        <p:nvSpPr>
          <p:cNvPr id="6" name="TextBox 5"/>
          <p:cNvSpPr txBox="1"/>
          <p:nvPr/>
        </p:nvSpPr>
        <p:spPr>
          <a:xfrm>
            <a:off x="4648200" y="2590800"/>
            <a:ext cx="4495800" cy="2308324"/>
          </a:xfrm>
          <a:prstGeom prst="rect">
            <a:avLst/>
          </a:prstGeom>
          <a:noFill/>
        </p:spPr>
        <p:txBody>
          <a:bodyPr wrap="square" rtlCol="0">
            <a:spAutoFit/>
          </a:bodyPr>
          <a:lstStyle/>
          <a:p>
            <a:pPr>
              <a:buFont typeface="Calibri" pitchFamily="34" charset="0"/>
              <a:buChar char="×"/>
            </a:pPr>
            <a:r>
              <a:rPr lang="en-US" sz="3600" dirty="0" smtClean="0">
                <a:solidFill>
                  <a:srgbClr val="FFFF00"/>
                </a:solidFill>
              </a:rPr>
              <a:t>  do not give grudgingly</a:t>
            </a:r>
          </a:p>
          <a:p>
            <a:pPr>
              <a:buFont typeface="Calibri" pitchFamily="34" charset="0"/>
              <a:buChar char="×"/>
            </a:pPr>
            <a:r>
              <a:rPr lang="en-US" sz="3600" dirty="0" smtClean="0">
                <a:solidFill>
                  <a:srgbClr val="FFFF00"/>
                </a:solidFill>
              </a:rPr>
              <a:t>  do not give out of compulsion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79687"/>
            <a:ext cx="9144000" cy="2862322"/>
          </a:xfrm>
          <a:prstGeom prst="rect">
            <a:avLst/>
          </a:prstGeom>
          <a:noFill/>
        </p:spPr>
        <p:txBody>
          <a:bodyPr wrap="square" rtlCol="0">
            <a:spAutoFit/>
          </a:bodyPr>
          <a:lstStyle/>
          <a:p>
            <a:pPr algn="ctr"/>
            <a:r>
              <a:rPr lang="en-US" sz="3600" dirty="0" smtClean="0">
                <a:solidFill>
                  <a:schemeClr val="bg1"/>
                </a:solidFill>
              </a:rPr>
              <a:t>Financial generosity:</a:t>
            </a:r>
            <a:endParaRPr lang="en-US" sz="3600" dirty="0" smtClean="0">
              <a:solidFill>
                <a:schemeClr val="bg1"/>
              </a:solidFill>
            </a:endParaRPr>
          </a:p>
          <a:p>
            <a:pPr lvl="3">
              <a:buFont typeface="Wingdings" pitchFamily="2" charset="2"/>
              <a:buChar char="Ø"/>
            </a:pPr>
            <a:r>
              <a:rPr lang="en-US" sz="3600" dirty="0" smtClean="0">
                <a:solidFill>
                  <a:schemeClr val="bg1"/>
                </a:solidFill>
              </a:rPr>
              <a:t> </a:t>
            </a:r>
            <a:r>
              <a:rPr lang="en-US" sz="3600" dirty="0" smtClean="0">
                <a:solidFill>
                  <a:schemeClr val="bg1"/>
                </a:solidFill>
              </a:rPr>
              <a:t>Tithes &amp; Offerings</a:t>
            </a:r>
            <a:endParaRPr lang="en-US" sz="3600" dirty="0" smtClean="0">
              <a:solidFill>
                <a:schemeClr val="bg1"/>
              </a:solidFill>
            </a:endParaRPr>
          </a:p>
          <a:p>
            <a:pPr lvl="3">
              <a:buFont typeface="Wingdings" pitchFamily="2" charset="2"/>
              <a:buChar char="Ø"/>
            </a:pPr>
            <a:r>
              <a:rPr lang="en-US" sz="3600" dirty="0" smtClean="0">
                <a:solidFill>
                  <a:schemeClr val="bg1"/>
                </a:solidFill>
              </a:rPr>
              <a:t> Support</a:t>
            </a:r>
            <a:endParaRPr lang="en-US" sz="3600" dirty="0" smtClean="0">
              <a:solidFill>
                <a:schemeClr val="bg1"/>
              </a:solidFill>
            </a:endParaRPr>
          </a:p>
          <a:p>
            <a:pPr lvl="3">
              <a:buFont typeface="Wingdings" pitchFamily="2" charset="2"/>
              <a:buChar char="Ø"/>
            </a:pPr>
            <a:r>
              <a:rPr lang="en-US" sz="3600" dirty="0" smtClean="0">
                <a:solidFill>
                  <a:schemeClr val="bg1"/>
                </a:solidFill>
              </a:rPr>
              <a:t> Gifts</a:t>
            </a:r>
            <a:endParaRPr lang="en-US" sz="3600" dirty="0" smtClean="0">
              <a:solidFill>
                <a:schemeClr val="bg1"/>
              </a:solidFill>
            </a:endParaRPr>
          </a:p>
          <a:p>
            <a:pPr lvl="3">
              <a:buFont typeface="Wingdings" pitchFamily="2" charset="2"/>
              <a:buChar char="Ø"/>
            </a:pPr>
            <a:r>
              <a:rPr lang="en-US" sz="3600" dirty="0" smtClean="0">
                <a:solidFill>
                  <a:schemeClr val="bg1"/>
                </a:solidFill>
              </a:rPr>
              <a:t> Alms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2862322"/>
          </a:xfrm>
          <a:prstGeom prst="rect">
            <a:avLst/>
          </a:prstGeom>
          <a:noFill/>
        </p:spPr>
        <p:txBody>
          <a:bodyPr wrap="square" rtlCol="0">
            <a:spAutoFit/>
          </a:bodyPr>
          <a:lstStyle/>
          <a:p>
            <a:r>
              <a:rPr lang="en-US" sz="3600" dirty="0" smtClean="0">
                <a:solidFill>
                  <a:schemeClr val="bg1"/>
                </a:solidFill>
              </a:rPr>
              <a:t>God…</a:t>
            </a:r>
          </a:p>
          <a:p>
            <a:pPr lvl="2"/>
            <a:r>
              <a:rPr lang="en-US" sz="3600" dirty="0" smtClean="0">
                <a:solidFill>
                  <a:schemeClr val="bg1"/>
                </a:solidFill>
              </a:rPr>
              <a:t>…supplies seed to the </a:t>
            </a:r>
            <a:r>
              <a:rPr lang="en-US" sz="3600" dirty="0" err="1" smtClean="0">
                <a:solidFill>
                  <a:schemeClr val="bg1"/>
                </a:solidFill>
              </a:rPr>
              <a:t>sower</a:t>
            </a:r>
            <a:endParaRPr lang="en-US" sz="3600" dirty="0" smtClean="0">
              <a:solidFill>
                <a:schemeClr val="bg1"/>
              </a:solidFill>
            </a:endParaRPr>
          </a:p>
          <a:p>
            <a:pPr lvl="2"/>
            <a:r>
              <a:rPr lang="en-US" sz="3600" dirty="0" smtClean="0">
                <a:solidFill>
                  <a:schemeClr val="bg1"/>
                </a:solidFill>
              </a:rPr>
              <a:t>…provides bread to the eater</a:t>
            </a:r>
          </a:p>
          <a:p>
            <a:pPr lvl="2"/>
            <a:r>
              <a:rPr lang="en-US" sz="3600" dirty="0" smtClean="0">
                <a:solidFill>
                  <a:schemeClr val="bg1"/>
                </a:solidFill>
              </a:rPr>
              <a:t>…multiplies the seeds we sow and increases </a:t>
            </a:r>
            <a:r>
              <a:rPr lang="en-US" sz="3600" smtClean="0">
                <a:solidFill>
                  <a:schemeClr val="bg1"/>
                </a:solidFill>
              </a:rPr>
              <a:t>the </a:t>
            </a:r>
            <a:r>
              <a:rPr lang="en-US" sz="3600" smtClean="0">
                <a:solidFill>
                  <a:schemeClr val="bg1"/>
                </a:solidFill>
              </a:rPr>
              <a:t>fruits</a:t>
            </a:r>
            <a:endParaRPr lang="en-US" sz="3600"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2 Corinthians 9:10</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895600"/>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1754326"/>
          </a:xfrm>
          <a:prstGeom prst="rect">
            <a:avLst/>
          </a:prstGeom>
          <a:noFill/>
        </p:spPr>
        <p:txBody>
          <a:bodyPr wrap="square" rtlCol="0">
            <a:spAutoFit/>
          </a:bodyPr>
          <a:lstStyle/>
          <a:p>
            <a:pPr algn="ctr"/>
            <a:r>
              <a:rPr lang="en-US" sz="3600" dirty="0" smtClean="0">
                <a:solidFill>
                  <a:schemeClr val="bg1"/>
                </a:solidFill>
              </a:rPr>
              <a:t>Abram (Genesis 14:20)</a:t>
            </a:r>
          </a:p>
          <a:p>
            <a:pPr algn="ctr"/>
            <a:endParaRPr lang="en-US" sz="3600" dirty="0" smtClean="0">
              <a:solidFill>
                <a:schemeClr val="bg1"/>
              </a:solidFill>
            </a:endParaRPr>
          </a:p>
          <a:p>
            <a:pPr algn="ctr"/>
            <a:r>
              <a:rPr lang="en-US" sz="3600" dirty="0" smtClean="0">
                <a:solidFill>
                  <a:schemeClr val="bg1"/>
                </a:solidFill>
              </a:rPr>
              <a:t>Jacob (Genesis 28:22)</a:t>
            </a: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3539430"/>
          </a:xfrm>
          <a:prstGeom prst="rect">
            <a:avLst/>
          </a:prstGeom>
          <a:noFill/>
        </p:spPr>
        <p:txBody>
          <a:bodyPr wrap="square" rtlCol="0">
            <a:spAutoFit/>
          </a:bodyPr>
          <a:lstStyle/>
          <a:p>
            <a:r>
              <a:rPr lang="en-US" sz="3200" i="1" dirty="0" smtClean="0">
                <a:solidFill>
                  <a:schemeClr val="bg1"/>
                </a:solidFill>
              </a:rPr>
              <a:t>Leviticus 27:30,32</a:t>
            </a:r>
          </a:p>
          <a:p>
            <a:r>
              <a:rPr lang="en-US" sz="3200" i="1" dirty="0" smtClean="0">
                <a:solidFill>
                  <a:schemeClr val="bg1"/>
                </a:solidFill>
              </a:rPr>
              <a:t>30 And </a:t>
            </a:r>
            <a:r>
              <a:rPr lang="en-US" sz="3200" i="1" dirty="0" smtClean="0">
                <a:solidFill>
                  <a:srgbClr val="FFFF00"/>
                </a:solidFill>
              </a:rPr>
              <a:t>all the tithe </a:t>
            </a:r>
            <a:r>
              <a:rPr lang="en-US" sz="3200" i="1" dirty="0" smtClean="0">
                <a:solidFill>
                  <a:schemeClr val="bg1"/>
                </a:solidFill>
              </a:rPr>
              <a:t>of the land, whether of the seed of the land or of the fruit of the tree, </a:t>
            </a:r>
            <a:r>
              <a:rPr lang="en-US" sz="3200" i="1" dirty="0" smtClean="0">
                <a:solidFill>
                  <a:srgbClr val="FFFF00"/>
                </a:solidFill>
              </a:rPr>
              <a:t>is the LORD's</a:t>
            </a:r>
            <a:r>
              <a:rPr lang="en-US" sz="3200" i="1" dirty="0" smtClean="0">
                <a:solidFill>
                  <a:schemeClr val="bg1"/>
                </a:solidFill>
              </a:rPr>
              <a:t>. </a:t>
            </a:r>
            <a:r>
              <a:rPr lang="en-US" sz="3200" i="1" dirty="0" smtClean="0">
                <a:solidFill>
                  <a:srgbClr val="FFFF00"/>
                </a:solidFill>
              </a:rPr>
              <a:t>It is holy to the LORD</a:t>
            </a:r>
            <a:r>
              <a:rPr lang="en-US" sz="3200" i="1" dirty="0" smtClean="0">
                <a:solidFill>
                  <a:schemeClr val="bg1"/>
                </a:solidFill>
              </a:rPr>
              <a:t>.</a:t>
            </a:r>
          </a:p>
          <a:p>
            <a:r>
              <a:rPr lang="en-US" sz="3200" i="1" dirty="0" smtClean="0">
                <a:solidFill>
                  <a:schemeClr val="bg1"/>
                </a:solidFill>
              </a:rPr>
              <a:t>32 And concerning the tithe of the herd or the flock, of whatever passes under the rod, the tenth one shall be </a:t>
            </a:r>
            <a:r>
              <a:rPr lang="en-US" sz="3200" i="1" dirty="0" smtClean="0">
                <a:solidFill>
                  <a:srgbClr val="FFFF00"/>
                </a:solidFill>
              </a:rPr>
              <a:t>holy to the LORD</a:t>
            </a:r>
            <a:r>
              <a:rPr lang="en-US" sz="3200" i="1" dirty="0" smtClean="0">
                <a:solidFill>
                  <a:schemeClr val="bg1"/>
                </a:solidFill>
              </a:rPr>
              <a:t>.</a:t>
            </a:r>
            <a:endParaRPr lang="en-US" sz="3200" i="1"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3046988"/>
          </a:xfrm>
          <a:prstGeom prst="rect">
            <a:avLst/>
          </a:prstGeom>
          <a:noFill/>
        </p:spPr>
        <p:txBody>
          <a:bodyPr wrap="square" rtlCol="0">
            <a:spAutoFit/>
          </a:bodyPr>
          <a:lstStyle/>
          <a:p>
            <a:r>
              <a:rPr lang="en-US" sz="3200" i="1" dirty="0" smtClean="0">
                <a:solidFill>
                  <a:schemeClr val="bg1"/>
                </a:solidFill>
              </a:rPr>
              <a:t>Malachi 3:8-12</a:t>
            </a:r>
          </a:p>
          <a:p>
            <a:r>
              <a:rPr lang="en-US" sz="3200" i="1" dirty="0" smtClean="0">
                <a:solidFill>
                  <a:schemeClr val="bg1"/>
                </a:solidFill>
              </a:rPr>
              <a:t>8 "Will a man rob God? Yet you have robbed Me! But you say, 'In what way have we robbed You?' </a:t>
            </a:r>
            <a:r>
              <a:rPr lang="en-US" sz="3200" i="1" dirty="0" smtClean="0">
                <a:solidFill>
                  <a:srgbClr val="FFFF00"/>
                </a:solidFill>
              </a:rPr>
              <a:t>In tithes and offerings.</a:t>
            </a:r>
            <a:r>
              <a:rPr lang="en-US" sz="3200" i="1" dirty="0" smtClean="0">
                <a:solidFill>
                  <a:schemeClr val="bg1"/>
                </a:solidFill>
              </a:rPr>
              <a:t> </a:t>
            </a:r>
          </a:p>
          <a:p>
            <a:r>
              <a:rPr lang="en-US" sz="3200" i="1" dirty="0" smtClean="0">
                <a:solidFill>
                  <a:schemeClr val="bg1"/>
                </a:solidFill>
              </a:rPr>
              <a:t>9 You are cursed with a curse, For you have robbed Me, Even this whole nation. </a:t>
            </a:r>
            <a:endParaRPr lang="en-US" sz="3200" i="1"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3046988"/>
          </a:xfrm>
          <a:prstGeom prst="rect">
            <a:avLst/>
          </a:prstGeom>
          <a:noFill/>
        </p:spPr>
        <p:txBody>
          <a:bodyPr wrap="square" rtlCol="0">
            <a:spAutoFit/>
          </a:bodyPr>
          <a:lstStyle/>
          <a:p>
            <a:r>
              <a:rPr lang="en-US" sz="3200" i="1" dirty="0" smtClean="0">
                <a:solidFill>
                  <a:schemeClr val="bg1"/>
                </a:solidFill>
              </a:rPr>
              <a:t>Malachi 3:8-12</a:t>
            </a:r>
          </a:p>
          <a:p>
            <a:r>
              <a:rPr lang="en-US" sz="3200" i="1" dirty="0" smtClean="0">
                <a:solidFill>
                  <a:schemeClr val="bg1"/>
                </a:solidFill>
              </a:rPr>
              <a:t>10 </a:t>
            </a:r>
            <a:r>
              <a:rPr lang="en-US" sz="3200" i="1" dirty="0" smtClean="0">
                <a:solidFill>
                  <a:schemeClr val="bg1"/>
                </a:solidFill>
              </a:rPr>
              <a:t>Bring </a:t>
            </a:r>
            <a:r>
              <a:rPr lang="en-US" sz="3200" i="1" dirty="0" smtClean="0">
                <a:solidFill>
                  <a:srgbClr val="FFFF00"/>
                </a:solidFill>
              </a:rPr>
              <a:t>all the tithes </a:t>
            </a:r>
            <a:r>
              <a:rPr lang="en-US" sz="3200" i="1" dirty="0" smtClean="0">
                <a:solidFill>
                  <a:schemeClr val="bg1"/>
                </a:solidFill>
              </a:rPr>
              <a:t>into the storehouse, That there may be food in My house, And </a:t>
            </a:r>
            <a:r>
              <a:rPr lang="en-US" sz="3200" i="1" dirty="0" smtClean="0">
                <a:solidFill>
                  <a:srgbClr val="FFFF00"/>
                </a:solidFill>
              </a:rPr>
              <a:t>try Me now in this</a:t>
            </a:r>
            <a:r>
              <a:rPr lang="en-US" sz="3200" i="1" dirty="0" smtClean="0">
                <a:solidFill>
                  <a:schemeClr val="bg1"/>
                </a:solidFill>
              </a:rPr>
              <a:t>," Says the LORD of hosts, "If I will not open for you the windows of heaven And pour out for you such blessing That </a:t>
            </a:r>
            <a:r>
              <a:rPr lang="en-US" sz="3200" i="1" dirty="0" smtClean="0">
                <a:solidFill>
                  <a:srgbClr val="FFFF00"/>
                </a:solidFill>
              </a:rPr>
              <a:t>there will not be room enough </a:t>
            </a:r>
            <a:r>
              <a:rPr lang="en-US" sz="3200" i="1" dirty="0" smtClean="0">
                <a:solidFill>
                  <a:schemeClr val="bg1"/>
                </a:solidFill>
              </a:rPr>
              <a:t>to receive it. </a:t>
            </a:r>
            <a:endParaRPr lang="en-US" sz="3200" i="1"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667000"/>
            <a:ext cx="9144000" cy="3539430"/>
          </a:xfrm>
          <a:prstGeom prst="rect">
            <a:avLst/>
          </a:prstGeom>
          <a:noFill/>
        </p:spPr>
        <p:txBody>
          <a:bodyPr wrap="square" rtlCol="0">
            <a:spAutoFit/>
          </a:bodyPr>
          <a:lstStyle/>
          <a:p>
            <a:r>
              <a:rPr lang="en-US" sz="3200" i="1" dirty="0" smtClean="0">
                <a:solidFill>
                  <a:schemeClr val="bg1"/>
                </a:solidFill>
              </a:rPr>
              <a:t>Malachi 3:8-12</a:t>
            </a:r>
          </a:p>
          <a:p>
            <a:r>
              <a:rPr lang="en-US" sz="3200" i="1" dirty="0" smtClean="0">
                <a:solidFill>
                  <a:schemeClr val="bg1"/>
                </a:solidFill>
              </a:rPr>
              <a:t>11 </a:t>
            </a:r>
            <a:r>
              <a:rPr lang="en-US" sz="3200" i="1" dirty="0" smtClean="0">
                <a:solidFill>
                  <a:schemeClr val="bg1"/>
                </a:solidFill>
              </a:rPr>
              <a:t>"And I will </a:t>
            </a:r>
            <a:r>
              <a:rPr lang="en-US" sz="3200" i="1" dirty="0" smtClean="0">
                <a:solidFill>
                  <a:srgbClr val="FFFF00"/>
                </a:solidFill>
              </a:rPr>
              <a:t>rebuke the devourer </a:t>
            </a:r>
            <a:r>
              <a:rPr lang="en-US" sz="3200" i="1" dirty="0" smtClean="0">
                <a:solidFill>
                  <a:schemeClr val="bg1"/>
                </a:solidFill>
              </a:rPr>
              <a:t>for your sakes, So that he will not destroy the fruit of your ground, Nor shall the vine fail to bear fruit for you in the field," Says the LORD of hosts; </a:t>
            </a:r>
          </a:p>
          <a:p>
            <a:r>
              <a:rPr lang="en-US" sz="3200" i="1" dirty="0" smtClean="0">
                <a:solidFill>
                  <a:schemeClr val="bg1"/>
                </a:solidFill>
              </a:rPr>
              <a:t>12 And all </a:t>
            </a:r>
            <a:r>
              <a:rPr lang="en-US" sz="3200" i="1" dirty="0" smtClean="0">
                <a:solidFill>
                  <a:srgbClr val="FFFF00"/>
                </a:solidFill>
              </a:rPr>
              <a:t>nations will call you blessed</a:t>
            </a:r>
            <a:r>
              <a:rPr lang="en-US" sz="3200" i="1" dirty="0" smtClean="0">
                <a:solidFill>
                  <a:schemeClr val="bg1"/>
                </a:solidFill>
              </a:rPr>
              <a:t>, For you will be a delightful land," Says the LORD of hosts. </a:t>
            </a:r>
            <a:endParaRPr lang="en-US" sz="3200" i="1" dirty="0" smtClean="0">
              <a:solidFill>
                <a:schemeClr val="bg1"/>
              </a:solidFill>
            </a:endParaRPr>
          </a:p>
        </p:txBody>
      </p:sp>
      <p:sp>
        <p:nvSpPr>
          <p:cNvPr id="5" name="TextBox 4"/>
          <p:cNvSpPr txBox="1"/>
          <p:nvPr/>
        </p:nvSpPr>
        <p:spPr>
          <a:xfrm>
            <a:off x="0" y="1487269"/>
            <a:ext cx="9144000" cy="646331"/>
          </a:xfrm>
          <a:prstGeom prst="rect">
            <a:avLst/>
          </a:prstGeom>
          <a:noFill/>
        </p:spPr>
        <p:txBody>
          <a:bodyPr wrap="square" rtlCol="0">
            <a:spAutoFit/>
          </a:bodyPr>
          <a:lstStyle/>
          <a:p>
            <a:pPr algn="ctr"/>
            <a:r>
              <a:rPr lang="en-US" sz="3600" dirty="0" smtClean="0">
                <a:solidFill>
                  <a:srgbClr val="FFC000"/>
                </a:solidFill>
              </a:rPr>
              <a:t>TITHES AND OFFERINGS</a:t>
            </a:r>
            <a:endParaRPr lang="en-US" sz="3600" dirty="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1252</Words>
  <Application>Microsoft Office PowerPoint</Application>
  <PresentationFormat>On-screen Show (4:3)</PresentationFormat>
  <Paragraphs>118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51</cp:revision>
  <dcterms:created xsi:type="dcterms:W3CDTF">2006-08-16T00:00:00Z</dcterms:created>
  <dcterms:modified xsi:type="dcterms:W3CDTF">2018-05-18T15:02:03Z</dcterms:modified>
</cp:coreProperties>
</file>