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17-09-24-The Gifts-Of The Spirit Ppt Head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66800" y="961735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Part-1 : Concerning Spiritual Gifts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7-09-24-The Gifts-Of The Spirit Ppt 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Problems at the Corinthian church addressed in Paul's first epistle to the Corinthians: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Division, strife </a:t>
            </a:r>
            <a:r>
              <a:rPr lang="en-US" sz="3600" dirty="0" smtClean="0">
                <a:solidFill>
                  <a:schemeClr val="bg1"/>
                </a:solidFill>
              </a:rPr>
              <a:t>(</a:t>
            </a:r>
            <a:r>
              <a:rPr lang="en-US" sz="3600" dirty="0" smtClean="0">
                <a:solidFill>
                  <a:schemeClr val="bg1"/>
                </a:solidFill>
              </a:rPr>
              <a:t>chapters 1-4)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Sexual immorality (chapters 5-6)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Internal conflicts (chapter 6)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Marriage (chapter 7)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Food offered to idols (chapters 8,10)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Paul then addresses issues </a:t>
            </a:r>
            <a:r>
              <a:rPr lang="en-US" sz="3600" dirty="0" smtClean="0">
                <a:solidFill>
                  <a:schemeClr val="bg1"/>
                </a:solidFill>
              </a:rPr>
              <a:t>relating </a:t>
            </a:r>
            <a:r>
              <a:rPr lang="en-US" sz="3600" dirty="0" smtClean="0">
                <a:solidFill>
                  <a:schemeClr val="bg1"/>
                </a:solidFill>
              </a:rPr>
              <a:t>to proper conduct in gatherings in chapters 11-14: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head coverings for women in their worship gatherings (chapter 11:1-16)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participating in the Lord's Supper (chapter 11:17-34)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exercise of spiritual gifts (chapters 12-14)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 Now concerning spiritual gifts, brethren, I do not want you to be ignorant: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 You know that you were Gentiles, carried away to these dumb idols, however you were led.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3 Therefore I make known to you that no one speaking by the Spirit of God calls Jesus accursed, and no one can say that Jesus is Lord except by the Holy </a:t>
            </a:r>
            <a:r>
              <a:rPr lang="en-US" sz="3200" i="1" dirty="0" smtClean="0">
                <a:solidFill>
                  <a:schemeClr val="bg1"/>
                </a:solidFill>
              </a:rPr>
              <a:t>Spirit</a:t>
            </a:r>
            <a:endParaRPr lang="en-US" sz="3200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4 </a:t>
            </a:r>
            <a:r>
              <a:rPr lang="en-US" sz="3200" i="1" dirty="0" smtClean="0">
                <a:solidFill>
                  <a:schemeClr val="bg1"/>
                </a:solidFill>
              </a:rPr>
              <a:t>There are diversities of gifts, but the same Spirit.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5 There are differences of ministries, but the same Lord.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6 And there are diversities of activities, but it is the same God who works all in all.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7 But the manifestation of the Spirit is given to each one for the profit of all</a:t>
            </a:r>
            <a:r>
              <a:rPr lang="en-US" sz="3200" i="1" dirty="0" smtClean="0">
                <a:solidFill>
                  <a:schemeClr val="bg1"/>
                </a:solidFill>
              </a:rPr>
              <a:t>:</a:t>
            </a:r>
            <a:endParaRPr lang="en-US" sz="3200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8 </a:t>
            </a:r>
            <a:r>
              <a:rPr lang="en-US" sz="3200" i="1" dirty="0" smtClean="0">
                <a:solidFill>
                  <a:schemeClr val="bg1"/>
                </a:solidFill>
              </a:rPr>
              <a:t>for to one is given the </a:t>
            </a:r>
            <a:r>
              <a:rPr lang="en-US" sz="3200" i="1" dirty="0" smtClean="0">
                <a:solidFill>
                  <a:srgbClr val="FFC000"/>
                </a:solidFill>
              </a:rPr>
              <a:t>word of wisdom </a:t>
            </a:r>
            <a:r>
              <a:rPr lang="en-US" sz="3200" i="1" dirty="0" smtClean="0">
                <a:solidFill>
                  <a:schemeClr val="bg1"/>
                </a:solidFill>
              </a:rPr>
              <a:t>through the Spirit, to another the </a:t>
            </a:r>
            <a:r>
              <a:rPr lang="en-US" sz="3200" i="1" dirty="0" smtClean="0">
                <a:solidFill>
                  <a:srgbClr val="FFC000"/>
                </a:solidFill>
              </a:rPr>
              <a:t>word of knowledge </a:t>
            </a:r>
            <a:r>
              <a:rPr lang="en-US" sz="3200" i="1" dirty="0" smtClean="0">
                <a:solidFill>
                  <a:schemeClr val="bg1"/>
                </a:solidFill>
              </a:rPr>
              <a:t>through the same Spirit,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9 to another </a:t>
            </a:r>
            <a:r>
              <a:rPr lang="en-US" sz="3200" i="1" dirty="0" smtClean="0">
                <a:solidFill>
                  <a:srgbClr val="FFC000"/>
                </a:solidFill>
              </a:rPr>
              <a:t>faith</a:t>
            </a:r>
            <a:r>
              <a:rPr lang="en-US" sz="3200" i="1" dirty="0" smtClean="0">
                <a:solidFill>
                  <a:schemeClr val="bg1"/>
                </a:solidFill>
              </a:rPr>
              <a:t> by the same Spirit, to another </a:t>
            </a:r>
            <a:r>
              <a:rPr lang="en-US" sz="3200" i="1" dirty="0" smtClean="0">
                <a:solidFill>
                  <a:srgbClr val="FFC000"/>
                </a:solidFill>
              </a:rPr>
              <a:t>gifts of healings</a:t>
            </a:r>
            <a:r>
              <a:rPr lang="en-US" sz="3200" i="1" dirty="0" smtClean="0">
                <a:solidFill>
                  <a:schemeClr val="bg1"/>
                </a:solidFill>
              </a:rPr>
              <a:t> by the same Spirit,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10 </a:t>
            </a:r>
            <a:r>
              <a:rPr lang="en-US" sz="3200" i="1" dirty="0" smtClean="0">
                <a:solidFill>
                  <a:schemeClr val="bg1"/>
                </a:solidFill>
              </a:rPr>
              <a:t>to another the </a:t>
            </a:r>
            <a:r>
              <a:rPr lang="en-US" sz="3200" i="1" dirty="0" smtClean="0">
                <a:solidFill>
                  <a:srgbClr val="FFC000"/>
                </a:solidFill>
              </a:rPr>
              <a:t>working of miracles</a:t>
            </a:r>
            <a:r>
              <a:rPr lang="en-US" sz="3200" i="1" dirty="0" smtClean="0">
                <a:solidFill>
                  <a:schemeClr val="bg1"/>
                </a:solidFill>
              </a:rPr>
              <a:t>, to another </a:t>
            </a:r>
            <a:r>
              <a:rPr lang="en-US" sz="3200" i="1" dirty="0" smtClean="0">
                <a:solidFill>
                  <a:srgbClr val="FFC000"/>
                </a:solidFill>
              </a:rPr>
              <a:t>prophecy</a:t>
            </a:r>
            <a:r>
              <a:rPr lang="en-US" sz="3200" i="1" dirty="0" smtClean="0">
                <a:solidFill>
                  <a:schemeClr val="bg1"/>
                </a:solidFill>
              </a:rPr>
              <a:t>, to another </a:t>
            </a:r>
            <a:r>
              <a:rPr lang="en-US" sz="3200" i="1" dirty="0" smtClean="0">
                <a:solidFill>
                  <a:srgbClr val="FFC000"/>
                </a:solidFill>
              </a:rPr>
              <a:t>discerning of spirits</a:t>
            </a:r>
            <a:r>
              <a:rPr lang="en-US" sz="3200" i="1" dirty="0" smtClean="0">
                <a:solidFill>
                  <a:schemeClr val="bg1"/>
                </a:solidFill>
              </a:rPr>
              <a:t>, to another </a:t>
            </a:r>
            <a:r>
              <a:rPr lang="en-US" sz="3200" i="1" dirty="0" smtClean="0">
                <a:solidFill>
                  <a:srgbClr val="FFC000"/>
                </a:solidFill>
              </a:rPr>
              <a:t>different kinds of tongues</a:t>
            </a:r>
            <a:r>
              <a:rPr lang="en-US" sz="3200" i="1" dirty="0" smtClean="0">
                <a:solidFill>
                  <a:schemeClr val="bg1"/>
                </a:solidFill>
              </a:rPr>
              <a:t>, to another the </a:t>
            </a:r>
            <a:r>
              <a:rPr lang="en-US" sz="3200" i="1" dirty="0" smtClean="0">
                <a:solidFill>
                  <a:srgbClr val="FFC000"/>
                </a:solidFill>
              </a:rPr>
              <a:t>interpretation of tongues</a:t>
            </a:r>
            <a:r>
              <a:rPr lang="en-US" sz="3200" i="1" dirty="0" smtClean="0">
                <a:solidFill>
                  <a:schemeClr val="bg1"/>
                </a:solidFill>
              </a:rPr>
              <a:t>.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11 But one and the same Spirit works all these things, distributing to each one individually as He wills.</a:t>
            </a:r>
            <a:endParaRPr lang="en-US" sz="3200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 Now concerning spiritual gifts, brethren, I do not want you to be ignorant: 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'spiritual' (Greek '</a:t>
            </a:r>
            <a:r>
              <a:rPr lang="en-US" sz="3200" dirty="0" err="1" smtClean="0">
                <a:solidFill>
                  <a:schemeClr val="bg1"/>
                </a:solidFill>
              </a:rPr>
              <a:t>pneumatikos</a:t>
            </a:r>
            <a:r>
              <a:rPr lang="en-US" sz="3200" dirty="0" smtClean="0">
                <a:solidFill>
                  <a:schemeClr val="bg1"/>
                </a:solidFill>
              </a:rPr>
              <a:t>') meaning 'non-carnal', 'supernatural</a:t>
            </a:r>
            <a:r>
              <a:rPr lang="en-US" sz="3200" dirty="0" smtClean="0">
                <a:solidFill>
                  <a:schemeClr val="bg1"/>
                </a:solidFill>
              </a:rPr>
              <a:t>'.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4 There are diversities of gifts, but the same Spirit. 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varieties or different gifts given by the same </a:t>
            </a:r>
            <a:r>
              <a:rPr lang="en-US" sz="3200" dirty="0" smtClean="0">
                <a:solidFill>
                  <a:schemeClr val="bg1"/>
                </a:solidFill>
              </a:rPr>
              <a:t>Spirit.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gifts (Greek 'charisma') means a 'gift of grace'. 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The word '</a:t>
            </a:r>
            <a:r>
              <a:rPr lang="en-US" sz="3200" dirty="0" err="1" smtClean="0">
                <a:solidFill>
                  <a:schemeClr val="bg1"/>
                </a:solidFill>
              </a:rPr>
              <a:t>charis</a:t>
            </a:r>
            <a:r>
              <a:rPr lang="en-US" sz="3200" dirty="0" smtClean="0">
                <a:solidFill>
                  <a:schemeClr val="bg1"/>
                </a:solidFill>
              </a:rPr>
              <a:t>' means 'grace'.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5 There are differences of ministries, but the same Lord. </a:t>
            </a:r>
            <a:endParaRPr lang="en-US" sz="3200" i="1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'ministries' (Greek '</a:t>
            </a:r>
            <a:r>
              <a:rPr lang="en-US" sz="3200" dirty="0" err="1" smtClean="0">
                <a:solidFill>
                  <a:schemeClr val="bg1"/>
                </a:solidFill>
              </a:rPr>
              <a:t>diakonia</a:t>
            </a:r>
            <a:r>
              <a:rPr lang="en-US" sz="3200" dirty="0" smtClean="0">
                <a:solidFill>
                  <a:schemeClr val="bg1"/>
                </a:solidFill>
              </a:rPr>
              <a:t>') meaning 'services', </a:t>
            </a:r>
            <a:r>
              <a:rPr lang="en-US" sz="3200" dirty="0" smtClean="0">
                <a:solidFill>
                  <a:schemeClr val="bg1"/>
                </a:solidFill>
              </a:rPr>
              <a:t>'offices’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Example: the ministry (service or office) of a teacher, pastor, deacon, apostle,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6 And there are diversities of activities, but it is the same God who works all in all. 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'activities' (Greek '</a:t>
            </a:r>
            <a:r>
              <a:rPr lang="en-US" sz="3200" dirty="0" err="1" smtClean="0">
                <a:solidFill>
                  <a:schemeClr val="bg1"/>
                </a:solidFill>
              </a:rPr>
              <a:t>energēma</a:t>
            </a:r>
            <a:r>
              <a:rPr lang="en-US" sz="3200" dirty="0" smtClean="0">
                <a:solidFill>
                  <a:schemeClr val="bg1"/>
                </a:solidFill>
              </a:rPr>
              <a:t>') meaning 'workings', 'outward manifestations', 'effects'. 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This word is always used with reference to supernatural working in the New Testament.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819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The Person of the Holy Spirit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7 But the </a:t>
            </a:r>
            <a:r>
              <a:rPr lang="en-US" sz="3200" i="1" dirty="0" smtClean="0">
                <a:solidFill>
                  <a:srgbClr val="FFC000"/>
                </a:solidFill>
              </a:rPr>
              <a:t>manifestation</a:t>
            </a:r>
            <a:r>
              <a:rPr lang="en-US" sz="3200" i="1" dirty="0" smtClean="0">
                <a:solidFill>
                  <a:schemeClr val="bg1"/>
                </a:solidFill>
              </a:rPr>
              <a:t> of the Spirit is given </a:t>
            </a:r>
            <a:r>
              <a:rPr lang="en-US" sz="3200" i="1" dirty="0" smtClean="0">
                <a:solidFill>
                  <a:srgbClr val="FFC000"/>
                </a:solidFill>
              </a:rPr>
              <a:t>to each one</a:t>
            </a:r>
            <a:r>
              <a:rPr lang="en-US" sz="3200" i="1" dirty="0" smtClean="0">
                <a:solidFill>
                  <a:schemeClr val="bg1"/>
                </a:solidFill>
              </a:rPr>
              <a:t> for the </a:t>
            </a:r>
            <a:r>
              <a:rPr lang="en-US" sz="3200" i="1" dirty="0" smtClean="0">
                <a:solidFill>
                  <a:srgbClr val="FFC000"/>
                </a:solidFill>
              </a:rPr>
              <a:t>profit of all</a:t>
            </a:r>
            <a:r>
              <a:rPr lang="en-US" sz="3200" i="1" dirty="0" smtClean="0">
                <a:solidFill>
                  <a:schemeClr val="bg1"/>
                </a:solidFill>
              </a:rPr>
              <a:t>: </a:t>
            </a:r>
          </a:p>
          <a:p>
            <a:endParaRPr lang="en-US" sz="3200" i="1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manifestation of the Spirit, meaning the making visible of the Spirit's presence and power. 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These are given to every believer for the benefit of 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11 But one and the same Spirit works all these things, </a:t>
            </a:r>
            <a:r>
              <a:rPr lang="en-US" sz="3200" i="1" dirty="0" smtClean="0">
                <a:solidFill>
                  <a:srgbClr val="FFC000"/>
                </a:solidFill>
              </a:rPr>
              <a:t>distributing to each one individually </a:t>
            </a:r>
            <a:r>
              <a:rPr lang="en-US" sz="3200" i="1" dirty="0" smtClean="0">
                <a:solidFill>
                  <a:schemeClr val="bg1"/>
                </a:solidFill>
              </a:rPr>
              <a:t>as He wills.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implying </a:t>
            </a:r>
            <a:r>
              <a:rPr lang="en-US" sz="3200" dirty="0" smtClean="0">
                <a:solidFill>
                  <a:schemeClr val="bg1"/>
                </a:solidFill>
              </a:rPr>
              <a:t>that any of these nine gifts can be released through any believer at a given gathering</a:t>
            </a:r>
            <a:r>
              <a:rPr lang="en-US" sz="3200" dirty="0" smtClean="0">
                <a:solidFill>
                  <a:schemeClr val="bg1"/>
                </a:solidFill>
              </a:rPr>
              <a:t>.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33685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12:1-11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11 But one and the same Spirit works all these things, distributing to each one individually </a:t>
            </a:r>
            <a:r>
              <a:rPr lang="en-US" sz="3200" i="1" dirty="0" smtClean="0">
                <a:solidFill>
                  <a:srgbClr val="FFC000"/>
                </a:solidFill>
              </a:rPr>
              <a:t>as He wills</a:t>
            </a:r>
            <a:r>
              <a:rPr lang="en-US" sz="3200" i="1" dirty="0" smtClean="0">
                <a:solidFill>
                  <a:schemeClr val="bg1"/>
                </a:solidFill>
              </a:rPr>
              <a:t>.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The </a:t>
            </a:r>
            <a:r>
              <a:rPr lang="en-US" sz="3200" dirty="0" smtClean="0">
                <a:solidFill>
                  <a:schemeClr val="bg1"/>
                </a:solidFill>
              </a:rPr>
              <a:t>Holy Spirit releases these gifts as He chooses. 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We have our part to play to </a:t>
            </a:r>
            <a:r>
              <a:rPr lang="en-US" sz="3200" dirty="0" smtClean="0">
                <a:solidFill>
                  <a:schemeClr val="bg1"/>
                </a:solidFill>
              </a:rPr>
              <a:t>desire, to have faith </a:t>
            </a:r>
            <a:r>
              <a:rPr lang="en-US" sz="3200" dirty="0" smtClean="0">
                <a:solidFill>
                  <a:schemeClr val="bg1"/>
                </a:solidFill>
              </a:rPr>
              <a:t>and know how to correctly express these gifts.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5146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Gifts of the Spirit, Membership Gifts And Ministry Gifts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Gifts of the Spirit, Membership Gifts And Ministry Gifts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09" y="2895600"/>
            <a:ext cx="9074727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So What Does 1 Corinthians 12:28-30 Mean?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333685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12:28-30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28 And God has appointed these in the church: first apostles, second prophets, third teachers, after that miracles, then gifts of healings, helps, administrations, varieties of tongues.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29 Are all apostles? Are all prophets? Are all teachers? Are all workers of miracles?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30 Do all have gifts of healings? Do all speak with tongues? Do all interpret?</a:t>
            </a:r>
            <a:endParaRPr lang="en-US" sz="3200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So What Does 1 Corinthians 12:28-30 Mean?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7432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Ministry gifts (apostles, prophets, teachers, miracles, gifts of </a:t>
            </a:r>
            <a:r>
              <a:rPr lang="en-US" sz="3600" dirty="0" smtClean="0">
                <a:solidFill>
                  <a:schemeClr val="bg1"/>
                </a:solidFill>
              </a:rPr>
              <a:t>healings), and 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Membership </a:t>
            </a:r>
            <a:r>
              <a:rPr lang="en-US" sz="3600" dirty="0" smtClean="0">
                <a:solidFill>
                  <a:schemeClr val="bg1"/>
                </a:solidFill>
              </a:rPr>
              <a:t>gifts (helps, administrations, varieties of tongues),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Desire Spiritual Gifts</a:t>
            </a:r>
            <a:endParaRPr lang="en-US" sz="3600" dirty="0" smtClean="0">
              <a:solidFill>
                <a:srgbClr val="FFFF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74320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12:31  </a:t>
            </a:r>
            <a:endParaRPr lang="en-US" sz="3200" i="1" dirty="0" smtClean="0">
              <a:solidFill>
                <a:schemeClr val="bg1"/>
              </a:solidFill>
            </a:endParaRPr>
          </a:p>
          <a:p>
            <a:r>
              <a:rPr lang="en-US" sz="3200" i="1" dirty="0" smtClean="0">
                <a:solidFill>
                  <a:schemeClr val="bg1"/>
                </a:solidFill>
              </a:rPr>
              <a:t>But </a:t>
            </a:r>
            <a:r>
              <a:rPr lang="en-US" sz="3200" i="1" dirty="0" smtClean="0">
                <a:solidFill>
                  <a:srgbClr val="FFFF00"/>
                </a:solidFill>
              </a:rPr>
              <a:t>earnestly desire the best gifts</a:t>
            </a:r>
            <a:r>
              <a:rPr lang="en-US" sz="3200" i="1" dirty="0" smtClean="0">
                <a:solidFill>
                  <a:schemeClr val="bg1"/>
                </a:solidFill>
              </a:rPr>
              <a:t>. And yet I show you a more excellent way. </a:t>
            </a:r>
          </a:p>
          <a:p>
            <a:endParaRPr lang="en-US" sz="3200" i="1" dirty="0" smtClean="0">
              <a:solidFill>
                <a:schemeClr val="bg1"/>
              </a:solidFill>
            </a:endParaRPr>
          </a:p>
          <a:p>
            <a:r>
              <a:rPr lang="en-US" sz="3200" i="1" dirty="0" smtClean="0">
                <a:solidFill>
                  <a:schemeClr val="bg1"/>
                </a:solidFill>
              </a:rPr>
              <a:t>1 </a:t>
            </a:r>
            <a:r>
              <a:rPr lang="en-US" sz="3200" i="1" dirty="0" smtClean="0">
                <a:solidFill>
                  <a:schemeClr val="bg1"/>
                </a:solidFill>
              </a:rPr>
              <a:t>Corinthians 14:1  </a:t>
            </a:r>
            <a:endParaRPr lang="en-US" sz="3200" i="1" dirty="0" smtClean="0">
              <a:solidFill>
                <a:schemeClr val="bg1"/>
              </a:solidFill>
            </a:endParaRPr>
          </a:p>
          <a:p>
            <a:r>
              <a:rPr lang="en-US" sz="3200" i="1" dirty="0" smtClean="0">
                <a:solidFill>
                  <a:schemeClr val="bg1"/>
                </a:solidFill>
              </a:rPr>
              <a:t>Pursue </a:t>
            </a:r>
            <a:r>
              <a:rPr lang="en-US" sz="3200" i="1" dirty="0" smtClean="0">
                <a:solidFill>
                  <a:schemeClr val="bg1"/>
                </a:solidFill>
              </a:rPr>
              <a:t>love, and </a:t>
            </a:r>
            <a:r>
              <a:rPr lang="en-US" sz="3200" i="1" dirty="0" smtClean="0">
                <a:solidFill>
                  <a:srgbClr val="FFFF00"/>
                </a:solidFill>
              </a:rPr>
              <a:t>desire spiritual gifts</a:t>
            </a:r>
            <a:r>
              <a:rPr lang="en-US" sz="3200" i="1" dirty="0" smtClean="0">
                <a:solidFill>
                  <a:schemeClr val="bg1"/>
                </a:solidFill>
              </a:rPr>
              <a:t>, but especially that you may prophesy.</a:t>
            </a:r>
            <a:endParaRPr lang="en-US" sz="3200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The Person of the Holy Spirit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74320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John 14:16-18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16 And I will pray the Father, and He will give you </a:t>
            </a:r>
            <a:r>
              <a:rPr lang="en-US" sz="3200" i="1" dirty="0" smtClean="0">
                <a:solidFill>
                  <a:srgbClr val="FFC000"/>
                </a:solidFill>
              </a:rPr>
              <a:t>another Helper</a:t>
            </a:r>
            <a:r>
              <a:rPr lang="en-US" sz="3200" i="1" dirty="0" smtClean="0">
                <a:solidFill>
                  <a:schemeClr val="bg1"/>
                </a:solidFill>
              </a:rPr>
              <a:t>, that </a:t>
            </a:r>
            <a:r>
              <a:rPr lang="en-US" sz="3200" i="1" dirty="0" smtClean="0">
                <a:solidFill>
                  <a:srgbClr val="FFC000"/>
                </a:solidFill>
              </a:rPr>
              <a:t>He</a:t>
            </a:r>
            <a:r>
              <a:rPr lang="en-US" sz="3200" i="1" dirty="0" smtClean="0">
                <a:solidFill>
                  <a:schemeClr val="bg1"/>
                </a:solidFill>
              </a:rPr>
              <a:t> may abide with you forever—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17 the Spirit of truth, whom the world cannot receive, because it neither sees </a:t>
            </a:r>
            <a:r>
              <a:rPr lang="en-US" sz="3200" i="1" dirty="0" smtClean="0">
                <a:solidFill>
                  <a:srgbClr val="FFC000"/>
                </a:solidFill>
              </a:rPr>
              <a:t>Him</a:t>
            </a:r>
            <a:r>
              <a:rPr lang="en-US" sz="3200" i="1" dirty="0" smtClean="0">
                <a:solidFill>
                  <a:schemeClr val="bg1"/>
                </a:solidFill>
              </a:rPr>
              <a:t> nor knows </a:t>
            </a:r>
            <a:r>
              <a:rPr lang="en-US" sz="3200" i="1" dirty="0" smtClean="0">
                <a:solidFill>
                  <a:srgbClr val="FFC000"/>
                </a:solidFill>
              </a:rPr>
              <a:t>Him</a:t>
            </a:r>
            <a:r>
              <a:rPr lang="en-US" sz="3200" i="1" dirty="0" smtClean="0">
                <a:solidFill>
                  <a:schemeClr val="bg1"/>
                </a:solidFill>
              </a:rPr>
              <a:t>; but you know </a:t>
            </a:r>
            <a:r>
              <a:rPr lang="en-US" sz="3200" i="1" dirty="0" smtClean="0">
                <a:solidFill>
                  <a:srgbClr val="FFC000"/>
                </a:solidFill>
              </a:rPr>
              <a:t>Him</a:t>
            </a:r>
            <a:r>
              <a:rPr lang="en-US" sz="3200" i="1" dirty="0" smtClean="0">
                <a:solidFill>
                  <a:schemeClr val="bg1"/>
                </a:solidFill>
              </a:rPr>
              <a:t>, for </a:t>
            </a:r>
            <a:r>
              <a:rPr lang="en-US" sz="3200" i="1" dirty="0" smtClean="0">
                <a:solidFill>
                  <a:srgbClr val="FFC000"/>
                </a:solidFill>
              </a:rPr>
              <a:t>He</a:t>
            </a:r>
            <a:r>
              <a:rPr lang="en-US" sz="3200" i="1" dirty="0" smtClean="0">
                <a:solidFill>
                  <a:schemeClr val="bg1"/>
                </a:solidFill>
              </a:rPr>
              <a:t> dwells with you and will be in you.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18 I will not leave you orphans; </a:t>
            </a:r>
            <a:r>
              <a:rPr lang="en-US" sz="3200" i="1" dirty="0" smtClean="0">
                <a:solidFill>
                  <a:srgbClr val="FFC000"/>
                </a:solidFill>
              </a:rPr>
              <a:t>I will come to you</a:t>
            </a:r>
            <a:r>
              <a:rPr lang="en-US" sz="3200" i="1" dirty="0" smtClean="0">
                <a:solidFill>
                  <a:schemeClr val="bg1"/>
                </a:solidFill>
              </a:rPr>
              <a:t>.</a:t>
            </a:r>
            <a:endParaRPr lang="en-US" sz="3200" i="1" dirty="0" err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FF00"/>
                </a:solidFill>
              </a:rPr>
              <a:t>Allos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Parakletos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54282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"</a:t>
            </a:r>
            <a:r>
              <a:rPr lang="en-US" sz="3600" dirty="0" smtClean="0">
                <a:solidFill>
                  <a:schemeClr val="bg1"/>
                </a:solidFill>
              </a:rPr>
              <a:t>another Helper", Greek "</a:t>
            </a:r>
            <a:r>
              <a:rPr lang="en-US" sz="3600" dirty="0" err="1" smtClean="0">
                <a:solidFill>
                  <a:schemeClr val="bg1"/>
                </a:solidFill>
              </a:rPr>
              <a:t>allos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Parakletos</a:t>
            </a:r>
            <a:r>
              <a:rPr lang="en-US" sz="3600" dirty="0" smtClean="0">
                <a:solidFill>
                  <a:schemeClr val="bg1"/>
                </a:solidFill>
              </a:rPr>
              <a:t>"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"</a:t>
            </a:r>
            <a:r>
              <a:rPr lang="en-US" sz="3600" dirty="0" err="1" smtClean="0">
                <a:solidFill>
                  <a:schemeClr val="bg1"/>
                </a:solidFill>
              </a:rPr>
              <a:t>allos</a:t>
            </a:r>
            <a:r>
              <a:rPr lang="en-US" sz="3600" dirty="0" smtClean="0">
                <a:solidFill>
                  <a:schemeClr val="bg1"/>
                </a:solidFill>
              </a:rPr>
              <a:t>" meaning "another of the same </a:t>
            </a:r>
            <a:r>
              <a:rPr lang="en-US" sz="3600" dirty="0" smtClean="0">
                <a:solidFill>
                  <a:schemeClr val="bg1"/>
                </a:solidFill>
              </a:rPr>
              <a:t>sort"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What Jesus was to His disciples,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Holy Spirit would be to His disciples,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in </a:t>
            </a:r>
            <a:r>
              <a:rPr lang="en-US" sz="3600" dirty="0" smtClean="0">
                <a:solidFill>
                  <a:schemeClr val="bg1"/>
                </a:solidFill>
              </a:rPr>
              <a:t>His absence.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FF00"/>
                </a:solidFill>
              </a:rPr>
              <a:t>Allos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Parakletos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586097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John 14:16 </a:t>
            </a:r>
            <a:r>
              <a:rPr lang="en-US" sz="3200" dirty="0" smtClean="0">
                <a:solidFill>
                  <a:schemeClr val="bg1"/>
                </a:solidFill>
              </a:rPr>
              <a:t>Amplified Bible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And I will ask the Father, and He will give you another </a:t>
            </a:r>
            <a:r>
              <a:rPr lang="en-US" sz="3200" i="1" dirty="0" smtClean="0">
                <a:solidFill>
                  <a:srgbClr val="FFC000"/>
                </a:solidFill>
              </a:rPr>
              <a:t>Helper</a:t>
            </a:r>
            <a:r>
              <a:rPr lang="en-US" sz="3200" i="1" dirty="0" smtClean="0">
                <a:solidFill>
                  <a:schemeClr val="bg1"/>
                </a:solidFill>
              </a:rPr>
              <a:t> (</a:t>
            </a:r>
            <a:r>
              <a:rPr lang="en-US" sz="3200" i="1" dirty="0" smtClean="0">
                <a:solidFill>
                  <a:srgbClr val="FFC000"/>
                </a:solidFill>
              </a:rPr>
              <a:t>Comforter</a:t>
            </a:r>
            <a:r>
              <a:rPr lang="en-US" sz="3200" i="1" dirty="0" smtClean="0">
                <a:solidFill>
                  <a:schemeClr val="bg1"/>
                </a:solidFill>
              </a:rPr>
              <a:t>, </a:t>
            </a:r>
            <a:r>
              <a:rPr lang="en-US" sz="3200" i="1" dirty="0" smtClean="0">
                <a:solidFill>
                  <a:srgbClr val="FFC000"/>
                </a:solidFill>
              </a:rPr>
              <a:t>Advocate</a:t>
            </a:r>
            <a:r>
              <a:rPr lang="en-US" sz="3200" i="1" dirty="0" smtClean="0">
                <a:solidFill>
                  <a:schemeClr val="bg1"/>
                </a:solidFill>
              </a:rPr>
              <a:t>, </a:t>
            </a:r>
            <a:r>
              <a:rPr lang="en-US" sz="3200" i="1" dirty="0" smtClean="0">
                <a:solidFill>
                  <a:srgbClr val="FFC000"/>
                </a:solidFill>
              </a:rPr>
              <a:t>Intercessor</a:t>
            </a:r>
            <a:r>
              <a:rPr lang="en-US" sz="3200" i="1" dirty="0" smtClean="0">
                <a:solidFill>
                  <a:schemeClr val="bg1"/>
                </a:solidFill>
              </a:rPr>
              <a:t>—</a:t>
            </a:r>
            <a:r>
              <a:rPr lang="en-US" sz="3200" i="1" dirty="0" smtClean="0">
                <a:solidFill>
                  <a:srgbClr val="FFC000"/>
                </a:solidFill>
              </a:rPr>
              <a:t>Counselor</a:t>
            </a:r>
            <a:r>
              <a:rPr lang="en-US" sz="3200" i="1" dirty="0" smtClean="0">
                <a:solidFill>
                  <a:schemeClr val="bg1"/>
                </a:solidFill>
              </a:rPr>
              <a:t>, </a:t>
            </a:r>
            <a:r>
              <a:rPr lang="en-US" sz="3200" i="1" dirty="0" smtClean="0">
                <a:solidFill>
                  <a:srgbClr val="FFC000"/>
                </a:solidFill>
              </a:rPr>
              <a:t>Strengthener</a:t>
            </a:r>
            <a:r>
              <a:rPr lang="en-US" sz="3200" i="1" dirty="0" smtClean="0">
                <a:solidFill>
                  <a:schemeClr val="bg1"/>
                </a:solidFill>
              </a:rPr>
              <a:t>, </a:t>
            </a:r>
            <a:r>
              <a:rPr lang="en-US" sz="3200" i="1" dirty="0" smtClean="0">
                <a:solidFill>
                  <a:srgbClr val="FFC000"/>
                </a:solidFill>
              </a:rPr>
              <a:t>Standby</a:t>
            </a:r>
            <a:r>
              <a:rPr lang="en-US" sz="3200" i="1" dirty="0" smtClean="0">
                <a:solidFill>
                  <a:schemeClr val="bg1"/>
                </a:solidFill>
              </a:rPr>
              <a:t>), to be with you forever—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Develop Your Relationship With The Holy Spirit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586097"/>
            <a:ext cx="9144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2 Corinthians 13:14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The grace of the Lord Jesus Christ, and the love of God, and the </a:t>
            </a:r>
            <a:r>
              <a:rPr lang="en-US" sz="3200" i="1" dirty="0" smtClean="0">
                <a:solidFill>
                  <a:srgbClr val="FFC000"/>
                </a:solidFill>
              </a:rPr>
              <a:t>communion</a:t>
            </a:r>
            <a:r>
              <a:rPr lang="en-US" sz="3200" i="1" dirty="0" smtClean="0">
                <a:solidFill>
                  <a:schemeClr val="bg1"/>
                </a:solidFill>
              </a:rPr>
              <a:t> of the Holy Spirit be with you all. Amen</a:t>
            </a:r>
            <a:r>
              <a:rPr lang="en-US" sz="3200" i="1" dirty="0" smtClean="0">
                <a:solidFill>
                  <a:schemeClr val="bg1"/>
                </a:solidFill>
              </a:rPr>
              <a:t>.</a:t>
            </a:r>
          </a:p>
          <a:p>
            <a:endParaRPr lang="en-US" sz="3200" i="1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rgbClr val="FFC000"/>
                </a:solidFill>
              </a:rPr>
              <a:t>fellowship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(sharing things with one another), </a:t>
            </a:r>
            <a:r>
              <a:rPr lang="en-US" sz="3600" dirty="0" smtClean="0">
                <a:solidFill>
                  <a:srgbClr val="FFC000"/>
                </a:solidFill>
              </a:rPr>
              <a:t>partnership</a:t>
            </a:r>
            <a:r>
              <a:rPr lang="en-US" sz="3600" dirty="0" smtClean="0">
                <a:solidFill>
                  <a:schemeClr val="bg1"/>
                </a:solidFill>
              </a:rPr>
              <a:t> (working together</a:t>
            </a:r>
            <a:r>
              <a:rPr lang="en-US" sz="3600" dirty="0" smtClean="0">
                <a:solidFill>
                  <a:schemeClr val="bg1"/>
                </a:solidFill>
              </a:rPr>
              <a:t>), </a:t>
            </a:r>
            <a:r>
              <a:rPr lang="en-US" sz="3600" dirty="0" smtClean="0">
                <a:solidFill>
                  <a:schemeClr val="bg1"/>
                </a:solidFill>
              </a:rPr>
              <a:t>and </a:t>
            </a: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rgbClr val="FFC000"/>
                </a:solidFill>
              </a:rPr>
              <a:t>friendship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(intimacy</a:t>
            </a:r>
            <a:r>
              <a:rPr lang="en-US" sz="3600" dirty="0" smtClean="0">
                <a:solidFill>
                  <a:schemeClr val="bg1"/>
                </a:solidFill>
              </a:rPr>
              <a:t>)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971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58609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During his second missionary (A.D. 49 - A.D. 52), the apostle Paul spent about 18 months at Corinth (Acts 18:11</a:t>
            </a:r>
            <a:r>
              <a:rPr lang="en-US" sz="3600" dirty="0" smtClean="0">
                <a:solidFill>
                  <a:schemeClr val="bg1"/>
                </a:solidFill>
              </a:rPr>
              <a:t>).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Concerning Spiritual Gifts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58609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On his third missionary journey (A.D. 53 - A.D. 58), </a:t>
            </a:r>
            <a:r>
              <a:rPr lang="en-US" sz="3600" dirty="0" smtClean="0">
                <a:solidFill>
                  <a:schemeClr val="bg1"/>
                </a:solidFill>
              </a:rPr>
              <a:t>from </a:t>
            </a:r>
            <a:r>
              <a:rPr lang="en-US" sz="3600" dirty="0" smtClean="0">
                <a:solidFill>
                  <a:schemeClr val="bg1"/>
                </a:solidFill>
              </a:rPr>
              <a:t>Ephesus, Paul wrote 1 Corinthians to address the problems in the Corinthian church.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1160</Words>
  <Application>Microsoft Office PowerPoint</Application>
  <PresentationFormat>On-screen Show (4:3)</PresentationFormat>
  <Paragraphs>122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Ashish Raichur</dc:creator>
  <cp:lastModifiedBy>Ashish Raichur</cp:lastModifiedBy>
  <cp:revision>32</cp:revision>
  <dcterms:created xsi:type="dcterms:W3CDTF">2006-08-16T00:00:00Z</dcterms:created>
  <dcterms:modified xsi:type="dcterms:W3CDTF">2017-09-23T11:16:38Z</dcterms:modified>
</cp:coreProperties>
</file>