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016-11-20-The-Chosen-Fast-part-3-Promises-PptHead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6-11-20-The-Chosen-Fast-part-3-Promises-Ppt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3622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Isaiah 58:14 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Then you shall delight yourself in the LORD; And I will cause you to ride on the high hills of the earth, And feed you with the heritage of Jacob your father. The mouth of the LORD has spoken."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B.jpg"/>
          <p:cNvPicPr>
            <a:picLocks noChangeAspect="1"/>
          </p:cNvPicPr>
          <p:nvPr/>
        </p:nvPicPr>
        <p:blipFill>
          <a:blip r:embed="rId2" cstate="print">
            <a:lum contrast="16000"/>
          </a:blip>
          <a:stretch>
            <a:fillRect/>
          </a:stretch>
        </p:blipFill>
        <p:spPr>
          <a:xfrm>
            <a:off x="3319904" y="2495550"/>
            <a:ext cx="5824096" cy="43624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3716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chemeClr val="bg1"/>
                </a:solidFill>
              </a:rPr>
              <a:t>#1, Then your light </a:t>
            </a:r>
            <a:endParaRPr lang="en-US" sz="4000" i="1" dirty="0" smtClean="0">
              <a:solidFill>
                <a:schemeClr val="bg1"/>
              </a:solidFill>
            </a:endParaRPr>
          </a:p>
          <a:p>
            <a:r>
              <a:rPr lang="en-US" sz="4000" i="1" dirty="0" smtClean="0">
                <a:solidFill>
                  <a:schemeClr val="bg1"/>
                </a:solidFill>
              </a:rPr>
              <a:t>Shall break </a:t>
            </a:r>
            <a:r>
              <a:rPr lang="en-US" sz="4000" i="1" dirty="0" smtClean="0">
                <a:solidFill>
                  <a:schemeClr val="bg1"/>
                </a:solidFill>
              </a:rPr>
              <a:t>forth </a:t>
            </a:r>
            <a:endParaRPr lang="en-US" sz="4000" i="1" dirty="0" smtClean="0">
              <a:solidFill>
                <a:schemeClr val="bg1"/>
              </a:solidFill>
            </a:endParaRPr>
          </a:p>
          <a:p>
            <a:r>
              <a:rPr lang="en-US" sz="4000" i="1" dirty="0" smtClean="0">
                <a:solidFill>
                  <a:schemeClr val="bg1"/>
                </a:solidFill>
              </a:rPr>
              <a:t>like </a:t>
            </a:r>
            <a:r>
              <a:rPr lang="en-US" sz="4000" i="1" dirty="0" smtClean="0">
                <a:solidFill>
                  <a:schemeClr val="bg1"/>
                </a:solidFill>
              </a:rPr>
              <a:t>the morning (58:8)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3622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chemeClr val="bg1"/>
                </a:solidFill>
              </a:rPr>
              <a:t>#2, Your healing </a:t>
            </a:r>
            <a:endParaRPr lang="en-US" sz="4000" i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i="1" dirty="0" smtClean="0">
                <a:solidFill>
                  <a:schemeClr val="bg1"/>
                </a:solidFill>
              </a:rPr>
              <a:t>shall </a:t>
            </a:r>
            <a:r>
              <a:rPr lang="en-US" sz="4000" i="1" dirty="0" smtClean="0">
                <a:solidFill>
                  <a:schemeClr val="bg1"/>
                </a:solidFill>
              </a:rPr>
              <a:t>spring forth speedily (58:8)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3622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chemeClr val="bg1"/>
                </a:solidFill>
              </a:rPr>
              <a:t>#3, And your righteousness </a:t>
            </a:r>
            <a:endParaRPr lang="en-US" sz="4000" i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i="1" dirty="0" smtClean="0">
                <a:solidFill>
                  <a:schemeClr val="bg1"/>
                </a:solidFill>
              </a:rPr>
              <a:t>shall </a:t>
            </a:r>
            <a:r>
              <a:rPr lang="en-US" sz="4000" i="1" dirty="0" smtClean="0">
                <a:solidFill>
                  <a:schemeClr val="bg1"/>
                </a:solidFill>
              </a:rPr>
              <a:t>go before you (58:8</a:t>
            </a:r>
            <a:r>
              <a:rPr lang="en-US" sz="4000" i="1" dirty="0" smtClean="0">
                <a:solidFill>
                  <a:schemeClr val="bg1"/>
                </a:solidFill>
              </a:rPr>
              <a:t>)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1800" y="2362200"/>
            <a:ext cx="6172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chemeClr val="bg1"/>
                </a:solidFill>
              </a:rPr>
              <a:t>#</a:t>
            </a:r>
            <a:r>
              <a:rPr lang="en-US" sz="4000" i="1" dirty="0" smtClean="0">
                <a:solidFill>
                  <a:schemeClr val="bg1"/>
                </a:solidFill>
              </a:rPr>
              <a:t>4, The glory of the LORD </a:t>
            </a:r>
            <a:endParaRPr lang="en-US" sz="4000" i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i="1" dirty="0" smtClean="0">
                <a:solidFill>
                  <a:schemeClr val="bg1"/>
                </a:solidFill>
              </a:rPr>
              <a:t>shall </a:t>
            </a:r>
            <a:r>
              <a:rPr lang="en-US" sz="4000" i="1" dirty="0" smtClean="0">
                <a:solidFill>
                  <a:schemeClr val="bg1"/>
                </a:solidFill>
              </a:rPr>
              <a:t>be </a:t>
            </a:r>
            <a:endParaRPr lang="en-US" sz="4000" i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i="1" dirty="0" smtClean="0">
                <a:solidFill>
                  <a:schemeClr val="bg1"/>
                </a:solidFill>
              </a:rPr>
              <a:t>your </a:t>
            </a:r>
            <a:r>
              <a:rPr lang="en-US" sz="4000" i="1" dirty="0" smtClean="0">
                <a:solidFill>
                  <a:schemeClr val="bg1"/>
                </a:solidFill>
              </a:rPr>
              <a:t>rear guard (58:8)</a:t>
            </a:r>
            <a:endParaRPr lang="en-US" sz="4000" i="1" dirty="0">
              <a:solidFill>
                <a:schemeClr val="bg1"/>
              </a:solidFill>
            </a:endParaRPr>
          </a:p>
        </p:txBody>
      </p:sp>
      <p:pic>
        <p:nvPicPr>
          <p:cNvPr id="4" name="Picture 3" descr="4.jpg"/>
          <p:cNvPicPr>
            <a:picLocks noChangeAspect="1"/>
          </p:cNvPicPr>
          <p:nvPr/>
        </p:nvPicPr>
        <p:blipFill>
          <a:blip r:embed="rId2" cstate="print"/>
          <a:srcRect l="7143" r="11905"/>
          <a:stretch>
            <a:fillRect/>
          </a:stretch>
        </p:blipFill>
        <p:spPr>
          <a:xfrm>
            <a:off x="0" y="2130137"/>
            <a:ext cx="2971800" cy="47278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752600"/>
            <a:ext cx="3962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chemeClr val="bg1"/>
                </a:solidFill>
              </a:rPr>
              <a:t>#5, Then you shall call, </a:t>
            </a:r>
            <a:endParaRPr lang="en-US" sz="4000" i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i="1" dirty="0" smtClean="0">
                <a:solidFill>
                  <a:schemeClr val="bg1"/>
                </a:solidFill>
              </a:rPr>
              <a:t>and </a:t>
            </a:r>
            <a:r>
              <a:rPr lang="en-US" sz="4000" i="1" dirty="0" smtClean="0">
                <a:solidFill>
                  <a:schemeClr val="bg1"/>
                </a:solidFill>
              </a:rPr>
              <a:t>the LORD will answer; </a:t>
            </a:r>
            <a:endParaRPr lang="en-US" sz="4000" i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i="1" dirty="0" smtClean="0">
                <a:solidFill>
                  <a:schemeClr val="bg1"/>
                </a:solidFill>
              </a:rPr>
              <a:t>You </a:t>
            </a:r>
            <a:r>
              <a:rPr lang="en-US" sz="4000" i="1" dirty="0" smtClean="0">
                <a:solidFill>
                  <a:schemeClr val="bg1"/>
                </a:solidFill>
              </a:rPr>
              <a:t>shall cry, </a:t>
            </a:r>
            <a:endParaRPr lang="en-US" sz="4000" i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i="1" dirty="0" smtClean="0">
                <a:solidFill>
                  <a:schemeClr val="bg1"/>
                </a:solidFill>
              </a:rPr>
              <a:t>and </a:t>
            </a:r>
            <a:r>
              <a:rPr lang="en-US" sz="4000" i="1" dirty="0" smtClean="0">
                <a:solidFill>
                  <a:schemeClr val="bg1"/>
                </a:solidFill>
              </a:rPr>
              <a:t>He will say, 'Here I am.' (58:9)</a:t>
            </a:r>
            <a:endParaRPr lang="en-US" sz="4000" i="1" dirty="0">
              <a:solidFill>
                <a:schemeClr val="bg1"/>
              </a:solidFill>
            </a:endParaRPr>
          </a:p>
        </p:txBody>
      </p:sp>
      <p:pic>
        <p:nvPicPr>
          <p:cNvPr id="4" name="Picture 3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2113" y="3395662"/>
            <a:ext cx="5221887" cy="3462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9186334" cy="4800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3622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/>
              <a:t>#6, Then your light </a:t>
            </a:r>
            <a:endParaRPr lang="en-US" sz="4000" b="1" i="1" dirty="0" smtClean="0"/>
          </a:p>
          <a:p>
            <a:pPr algn="ctr"/>
            <a:r>
              <a:rPr lang="en-US" sz="4000" b="1" i="1" dirty="0" smtClean="0"/>
              <a:t>shall </a:t>
            </a:r>
            <a:r>
              <a:rPr lang="en-US" sz="4000" b="1" i="1" dirty="0" smtClean="0"/>
              <a:t>dawn in the darkness, </a:t>
            </a:r>
            <a:endParaRPr lang="en-US" sz="4000" b="1" i="1" dirty="0" smtClean="0"/>
          </a:p>
          <a:p>
            <a:pPr algn="ctr"/>
            <a:r>
              <a:rPr lang="en-US" sz="4000" b="1" i="1" dirty="0" smtClean="0"/>
              <a:t>And </a:t>
            </a:r>
            <a:r>
              <a:rPr lang="en-US" sz="4000" b="1" i="1" dirty="0" smtClean="0"/>
              <a:t>your darkness </a:t>
            </a:r>
            <a:endParaRPr lang="en-US" sz="4000" b="1" i="1" dirty="0" smtClean="0"/>
          </a:p>
          <a:p>
            <a:pPr algn="ctr"/>
            <a:r>
              <a:rPr lang="en-US" sz="4000" b="1" i="1" dirty="0" smtClean="0"/>
              <a:t>shall </a:t>
            </a:r>
            <a:r>
              <a:rPr lang="en-US" sz="4000" b="1" i="1" dirty="0" smtClean="0"/>
              <a:t>be as the noonday (58:10</a:t>
            </a:r>
            <a:r>
              <a:rPr lang="en-US" sz="4000" b="1" i="1" dirty="0" smtClean="0"/>
              <a:t>)</a:t>
            </a:r>
            <a:endParaRPr lang="en-US" sz="40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9050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chemeClr val="bg1"/>
                </a:solidFill>
              </a:rPr>
              <a:t>#</a:t>
            </a:r>
            <a:r>
              <a:rPr lang="en-US" sz="4000" i="1" dirty="0" smtClean="0">
                <a:solidFill>
                  <a:schemeClr val="bg1"/>
                </a:solidFill>
              </a:rPr>
              <a:t>7, The LORD will guide you </a:t>
            </a:r>
            <a:endParaRPr lang="en-US" sz="4000" i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i="1" dirty="0" smtClean="0">
                <a:solidFill>
                  <a:schemeClr val="bg1"/>
                </a:solidFill>
              </a:rPr>
              <a:t>continually </a:t>
            </a:r>
            <a:r>
              <a:rPr lang="en-US" sz="4000" i="1" dirty="0" smtClean="0">
                <a:solidFill>
                  <a:schemeClr val="bg1"/>
                </a:solidFill>
              </a:rPr>
              <a:t>(58:11)</a:t>
            </a:r>
          </a:p>
        </p:txBody>
      </p:sp>
      <p:pic>
        <p:nvPicPr>
          <p:cNvPr id="5" name="Picture 4" descr="7B -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33550" y="3371850"/>
            <a:ext cx="5810250" cy="3486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633008"/>
            <a:ext cx="396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chemeClr val="bg1"/>
                </a:solidFill>
              </a:rPr>
              <a:t>#8, And satisfy your soul </a:t>
            </a:r>
            <a:endParaRPr lang="en-US" sz="4000" i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i="1" dirty="0" smtClean="0">
                <a:solidFill>
                  <a:schemeClr val="bg1"/>
                </a:solidFill>
              </a:rPr>
              <a:t>in </a:t>
            </a:r>
            <a:r>
              <a:rPr lang="en-US" sz="4000" i="1" dirty="0" smtClean="0">
                <a:solidFill>
                  <a:schemeClr val="bg1"/>
                </a:solidFill>
              </a:rPr>
              <a:t>drought (58:11</a:t>
            </a:r>
            <a:r>
              <a:rPr lang="en-US" sz="4000" i="1" dirty="0" smtClean="0">
                <a:solidFill>
                  <a:schemeClr val="bg1"/>
                </a:solidFill>
              </a:rPr>
              <a:t>)</a:t>
            </a:r>
            <a:endParaRPr lang="en-US" sz="4000" i="1" dirty="0" smtClean="0">
              <a:solidFill>
                <a:schemeClr val="bg1"/>
              </a:solidFill>
            </a:endParaRPr>
          </a:p>
        </p:txBody>
      </p:sp>
      <p:pic>
        <p:nvPicPr>
          <p:cNvPr id="4" name="Picture 3" descr="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48112" y="1828800"/>
            <a:ext cx="5195888" cy="38919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3622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chemeClr val="bg1"/>
                </a:solidFill>
              </a:rPr>
              <a:t>#</a:t>
            </a:r>
            <a:r>
              <a:rPr lang="en-US" sz="4000" i="1" dirty="0" smtClean="0">
                <a:solidFill>
                  <a:schemeClr val="bg1"/>
                </a:solidFill>
              </a:rPr>
              <a:t>9, And strengthen </a:t>
            </a:r>
            <a:endParaRPr lang="en-US" sz="4000" i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i="1" dirty="0" smtClean="0">
                <a:solidFill>
                  <a:schemeClr val="bg1"/>
                </a:solidFill>
              </a:rPr>
              <a:t>your </a:t>
            </a:r>
            <a:r>
              <a:rPr lang="en-US" sz="4000" i="1" dirty="0" smtClean="0">
                <a:solidFill>
                  <a:schemeClr val="bg1"/>
                </a:solidFill>
              </a:rPr>
              <a:t>bones (58:11</a:t>
            </a:r>
            <a:r>
              <a:rPr lang="en-US" sz="4000" i="1" dirty="0" smtClean="0">
                <a:solidFill>
                  <a:schemeClr val="bg1"/>
                </a:solidFill>
              </a:rPr>
              <a:t>)</a:t>
            </a:r>
            <a:endParaRPr lang="en-US" sz="40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432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Isaiah 58:1-14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716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chemeClr val="bg1"/>
                </a:solidFill>
              </a:rPr>
              <a:t>#</a:t>
            </a:r>
            <a:r>
              <a:rPr lang="en-US" sz="4000" i="1" dirty="0" smtClean="0">
                <a:solidFill>
                  <a:schemeClr val="bg1"/>
                </a:solidFill>
              </a:rPr>
              <a:t>10, You shall be </a:t>
            </a:r>
            <a:endParaRPr lang="en-US" sz="4000" i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i="1" dirty="0" smtClean="0">
                <a:solidFill>
                  <a:schemeClr val="bg1"/>
                </a:solidFill>
              </a:rPr>
              <a:t>like </a:t>
            </a:r>
            <a:r>
              <a:rPr lang="en-US" sz="4000" i="1" dirty="0" smtClean="0">
                <a:solidFill>
                  <a:schemeClr val="bg1"/>
                </a:solidFill>
              </a:rPr>
              <a:t>a watered garden (58:11</a:t>
            </a:r>
            <a:r>
              <a:rPr lang="en-US" sz="4000" i="1" dirty="0" smtClean="0">
                <a:solidFill>
                  <a:schemeClr val="bg1"/>
                </a:solidFill>
              </a:rPr>
              <a:t>)</a:t>
            </a:r>
            <a:endParaRPr lang="en-US" sz="4000" i="1" dirty="0" smtClean="0">
              <a:solidFill>
                <a:schemeClr val="bg1"/>
              </a:solidFill>
            </a:endParaRPr>
          </a:p>
        </p:txBody>
      </p:sp>
      <p:pic>
        <p:nvPicPr>
          <p:cNvPr id="6" name="Picture 5" descr="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2933700"/>
            <a:ext cx="5843795" cy="3924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91200" y="2286000"/>
            <a:ext cx="3352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chemeClr val="bg1"/>
                </a:solidFill>
              </a:rPr>
              <a:t>#</a:t>
            </a:r>
            <a:r>
              <a:rPr lang="en-US" sz="4000" i="1" dirty="0" smtClean="0">
                <a:solidFill>
                  <a:schemeClr val="bg1"/>
                </a:solidFill>
              </a:rPr>
              <a:t>11, And like a spring of water, </a:t>
            </a:r>
            <a:endParaRPr lang="en-US" sz="4000" i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i="1" dirty="0" smtClean="0">
                <a:solidFill>
                  <a:schemeClr val="bg1"/>
                </a:solidFill>
              </a:rPr>
              <a:t>whose </a:t>
            </a:r>
            <a:r>
              <a:rPr lang="en-US" sz="4000" i="1" dirty="0" smtClean="0">
                <a:solidFill>
                  <a:schemeClr val="bg1"/>
                </a:solidFill>
              </a:rPr>
              <a:t>waters do not fail (58:11)</a:t>
            </a:r>
          </a:p>
        </p:txBody>
      </p:sp>
      <p:pic>
        <p:nvPicPr>
          <p:cNvPr id="4" name="Picture 3" descr="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209800"/>
            <a:ext cx="5775508" cy="3843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3622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chemeClr val="bg1"/>
                </a:solidFill>
              </a:rPr>
              <a:t>#12, Those from among you </a:t>
            </a:r>
            <a:endParaRPr lang="en-US" sz="4000" i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i="1" dirty="0" smtClean="0">
                <a:solidFill>
                  <a:schemeClr val="bg1"/>
                </a:solidFill>
              </a:rPr>
              <a:t>Shall </a:t>
            </a:r>
            <a:r>
              <a:rPr lang="en-US" sz="4000" i="1" dirty="0" smtClean="0">
                <a:solidFill>
                  <a:schemeClr val="bg1"/>
                </a:solidFill>
              </a:rPr>
              <a:t>build the old waste places (58:12</a:t>
            </a:r>
            <a:r>
              <a:rPr lang="en-US" sz="4000" i="1" dirty="0" smtClean="0">
                <a:solidFill>
                  <a:schemeClr val="bg1"/>
                </a:solidFill>
              </a:rPr>
              <a:t>)</a:t>
            </a:r>
            <a:endParaRPr lang="en-US" sz="4000" i="1" dirty="0" smtClean="0">
              <a:solidFill>
                <a:schemeClr val="bg1"/>
              </a:solidFill>
            </a:endParaRPr>
          </a:p>
        </p:txBody>
      </p:sp>
      <p:pic>
        <p:nvPicPr>
          <p:cNvPr id="4" name="Picture 3" descr="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3866248"/>
            <a:ext cx="4495800" cy="29917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362200"/>
            <a:ext cx="4114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chemeClr val="bg1"/>
                </a:solidFill>
              </a:rPr>
              <a:t>#</a:t>
            </a:r>
            <a:r>
              <a:rPr lang="en-US" sz="4000" i="1" dirty="0" smtClean="0">
                <a:solidFill>
                  <a:schemeClr val="bg1"/>
                </a:solidFill>
              </a:rPr>
              <a:t>13, You shall raise up </a:t>
            </a:r>
            <a:endParaRPr lang="en-US" sz="4000" i="1" dirty="0" smtClean="0">
              <a:solidFill>
                <a:schemeClr val="bg1"/>
              </a:solidFill>
            </a:endParaRPr>
          </a:p>
          <a:p>
            <a:r>
              <a:rPr lang="en-US" sz="4000" i="1" dirty="0" smtClean="0">
                <a:solidFill>
                  <a:schemeClr val="bg1"/>
                </a:solidFill>
              </a:rPr>
              <a:t>the </a:t>
            </a:r>
            <a:r>
              <a:rPr lang="en-US" sz="4000" i="1" dirty="0" smtClean="0">
                <a:solidFill>
                  <a:schemeClr val="bg1"/>
                </a:solidFill>
              </a:rPr>
              <a:t>foundations </a:t>
            </a:r>
            <a:endParaRPr lang="en-US" sz="4000" i="1" dirty="0" smtClean="0">
              <a:solidFill>
                <a:schemeClr val="bg1"/>
              </a:solidFill>
            </a:endParaRPr>
          </a:p>
          <a:p>
            <a:r>
              <a:rPr lang="en-US" sz="4000" i="1" dirty="0" smtClean="0">
                <a:solidFill>
                  <a:schemeClr val="bg1"/>
                </a:solidFill>
              </a:rPr>
              <a:t>of </a:t>
            </a:r>
            <a:r>
              <a:rPr lang="en-US" sz="4000" i="1" dirty="0" smtClean="0">
                <a:solidFill>
                  <a:schemeClr val="bg1"/>
                </a:solidFill>
              </a:rPr>
              <a:t>many generations (58:12</a:t>
            </a:r>
            <a:r>
              <a:rPr lang="en-US" sz="4000" i="1" dirty="0" smtClean="0">
                <a:solidFill>
                  <a:schemeClr val="bg1"/>
                </a:solidFill>
              </a:rPr>
              <a:t>)</a:t>
            </a:r>
            <a:endParaRPr lang="en-US" sz="4000" i="1" dirty="0" smtClean="0">
              <a:solidFill>
                <a:schemeClr val="bg1"/>
              </a:solidFill>
            </a:endParaRPr>
          </a:p>
        </p:txBody>
      </p:sp>
      <p:pic>
        <p:nvPicPr>
          <p:cNvPr id="6" name="Picture 5" descr="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55541" y="2895600"/>
            <a:ext cx="5088459" cy="33861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9050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chemeClr val="bg1"/>
                </a:solidFill>
              </a:rPr>
              <a:t>#</a:t>
            </a:r>
            <a:r>
              <a:rPr lang="en-US" sz="4000" i="1" dirty="0" smtClean="0">
                <a:solidFill>
                  <a:schemeClr val="bg1"/>
                </a:solidFill>
              </a:rPr>
              <a:t>14, And you shall be called </a:t>
            </a:r>
            <a:endParaRPr lang="en-US" sz="4000" i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i="1" dirty="0" smtClean="0">
                <a:solidFill>
                  <a:schemeClr val="bg1"/>
                </a:solidFill>
              </a:rPr>
              <a:t>the </a:t>
            </a:r>
            <a:r>
              <a:rPr lang="en-US" sz="4000" i="1" dirty="0" smtClean="0">
                <a:solidFill>
                  <a:schemeClr val="bg1"/>
                </a:solidFill>
              </a:rPr>
              <a:t>Repairer of the Breach (58:12)</a:t>
            </a:r>
          </a:p>
        </p:txBody>
      </p:sp>
      <p:pic>
        <p:nvPicPr>
          <p:cNvPr id="4" name="Picture 3" descr="14.jpg"/>
          <p:cNvPicPr>
            <a:picLocks noChangeAspect="1"/>
          </p:cNvPicPr>
          <p:nvPr/>
        </p:nvPicPr>
        <p:blipFill>
          <a:blip r:embed="rId2" cstate="print"/>
          <a:srcRect b="21918"/>
          <a:stretch>
            <a:fillRect/>
          </a:stretch>
        </p:blipFill>
        <p:spPr>
          <a:xfrm>
            <a:off x="1676400" y="3581400"/>
            <a:ext cx="5971153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8288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chemeClr val="bg1"/>
                </a:solidFill>
              </a:rPr>
              <a:t>#15, The Restorer </a:t>
            </a:r>
            <a:endParaRPr lang="en-US" sz="4000" i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i="1" dirty="0" smtClean="0">
                <a:solidFill>
                  <a:schemeClr val="bg1"/>
                </a:solidFill>
              </a:rPr>
              <a:t>of </a:t>
            </a:r>
            <a:r>
              <a:rPr lang="en-US" sz="4000" i="1" dirty="0" smtClean="0">
                <a:solidFill>
                  <a:schemeClr val="bg1"/>
                </a:solidFill>
              </a:rPr>
              <a:t>Streets to Dwell In (58:12</a:t>
            </a:r>
            <a:r>
              <a:rPr lang="en-US" sz="4000" i="1" dirty="0" smtClean="0">
                <a:solidFill>
                  <a:schemeClr val="bg1"/>
                </a:solidFill>
              </a:rPr>
              <a:t>)</a:t>
            </a:r>
            <a:endParaRPr lang="en-US" sz="4000" i="1" dirty="0" smtClean="0">
              <a:solidFill>
                <a:schemeClr val="bg1"/>
              </a:solidFill>
            </a:endParaRPr>
          </a:p>
        </p:txBody>
      </p:sp>
      <p:pic>
        <p:nvPicPr>
          <p:cNvPr id="5" name="Picture 4" descr="15.jpg"/>
          <p:cNvPicPr>
            <a:picLocks noChangeAspect="1"/>
          </p:cNvPicPr>
          <p:nvPr/>
        </p:nvPicPr>
        <p:blipFill>
          <a:blip r:embed="rId2" cstate="print"/>
          <a:srcRect b="6477"/>
          <a:stretch>
            <a:fillRect/>
          </a:stretch>
        </p:blipFill>
        <p:spPr>
          <a:xfrm>
            <a:off x="1981200" y="3352800"/>
            <a:ext cx="5210665" cy="330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3622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chemeClr val="bg1"/>
                </a:solidFill>
              </a:rPr>
              <a:t>#</a:t>
            </a:r>
            <a:r>
              <a:rPr lang="en-US" sz="4000" i="1" dirty="0" smtClean="0">
                <a:solidFill>
                  <a:schemeClr val="bg1"/>
                </a:solidFill>
              </a:rPr>
              <a:t>16, Then you shall delight yourself </a:t>
            </a:r>
            <a:endParaRPr lang="en-US" sz="4000" i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i="1" dirty="0" smtClean="0">
                <a:solidFill>
                  <a:schemeClr val="bg1"/>
                </a:solidFill>
              </a:rPr>
              <a:t>in </a:t>
            </a:r>
            <a:r>
              <a:rPr lang="en-US" sz="4000" i="1" dirty="0" smtClean="0">
                <a:solidFill>
                  <a:schemeClr val="bg1"/>
                </a:solidFill>
              </a:rPr>
              <a:t>the LORD (58:14</a:t>
            </a:r>
            <a:r>
              <a:rPr lang="en-US" sz="4000" i="1" dirty="0" smtClean="0">
                <a:solidFill>
                  <a:schemeClr val="bg1"/>
                </a:solidFill>
              </a:rPr>
              <a:t>)</a:t>
            </a:r>
            <a:endParaRPr lang="en-US" sz="40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3622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chemeClr val="bg1"/>
                </a:solidFill>
              </a:rPr>
              <a:t>#</a:t>
            </a:r>
            <a:r>
              <a:rPr lang="en-US" sz="4000" i="1" dirty="0" smtClean="0">
                <a:solidFill>
                  <a:schemeClr val="bg1"/>
                </a:solidFill>
              </a:rPr>
              <a:t>17, And I will cause you to ride </a:t>
            </a:r>
            <a:endParaRPr lang="en-US" sz="4000" i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i="1" dirty="0" smtClean="0">
                <a:solidFill>
                  <a:schemeClr val="bg1"/>
                </a:solidFill>
              </a:rPr>
              <a:t>on </a:t>
            </a:r>
            <a:r>
              <a:rPr lang="en-US" sz="4000" i="1" dirty="0" smtClean="0">
                <a:solidFill>
                  <a:schemeClr val="bg1"/>
                </a:solidFill>
              </a:rPr>
              <a:t>the high hills of the earth (58:14</a:t>
            </a:r>
            <a:r>
              <a:rPr lang="en-US" sz="4000" i="1" dirty="0" smtClean="0">
                <a:solidFill>
                  <a:schemeClr val="bg1"/>
                </a:solidFill>
              </a:rPr>
              <a:t>)</a:t>
            </a:r>
            <a:endParaRPr lang="en-US" sz="40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3622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chemeClr val="bg1"/>
                </a:solidFill>
              </a:rPr>
              <a:t>#</a:t>
            </a:r>
            <a:r>
              <a:rPr lang="en-US" sz="4000" i="1" dirty="0" smtClean="0">
                <a:solidFill>
                  <a:schemeClr val="bg1"/>
                </a:solidFill>
              </a:rPr>
              <a:t>18, And feed you </a:t>
            </a:r>
            <a:endParaRPr lang="en-US" sz="4000" i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i="1" dirty="0" smtClean="0">
                <a:solidFill>
                  <a:schemeClr val="bg1"/>
                </a:solidFill>
              </a:rPr>
              <a:t>with </a:t>
            </a:r>
            <a:r>
              <a:rPr lang="en-US" sz="4000" i="1" dirty="0" smtClean="0">
                <a:solidFill>
                  <a:schemeClr val="bg1"/>
                </a:solidFill>
              </a:rPr>
              <a:t>the heritage </a:t>
            </a:r>
            <a:endParaRPr lang="en-US" sz="4000" i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i="1" dirty="0" smtClean="0">
                <a:solidFill>
                  <a:schemeClr val="bg1"/>
                </a:solidFill>
              </a:rPr>
              <a:t>of </a:t>
            </a:r>
            <a:r>
              <a:rPr lang="en-US" sz="4000" i="1" dirty="0" smtClean="0">
                <a:solidFill>
                  <a:schemeClr val="bg1"/>
                </a:solidFill>
              </a:rPr>
              <a:t>Jacob your father (</a:t>
            </a:r>
            <a:r>
              <a:rPr lang="en-US" sz="4000" i="1" dirty="0" smtClean="0">
                <a:solidFill>
                  <a:schemeClr val="bg1"/>
                </a:solidFill>
              </a:rPr>
              <a:t>58:14)</a:t>
            </a:r>
            <a:endParaRPr lang="en-US" sz="40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60020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The Chosen Fast</a:t>
            </a:r>
          </a:p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Let’s do this for ourselves and for others</a:t>
            </a:r>
          </a:p>
          <a:p>
            <a:pPr algn="ctr"/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Take time to Fast &amp; Pray, one or more meals over the next 2 weeks. Pray the promises of ISAIAH 58 for yourself, others in need and for APC as a local church community.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478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C000"/>
                </a:solidFill>
              </a:rPr>
              <a:t>Part 1 : Preparation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86000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lnSpc>
                <a:spcPct val="2000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1, Having right </a:t>
            </a:r>
            <a:r>
              <a:rPr lang="en-US" sz="3200" dirty="0" smtClean="0">
                <a:solidFill>
                  <a:srgbClr val="FFFF00"/>
                </a:solidFill>
              </a:rPr>
              <a:t>MOTIVES</a:t>
            </a:r>
          </a:p>
          <a:p>
            <a:pPr lvl="2">
              <a:lnSpc>
                <a:spcPct val="2000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2, Maintaining right </a:t>
            </a:r>
            <a:r>
              <a:rPr lang="en-US" sz="3200" dirty="0" smtClean="0">
                <a:solidFill>
                  <a:srgbClr val="FFFF00"/>
                </a:solidFill>
              </a:rPr>
              <a:t>RELATIONSHIPS</a:t>
            </a:r>
          </a:p>
          <a:p>
            <a:pPr lvl="2">
              <a:lnSpc>
                <a:spcPct val="2000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3, Showing </a:t>
            </a:r>
            <a:r>
              <a:rPr lang="en-US" sz="3200" dirty="0" smtClean="0">
                <a:solidFill>
                  <a:srgbClr val="FFFF00"/>
                </a:solidFill>
              </a:rPr>
              <a:t>COMPASSION</a:t>
            </a:r>
            <a:r>
              <a:rPr lang="en-US" sz="3200" dirty="0" smtClean="0">
                <a:solidFill>
                  <a:schemeClr val="bg1"/>
                </a:solidFill>
              </a:rPr>
              <a:t> to the needy</a:t>
            </a:r>
          </a:p>
          <a:p>
            <a:pPr lvl="2">
              <a:lnSpc>
                <a:spcPct val="2000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4, A life that </a:t>
            </a:r>
            <a:r>
              <a:rPr lang="en-US" sz="3200" dirty="0" smtClean="0">
                <a:solidFill>
                  <a:srgbClr val="FFFF00"/>
                </a:solidFill>
              </a:rPr>
              <a:t>HONORS</a:t>
            </a:r>
            <a:r>
              <a:rPr lang="en-US" sz="3200" dirty="0" smtClean="0">
                <a:solidFill>
                  <a:schemeClr val="bg1"/>
                </a:solidFill>
              </a:rPr>
              <a:t> God in every way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478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C000"/>
                </a:solidFill>
              </a:rPr>
              <a:t>Part 2 : Positioning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352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For </a:t>
            </a:r>
            <a:r>
              <a:rPr lang="en-US" sz="3200" dirty="0" smtClean="0">
                <a:solidFill>
                  <a:schemeClr val="bg1"/>
                </a:solidFill>
              </a:rPr>
              <a:t>whom, Why and How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3622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Isaiah 58:8 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Then your light shall break forth like the morning, Your healing shall spring forth speedily, And your righteousness shall go before you; The glory of the LORD shall be your rear guard.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3622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Isaiah 58:9 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Then you shall call, and the LORD will answer; You shall cry, and He will say, 'Here I am.'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3622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Isaiah 58:10 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....Then your light shall dawn in the darkness, And your darkness shall be as the noonday.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3622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Isaiah 58:11 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The LORD will guide you continually, And satisfy your soul in drought, And strengthen your bones; You shall be like a watered garden, And like a spring of water, whose waters do not fail.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3622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Isaiah 58:12 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Those from among you Shall build the old waste places; You shall raise up the foundations of many generations; And you shall be called the Repairer of the Breach, The Restorer of Streets to Dwell In.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590</Words>
  <Application>Microsoft Office PowerPoint</Application>
  <PresentationFormat>On-screen Show (4:3)</PresentationFormat>
  <Paragraphs>68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 Raichur</dc:creator>
  <cp:lastModifiedBy>Ashish Raichur</cp:lastModifiedBy>
  <cp:revision>19</cp:revision>
  <dcterms:created xsi:type="dcterms:W3CDTF">2006-08-16T00:00:00Z</dcterms:created>
  <dcterms:modified xsi:type="dcterms:W3CDTF">2016-11-19T03:28:55Z</dcterms:modified>
</cp:coreProperties>
</file>