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-03-20-Understand &amp; Reason ppt cover Part 3 - ppt 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5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-03-20-Understand &amp; Reason ppt cover Part 3 - ppt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384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Understand, reason, but remember that reasoning alone cannot do it all.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We </a:t>
            </a:r>
            <a:r>
              <a:rPr lang="en-US" sz="3600" dirty="0" smtClean="0">
                <a:solidFill>
                  <a:schemeClr val="bg1"/>
                </a:solidFill>
              </a:rPr>
              <a:t>must depend on the work of the Spirit, signs, wonders and miracles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(</a:t>
            </a:r>
            <a:r>
              <a:rPr lang="en-US" sz="3600" dirty="0" smtClean="0">
                <a:solidFill>
                  <a:schemeClr val="bg1"/>
                </a:solidFill>
              </a:rPr>
              <a:t>1 Corinthians 2:3-4)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384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Do not get into meaningless arguments and debates (2 Timothy 2:23-26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Don’t lose the relationship just to win an argument.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384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Hindus</a:t>
            </a:r>
            <a:r>
              <a:rPr lang="en-US" sz="3600" dirty="0" smtClean="0">
                <a:solidFill>
                  <a:schemeClr val="bg1"/>
                </a:solidFill>
              </a:rPr>
              <a:t>, Muslims, Atheists and Agnostics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REASONS (4-part series October 2014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apcwo.org/sermons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Points </a:t>
            </a:r>
            <a:r>
              <a:rPr lang="en-US" sz="3600" dirty="0" smtClean="0">
                <a:solidFill>
                  <a:srgbClr val="FFC000"/>
                </a:solidFill>
              </a:rPr>
              <a:t>of emphasis when speaking with a </a:t>
            </a:r>
            <a:r>
              <a:rPr lang="en-US" sz="3600" dirty="0" smtClean="0">
                <a:solidFill>
                  <a:srgbClr val="FFC000"/>
                </a:solidFill>
              </a:rPr>
              <a:t>Hindu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existence of sin and evil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Points </a:t>
            </a:r>
            <a:r>
              <a:rPr lang="en-US" sz="3600" dirty="0" smtClean="0">
                <a:solidFill>
                  <a:srgbClr val="FFC000"/>
                </a:solidFill>
              </a:rPr>
              <a:t>of emphasis when speaking with a </a:t>
            </a:r>
            <a:r>
              <a:rPr lang="en-US" sz="3600" dirty="0" smtClean="0">
                <a:solidFill>
                  <a:srgbClr val="FFC000"/>
                </a:solidFill>
              </a:rPr>
              <a:t>Hindu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Forgiveness contrasted with Karma and reincarnation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Points </a:t>
            </a:r>
            <a:r>
              <a:rPr lang="en-US" sz="3600" dirty="0" smtClean="0">
                <a:solidFill>
                  <a:srgbClr val="FFC000"/>
                </a:solidFill>
              </a:rPr>
              <a:t>of emphasis when speaking with a </a:t>
            </a:r>
            <a:r>
              <a:rPr lang="en-US" sz="3600" dirty="0" smtClean="0">
                <a:solidFill>
                  <a:srgbClr val="FFC000"/>
                </a:solidFill>
              </a:rPr>
              <a:t>Hindu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Christ contrasted with many avatars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Points </a:t>
            </a:r>
            <a:r>
              <a:rPr lang="en-US" sz="3600" dirty="0" smtClean="0">
                <a:solidFill>
                  <a:srgbClr val="FFC000"/>
                </a:solidFill>
              </a:rPr>
              <a:t>of emphasis when speaking with a </a:t>
            </a:r>
            <a:r>
              <a:rPr lang="en-US" sz="3600" dirty="0" smtClean="0">
                <a:solidFill>
                  <a:srgbClr val="FFC000"/>
                </a:solidFill>
              </a:rPr>
              <a:t>Hindu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 loving God seeking personal relationship with man contrasted with "enlightenment", "liberation", etc. achieved by self effort.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Points </a:t>
            </a:r>
            <a:r>
              <a:rPr lang="en-US" sz="3600" dirty="0" smtClean="0">
                <a:solidFill>
                  <a:srgbClr val="FFC000"/>
                </a:solidFill>
              </a:rPr>
              <a:t>of emphasis when speaking with a </a:t>
            </a:r>
            <a:r>
              <a:rPr lang="en-US" sz="3600" dirty="0" smtClean="0">
                <a:solidFill>
                  <a:srgbClr val="FFC000"/>
                </a:solidFill>
              </a:rPr>
              <a:t>Hindu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Christ power to transform an individual life versus engaging in self-actualization, self-realization, self-discipline.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Points of emphasis when speaking to a Muslim</a:t>
            </a:r>
            <a:endParaRPr lang="en-US" sz="3600" dirty="0" smtClean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670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1</a:t>
            </a:r>
            <a:r>
              <a:rPr lang="en-US" sz="3600" dirty="0" smtClean="0">
                <a:solidFill>
                  <a:schemeClr val="bg1"/>
                </a:solidFill>
              </a:rPr>
              <a:t>, Whether Christ is Lord (DIETY)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2, Whether He died on the cross (DEATH)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3, whether He rose from the dead (RESURRECTION)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Addressed </a:t>
            </a:r>
            <a:r>
              <a:rPr lang="en-US" sz="3600" dirty="0" smtClean="0">
                <a:solidFill>
                  <a:schemeClr val="bg1"/>
                </a:solidFill>
              </a:rPr>
              <a:t>in the October 2014 sermon series: </a:t>
            </a:r>
            <a:r>
              <a:rPr lang="en-US" sz="3600" dirty="0" smtClean="0">
                <a:solidFill>
                  <a:schemeClr val="bg1"/>
                </a:solidFill>
              </a:rPr>
              <a:t>REASONS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Points of emphasis when speaking to a Muslim</a:t>
            </a:r>
            <a:endParaRPr lang="en-US" sz="3600" dirty="0" smtClean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670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Nature of God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Sin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Forgiveness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Fatherhood of God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Christian Life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ostle-paul-second-missionary-journey-large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429429"/>
            <a:ext cx="6686550" cy="542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95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Strategy #1: Invite and Pray</a:t>
            </a:r>
          </a:p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Strategy #2: Connect and Impact</a:t>
            </a:r>
          </a:p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Strategy #3: Understand and Reason</a:t>
            </a:r>
            <a:endParaRPr lang="en-US" sz="36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3-20-ancient-greece-Agora.jpg"/>
          <p:cNvPicPr>
            <a:picLocks noChangeAspect="1"/>
          </p:cNvPicPr>
          <p:nvPr/>
        </p:nvPicPr>
        <p:blipFill>
          <a:blip r:embed="rId2" cstate="print"/>
          <a:srcRect l="11285" t="16701" r="18495" b="8142"/>
          <a:stretch>
            <a:fillRect/>
          </a:stretch>
        </p:blipFill>
        <p:spPr>
          <a:xfrm>
            <a:off x="2514600" y="1600200"/>
            <a:ext cx="6324600" cy="5082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956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Greek Agora,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or Marketplace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495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Paul at ‘</a:t>
            </a:r>
            <a:r>
              <a:rPr lang="en-US" sz="3600" dirty="0" err="1" smtClean="0">
                <a:solidFill>
                  <a:schemeClr val="bg1"/>
                </a:solidFill>
              </a:rPr>
              <a:t>Areopagus</a:t>
            </a:r>
            <a:r>
              <a:rPr lang="en-US" sz="3600" dirty="0" smtClean="0">
                <a:solidFill>
                  <a:schemeClr val="bg1"/>
                </a:solidFill>
              </a:rPr>
              <a:t>’ or Mars Hill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2016-03-20-Mars-Hi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0131" y="3886200"/>
            <a:ext cx="5243869" cy="2971800"/>
          </a:xfrm>
          <a:prstGeom prst="rect">
            <a:avLst/>
          </a:prstGeom>
        </p:spPr>
      </p:pic>
      <p:pic>
        <p:nvPicPr>
          <p:cNvPr id="5" name="Picture 4" descr="2016-03-20-Paul-preaching-mars-hi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371600"/>
            <a:ext cx="6541477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7400" y="1676400"/>
            <a:ext cx="327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“You are very religious” (Acts 17:22)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Recognize </a:t>
            </a:r>
            <a:r>
              <a:rPr lang="en-US" sz="3600" dirty="0" smtClean="0">
                <a:solidFill>
                  <a:schemeClr val="bg1"/>
                </a:solidFill>
              </a:rPr>
              <a:t>where people are in their spiritual quest.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2016-03-20-Altars-of-athens-Acropolis-goddes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5715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436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Altars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1981200"/>
            <a:ext cx="434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“To an unknown god” (Acts 17:23)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Use </a:t>
            </a:r>
            <a:r>
              <a:rPr lang="en-US" sz="3600" dirty="0" smtClean="0">
                <a:solidFill>
                  <a:schemeClr val="bg1"/>
                </a:solidFill>
              </a:rPr>
              <a:t>something they relate to and understand, as a starting point.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 descr="2016-03-20-the-unknown-g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14550"/>
            <a:ext cx="4381500" cy="3905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0299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Altar to the unknown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1752600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"some of your own poets have said, </a:t>
            </a:r>
            <a:r>
              <a:rPr lang="en-US" sz="3200" dirty="0" smtClean="0">
                <a:solidFill>
                  <a:srgbClr val="FFFF00"/>
                </a:solidFill>
              </a:rPr>
              <a:t>‘For </a:t>
            </a:r>
            <a:r>
              <a:rPr lang="en-US" sz="3200" dirty="0" smtClean="0">
                <a:solidFill>
                  <a:srgbClr val="FFFF00"/>
                </a:solidFill>
              </a:rPr>
              <a:t>we are also His offspring</a:t>
            </a:r>
            <a:r>
              <a:rPr lang="en-US" sz="3200" dirty="0" smtClean="0">
                <a:solidFill>
                  <a:srgbClr val="FFFF00"/>
                </a:solidFill>
              </a:rPr>
              <a:t>.‘ " </a:t>
            </a:r>
            <a:r>
              <a:rPr lang="en-US" sz="3200" dirty="0" smtClean="0">
                <a:solidFill>
                  <a:srgbClr val="FFFF00"/>
                </a:solidFill>
              </a:rPr>
              <a:t>(Acts 17:28)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Let </a:t>
            </a:r>
            <a:r>
              <a:rPr lang="en-US" sz="3200" dirty="0" smtClean="0">
                <a:solidFill>
                  <a:schemeClr val="bg1"/>
                </a:solidFill>
              </a:rPr>
              <a:t>them know that you have made an effort to know and understand what they believe.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1000" contrast="37000"/>
          </a:blip>
          <a:srcRect/>
          <a:stretch>
            <a:fillRect/>
          </a:stretch>
        </p:blipFill>
        <p:spPr bwMode="auto">
          <a:xfrm>
            <a:off x="0" y="3352800"/>
            <a:ext cx="4086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21000" contrast="40000"/>
          </a:blip>
          <a:srcRect/>
          <a:stretch>
            <a:fillRect/>
          </a:stretch>
        </p:blipFill>
        <p:spPr bwMode="auto">
          <a:xfrm>
            <a:off x="0" y="5029200"/>
            <a:ext cx="469915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138545" y="16002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Aratus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chemeClr val="bg1"/>
                </a:solidFill>
              </a:rPr>
              <a:t>310 BC – 240 BC)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 Greek </a:t>
            </a:r>
            <a:r>
              <a:rPr lang="en-US" sz="2800" dirty="0" smtClean="0">
                <a:solidFill>
                  <a:schemeClr val="bg1"/>
                </a:solidFill>
              </a:rPr>
              <a:t>poet.</a:t>
            </a:r>
          </a:p>
        </p:txBody>
      </p:sp>
      <p:pic>
        <p:nvPicPr>
          <p:cNvPr id="6" name="Picture 5" descr="2016-03-20-Aratus-Greek-Poet.jpg"/>
          <p:cNvPicPr>
            <a:picLocks noChangeAspect="1"/>
          </p:cNvPicPr>
          <p:nvPr/>
        </p:nvPicPr>
        <p:blipFill>
          <a:blip r:embed="rId4" cstate="print"/>
          <a:srcRect t="8989" b="25094"/>
          <a:stretch>
            <a:fillRect/>
          </a:stretch>
        </p:blipFill>
        <p:spPr>
          <a:xfrm>
            <a:off x="2791695" y="1517075"/>
            <a:ext cx="1800225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38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Share the message of Jesus Christ.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38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Preach Christ and His work on the Cross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(</a:t>
            </a:r>
            <a:r>
              <a:rPr lang="en-US" sz="3600" dirty="0" smtClean="0">
                <a:solidFill>
                  <a:schemeClr val="bg1"/>
                </a:solidFill>
              </a:rPr>
              <a:t>1 Corinthians 1:20-24)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388</Words>
  <Application>Microsoft Office PowerPoint</Application>
  <PresentationFormat>On-screen Show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38</cp:revision>
  <dcterms:created xsi:type="dcterms:W3CDTF">2006-08-16T00:00:00Z</dcterms:created>
  <dcterms:modified xsi:type="dcterms:W3CDTF">2016-03-19T08:41:17Z</dcterms:modified>
</cp:coreProperties>
</file>