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72" r:id="rId7"/>
    <p:sldId id="261" r:id="rId8"/>
    <p:sldId id="263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016-3-13-Connect&amp;Impact-Part2-PPTHead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6-3-13-Connect&amp;Impact-Part2-PPTCo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7432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We never know how one life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we </a:t>
            </a:r>
            <a:r>
              <a:rPr lang="en-US" sz="3600" dirty="0" smtClean="0">
                <a:solidFill>
                  <a:schemeClr val="bg1"/>
                </a:solidFill>
              </a:rPr>
              <a:t>connect and impact </a:t>
            </a:r>
            <a:r>
              <a:rPr lang="en-US" sz="3600" dirty="0" smtClean="0">
                <a:solidFill>
                  <a:schemeClr val="bg1"/>
                </a:solidFill>
              </a:rPr>
              <a:t>–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can </a:t>
            </a:r>
            <a:r>
              <a:rPr lang="en-US" sz="3600" dirty="0" smtClean="0">
                <a:solidFill>
                  <a:schemeClr val="bg1"/>
                </a:solidFill>
              </a:rPr>
              <a:t>affect many others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who </a:t>
            </a:r>
            <a:r>
              <a:rPr lang="en-US" sz="3600" dirty="0" smtClean="0">
                <a:solidFill>
                  <a:schemeClr val="bg1"/>
                </a:solidFill>
              </a:rPr>
              <a:t>will be brought to faith.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905000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Strategy #2 </a:t>
            </a:r>
            <a:r>
              <a:rPr lang="en-US" sz="3600" dirty="0" smtClean="0">
                <a:solidFill>
                  <a:srgbClr val="FFC000"/>
                </a:solidFill>
              </a:rPr>
              <a:t>:  </a:t>
            </a:r>
            <a:r>
              <a:rPr lang="en-US" sz="3600" dirty="0" smtClean="0">
                <a:solidFill>
                  <a:srgbClr val="FFC000"/>
                </a:solidFill>
              </a:rPr>
              <a:t>Connect and </a:t>
            </a:r>
            <a:r>
              <a:rPr lang="en-US" sz="3600" dirty="0" smtClean="0">
                <a:solidFill>
                  <a:srgbClr val="FFC000"/>
                </a:solidFill>
              </a:rPr>
              <a:t>Impact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Connect with people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based </a:t>
            </a:r>
            <a:r>
              <a:rPr lang="en-US" sz="3600" dirty="0" smtClean="0">
                <a:solidFill>
                  <a:schemeClr val="bg1"/>
                </a:solidFill>
              </a:rPr>
              <a:t>on things they can relate to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Impact </a:t>
            </a:r>
            <a:r>
              <a:rPr lang="en-US" sz="3600" dirty="0" smtClean="0">
                <a:solidFill>
                  <a:schemeClr val="bg1"/>
                </a:solidFill>
              </a:rPr>
              <a:t>their lives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with </a:t>
            </a:r>
            <a:r>
              <a:rPr lang="en-US" sz="3600" dirty="0" smtClean="0">
                <a:solidFill>
                  <a:schemeClr val="bg1"/>
                </a:solidFill>
              </a:rPr>
              <a:t>the supernatural power of God.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524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How to disciple a new believer</a:t>
            </a:r>
            <a:endParaRPr lang="en-US" sz="3600" dirty="0" smtClean="0">
              <a:solidFill>
                <a:srgbClr val="FFC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76055" y="2971800"/>
            <a:ext cx="2057400" cy="1524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TRAIN </a:t>
            </a:r>
            <a:endParaRPr lang="en-US" sz="2800" dirty="0" smtClean="0"/>
          </a:p>
          <a:p>
            <a:pPr algn="ctr"/>
            <a:r>
              <a:rPr lang="en-US" sz="2800" dirty="0" smtClean="0"/>
              <a:t>in spiritual Disciplines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90055" y="2971800"/>
            <a:ext cx="2133600" cy="1524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TEACH </a:t>
            </a:r>
          </a:p>
          <a:p>
            <a:pPr algn="ctr"/>
            <a:r>
              <a:rPr lang="en-US" sz="2800" dirty="0" smtClean="0"/>
              <a:t>God's Truth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4662055" y="2971800"/>
            <a:ext cx="2286000" cy="1524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CONNECT </a:t>
            </a:r>
          </a:p>
          <a:p>
            <a:pPr algn="ctr"/>
            <a:r>
              <a:rPr lang="en-US" sz="2800" dirty="0" smtClean="0"/>
              <a:t>with Christian Fellowship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7100455" y="2971800"/>
            <a:ext cx="1905000" cy="1524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EQUIP </a:t>
            </a:r>
          </a:p>
          <a:p>
            <a:pPr algn="ctr"/>
            <a:r>
              <a:rPr lang="en-US" sz="2800" dirty="0" smtClean="0"/>
              <a:t>to Serve</a:t>
            </a:r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524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How to disciple a new believer</a:t>
            </a:r>
            <a:endParaRPr lang="en-US" sz="3600" dirty="0" smtClean="0">
              <a:solidFill>
                <a:srgbClr val="FFC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76055" y="2590800"/>
            <a:ext cx="2057400" cy="1524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TRAIN </a:t>
            </a:r>
            <a:endParaRPr lang="en-US" sz="2800" dirty="0" smtClean="0"/>
          </a:p>
          <a:p>
            <a:pPr algn="ctr"/>
            <a:r>
              <a:rPr lang="en-US" sz="2800" dirty="0" smtClean="0"/>
              <a:t>in spiritual Disciplines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90055" y="2590800"/>
            <a:ext cx="2133600" cy="1524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TEACH </a:t>
            </a:r>
          </a:p>
          <a:p>
            <a:pPr algn="ctr"/>
            <a:r>
              <a:rPr lang="en-US" sz="2800" dirty="0" smtClean="0"/>
              <a:t>God's Truth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4662055" y="2590800"/>
            <a:ext cx="2286000" cy="1524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CONNECT </a:t>
            </a:r>
          </a:p>
          <a:p>
            <a:pPr algn="ctr"/>
            <a:r>
              <a:rPr lang="en-US" sz="2800" dirty="0" smtClean="0"/>
              <a:t>with Christian Fellowship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7100455" y="2590800"/>
            <a:ext cx="1905000" cy="1524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EQUIP </a:t>
            </a:r>
          </a:p>
          <a:p>
            <a:pPr algn="ctr"/>
            <a:r>
              <a:rPr lang="en-US" sz="2800" dirty="0" smtClean="0"/>
              <a:t>to Serve</a:t>
            </a:r>
            <a:endParaRPr lang="en-US" sz="2800" dirty="0"/>
          </a:p>
        </p:txBody>
      </p:sp>
      <p:sp>
        <p:nvSpPr>
          <p:cNvPr id="7" name="Flowchart: Process 6"/>
          <p:cNvSpPr/>
          <p:nvPr/>
        </p:nvSpPr>
        <p:spPr>
          <a:xfrm>
            <a:off x="152400" y="4620490"/>
            <a:ext cx="4648200" cy="1752600"/>
          </a:xfrm>
          <a:prstGeom prst="flowChartProcess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FOUNDATIONS</a:t>
            </a:r>
          </a:p>
          <a:p>
            <a:r>
              <a:rPr lang="en-US" sz="2800" dirty="0" smtClean="0"/>
              <a:t>apcwo.org/foundations</a:t>
            </a:r>
          </a:p>
          <a:p>
            <a:endParaRPr lang="en-US" sz="2800" dirty="0" smtClean="0"/>
          </a:p>
          <a:p>
            <a:r>
              <a:rPr lang="en-US" sz="2800" dirty="0" smtClean="0"/>
              <a:t>Water baptism &amp; Lord's Table</a:t>
            </a:r>
            <a:endParaRPr lang="en-US" sz="2800" dirty="0"/>
          </a:p>
        </p:txBody>
      </p:sp>
      <p:sp>
        <p:nvSpPr>
          <p:cNvPr id="11" name="Pentagon 10"/>
          <p:cNvSpPr/>
          <p:nvPr/>
        </p:nvSpPr>
        <p:spPr>
          <a:xfrm rot="16200000">
            <a:off x="800100" y="4118265"/>
            <a:ext cx="457200" cy="533400"/>
          </a:xfrm>
          <a:prstGeom prst="homePlat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524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How to disciple a new believer</a:t>
            </a:r>
            <a:endParaRPr lang="en-US" sz="3600" dirty="0" smtClean="0">
              <a:solidFill>
                <a:srgbClr val="FFC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76055" y="2590800"/>
            <a:ext cx="2057400" cy="1524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TRAIN </a:t>
            </a:r>
            <a:endParaRPr lang="en-US" sz="2800" dirty="0" smtClean="0"/>
          </a:p>
          <a:p>
            <a:pPr algn="ctr"/>
            <a:r>
              <a:rPr lang="en-US" sz="2800" dirty="0" smtClean="0"/>
              <a:t>in spiritual Disciplines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90055" y="2590800"/>
            <a:ext cx="2133600" cy="1524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TEACH </a:t>
            </a:r>
          </a:p>
          <a:p>
            <a:pPr algn="ctr"/>
            <a:r>
              <a:rPr lang="en-US" sz="2800" dirty="0" smtClean="0"/>
              <a:t>God's Truth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4662055" y="2590800"/>
            <a:ext cx="2286000" cy="1524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CONNECT </a:t>
            </a:r>
          </a:p>
          <a:p>
            <a:pPr algn="ctr"/>
            <a:r>
              <a:rPr lang="en-US" sz="2800" dirty="0" smtClean="0"/>
              <a:t>with Christian Fellowship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7100455" y="2590800"/>
            <a:ext cx="1905000" cy="1524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EQUIP </a:t>
            </a:r>
          </a:p>
          <a:p>
            <a:pPr algn="ctr"/>
            <a:r>
              <a:rPr lang="en-US" sz="2800" dirty="0" smtClean="0"/>
              <a:t>to Serve</a:t>
            </a:r>
            <a:endParaRPr lang="en-US" sz="2800" dirty="0"/>
          </a:p>
        </p:txBody>
      </p:sp>
      <p:sp>
        <p:nvSpPr>
          <p:cNvPr id="7" name="Flowchart: Process 6"/>
          <p:cNvSpPr/>
          <p:nvPr/>
        </p:nvSpPr>
        <p:spPr>
          <a:xfrm>
            <a:off x="2590800" y="4620490"/>
            <a:ext cx="4648200" cy="1752600"/>
          </a:xfrm>
          <a:prstGeom prst="flowChartProcess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Personal time in prayer</a:t>
            </a:r>
          </a:p>
          <a:p>
            <a:r>
              <a:rPr lang="en-US" sz="2800" dirty="0" smtClean="0"/>
              <a:t>Personal reading of God's Word</a:t>
            </a:r>
          </a:p>
          <a:p>
            <a:r>
              <a:rPr lang="en-US" sz="2800" dirty="0" smtClean="0"/>
              <a:t>Godly </a:t>
            </a:r>
            <a:r>
              <a:rPr lang="en-US" sz="2800" dirty="0" smtClean="0"/>
              <a:t>living</a:t>
            </a:r>
            <a:endParaRPr lang="en-US" sz="2800" dirty="0" smtClean="0"/>
          </a:p>
        </p:txBody>
      </p:sp>
      <p:sp>
        <p:nvSpPr>
          <p:cNvPr id="11" name="Pentagon 10"/>
          <p:cNvSpPr/>
          <p:nvPr/>
        </p:nvSpPr>
        <p:spPr>
          <a:xfrm rot="16200000">
            <a:off x="3238500" y="4118265"/>
            <a:ext cx="457200" cy="533400"/>
          </a:xfrm>
          <a:prstGeom prst="homePlat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524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How to disciple a new believer</a:t>
            </a:r>
            <a:endParaRPr lang="en-US" sz="3600" dirty="0" smtClean="0">
              <a:solidFill>
                <a:srgbClr val="FFC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76055" y="2590800"/>
            <a:ext cx="2057400" cy="1524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TRAIN </a:t>
            </a:r>
            <a:endParaRPr lang="en-US" sz="2800" dirty="0" smtClean="0"/>
          </a:p>
          <a:p>
            <a:pPr algn="ctr"/>
            <a:r>
              <a:rPr lang="en-US" sz="2800" dirty="0" smtClean="0"/>
              <a:t>in spiritual Disciplines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90055" y="2590800"/>
            <a:ext cx="2133600" cy="1524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TEACH </a:t>
            </a:r>
          </a:p>
          <a:p>
            <a:pPr algn="ctr"/>
            <a:r>
              <a:rPr lang="en-US" sz="2800" dirty="0" smtClean="0"/>
              <a:t>God's Truth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4662055" y="2590800"/>
            <a:ext cx="2286000" cy="1524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CONNECT </a:t>
            </a:r>
          </a:p>
          <a:p>
            <a:pPr algn="ctr"/>
            <a:r>
              <a:rPr lang="en-US" sz="2800" dirty="0" smtClean="0"/>
              <a:t>with Christian Fellowship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7100455" y="2590800"/>
            <a:ext cx="1905000" cy="1524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EQUIP </a:t>
            </a:r>
          </a:p>
          <a:p>
            <a:pPr algn="ctr"/>
            <a:r>
              <a:rPr lang="en-US" sz="2800" dirty="0" smtClean="0"/>
              <a:t>to Serve</a:t>
            </a:r>
            <a:endParaRPr lang="en-US" sz="2800" dirty="0"/>
          </a:p>
        </p:txBody>
      </p:sp>
      <p:sp>
        <p:nvSpPr>
          <p:cNvPr id="7" name="Flowchart: Process 6"/>
          <p:cNvSpPr/>
          <p:nvPr/>
        </p:nvSpPr>
        <p:spPr>
          <a:xfrm>
            <a:off x="3581400" y="4620490"/>
            <a:ext cx="4648200" cy="1752600"/>
          </a:xfrm>
          <a:prstGeom prst="flowChartProcess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800" dirty="0" smtClean="0"/>
              <a:t>Life Groups</a:t>
            </a:r>
          </a:p>
          <a:p>
            <a:r>
              <a:rPr lang="en-US" sz="2800" dirty="0" smtClean="0"/>
              <a:t>Local Church</a:t>
            </a:r>
            <a:endParaRPr lang="en-US" sz="2800" dirty="0"/>
          </a:p>
        </p:txBody>
      </p:sp>
      <p:sp>
        <p:nvSpPr>
          <p:cNvPr id="11" name="Pentagon 10"/>
          <p:cNvSpPr/>
          <p:nvPr/>
        </p:nvSpPr>
        <p:spPr>
          <a:xfrm rot="16200000">
            <a:off x="5524500" y="4118265"/>
            <a:ext cx="457200" cy="533400"/>
          </a:xfrm>
          <a:prstGeom prst="homePlat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524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How to disciple a new believer</a:t>
            </a:r>
            <a:endParaRPr lang="en-US" sz="3600" dirty="0" smtClean="0">
              <a:solidFill>
                <a:srgbClr val="FFC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76055" y="2590800"/>
            <a:ext cx="2057400" cy="1524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TRAIN </a:t>
            </a:r>
            <a:endParaRPr lang="en-US" sz="2800" dirty="0" smtClean="0"/>
          </a:p>
          <a:p>
            <a:pPr algn="ctr"/>
            <a:r>
              <a:rPr lang="en-US" sz="2800" dirty="0" smtClean="0"/>
              <a:t>in spiritual Disciplines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90055" y="2590800"/>
            <a:ext cx="2133600" cy="1524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TEACH </a:t>
            </a:r>
          </a:p>
          <a:p>
            <a:pPr algn="ctr"/>
            <a:r>
              <a:rPr lang="en-US" sz="2800" dirty="0" smtClean="0"/>
              <a:t>God's Truth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4662055" y="2590800"/>
            <a:ext cx="2286000" cy="1524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CONNECT </a:t>
            </a:r>
          </a:p>
          <a:p>
            <a:pPr algn="ctr"/>
            <a:r>
              <a:rPr lang="en-US" sz="2800" dirty="0" smtClean="0"/>
              <a:t>with Christian Fellowship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7100455" y="2590800"/>
            <a:ext cx="1905000" cy="1524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EQUIP </a:t>
            </a:r>
          </a:p>
          <a:p>
            <a:pPr algn="ctr"/>
            <a:r>
              <a:rPr lang="en-US" sz="2800" dirty="0" smtClean="0"/>
              <a:t>to Serve</a:t>
            </a:r>
            <a:endParaRPr lang="en-US" sz="2800" dirty="0"/>
          </a:p>
        </p:txBody>
      </p:sp>
      <p:sp>
        <p:nvSpPr>
          <p:cNvPr id="7" name="Flowchart: Process 6"/>
          <p:cNvSpPr/>
          <p:nvPr/>
        </p:nvSpPr>
        <p:spPr>
          <a:xfrm>
            <a:off x="4419600" y="4620490"/>
            <a:ext cx="4648200" cy="1752600"/>
          </a:xfrm>
          <a:prstGeom prst="flowChartProcess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Sharing Jesus</a:t>
            </a:r>
          </a:p>
          <a:p>
            <a:r>
              <a:rPr lang="en-US" sz="2800" dirty="0" smtClean="0"/>
              <a:t>Holy Spirit baptism</a:t>
            </a:r>
          </a:p>
          <a:p>
            <a:r>
              <a:rPr lang="en-US" sz="2800" dirty="0" smtClean="0"/>
              <a:t>Serving in Local church</a:t>
            </a:r>
          </a:p>
          <a:p>
            <a:r>
              <a:rPr lang="en-US" sz="2800" dirty="0" smtClean="0"/>
              <a:t>Missions</a:t>
            </a:r>
          </a:p>
        </p:txBody>
      </p:sp>
      <p:sp>
        <p:nvSpPr>
          <p:cNvPr id="11" name="Pentagon 10"/>
          <p:cNvSpPr/>
          <p:nvPr/>
        </p:nvSpPr>
        <p:spPr>
          <a:xfrm rot="16200000">
            <a:off x="7886700" y="4118265"/>
            <a:ext cx="457200" cy="533400"/>
          </a:xfrm>
          <a:prstGeom prst="homePlat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19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John 4:1-43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alestine-in-new-testament-times-large-map.jpg"/>
          <p:cNvPicPr>
            <a:picLocks noChangeAspect="1"/>
          </p:cNvPicPr>
          <p:nvPr/>
        </p:nvPicPr>
        <p:blipFill>
          <a:blip r:embed="rId2" cstate="print"/>
          <a:srcRect t="28210" b="12548"/>
          <a:stretch>
            <a:fillRect/>
          </a:stretch>
        </p:blipFill>
        <p:spPr>
          <a:xfrm>
            <a:off x="977900" y="1439140"/>
            <a:ext cx="7188200" cy="539115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4551220" y="4558145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16-03-13-Jesus_and_woman_at_the_we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01520" y="1524000"/>
            <a:ext cx="3940960" cy="518236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16-03-13-Jesus_and_woman_at_the_we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50640" y="1524000"/>
            <a:ext cx="3940960" cy="51823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981200"/>
            <a:ext cx="4876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CONNECT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Engage </a:t>
            </a:r>
            <a:r>
              <a:rPr lang="en-US" sz="3200" dirty="0" smtClean="0">
                <a:solidFill>
                  <a:schemeClr val="bg1"/>
                </a:solidFill>
              </a:rPr>
              <a:t>with people based on things they can relate to</a:t>
            </a:r>
            <a:r>
              <a:rPr lang="en-US" sz="3200" dirty="0" smtClean="0">
                <a:solidFill>
                  <a:schemeClr val="bg1"/>
                </a:solidFill>
              </a:rPr>
              <a:t>.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Lay </a:t>
            </a:r>
            <a:r>
              <a:rPr lang="en-US" sz="3200" dirty="0" smtClean="0">
                <a:solidFill>
                  <a:schemeClr val="bg1"/>
                </a:solidFill>
              </a:rPr>
              <a:t>aside </a:t>
            </a:r>
            <a:r>
              <a:rPr lang="en-US" sz="3200" dirty="0" smtClean="0">
                <a:solidFill>
                  <a:schemeClr val="bg1"/>
                </a:solidFill>
              </a:rPr>
              <a:t>inhibitions.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Talk </a:t>
            </a:r>
            <a:r>
              <a:rPr lang="en-US" sz="3200" dirty="0" smtClean="0">
                <a:solidFill>
                  <a:schemeClr val="bg1"/>
                </a:solidFill>
              </a:rPr>
              <a:t>about spiritual </a:t>
            </a:r>
            <a:r>
              <a:rPr lang="en-US" sz="3200" dirty="0" smtClean="0">
                <a:solidFill>
                  <a:schemeClr val="bg1"/>
                </a:solidFill>
              </a:rPr>
              <a:t>things.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16-03-13-Jesus_and_woman_at_the_we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50640" y="1524000"/>
            <a:ext cx="3940960" cy="51823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981200"/>
            <a:ext cx="4876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IMPACT</a:t>
            </a:r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Ask God to release His supernatural power through you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28600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John 14:12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"Most assuredly, I say to you, he who believes in Me, the works that I do he will do also; and greater works than these he will do, because I go to My Father</a:t>
            </a:r>
            <a:r>
              <a:rPr lang="en-US" sz="3200" i="1" dirty="0" smtClean="0">
                <a:solidFill>
                  <a:schemeClr val="bg1"/>
                </a:solidFill>
              </a:rPr>
              <a:t>.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286000"/>
            <a:ext cx="9144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Mark 16:15-20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15 And He said to them, "Go into all the world and preach the gospel to every creature.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16 He who believes and is baptized will be saved; but he who does not believe will be condemned.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17 And these signs will follow those who believe: In My name they will cast out demons; they will speak with new tongues;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841242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Mark 16:15-20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18 </a:t>
            </a:r>
            <a:r>
              <a:rPr lang="en-US" sz="3200" i="1" dirty="0" smtClean="0">
                <a:solidFill>
                  <a:schemeClr val="bg1"/>
                </a:solidFill>
              </a:rPr>
              <a:t>they will take up serpents; and if they drink anything deadly, it will by no means hurt them; they will lay hands on the sick, and they will recover."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19 So then, after the Lord had spoken to them, He was received up into heaven, and sat down at the right hand of God.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20 And they went out and preached everywhere, the Lord working with them and confirming the word through the accompanying signs. Amen.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420</Words>
  <Application>Microsoft Office PowerPoint</Application>
  <PresentationFormat>On-screen Show (4:3)</PresentationFormat>
  <Paragraphs>90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Ashish Raichur</dc:creator>
  <cp:lastModifiedBy>Ashish Raichur</cp:lastModifiedBy>
  <cp:revision>20</cp:revision>
  <dcterms:created xsi:type="dcterms:W3CDTF">2006-08-16T00:00:00Z</dcterms:created>
  <dcterms:modified xsi:type="dcterms:W3CDTF">2016-03-12T06:41:20Z</dcterms:modified>
</cp:coreProperties>
</file>