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5-12-27-Here We Stand-ppt 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5-12-27-Here We Stand-ppt 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1200329"/>
          </a:xfrm>
          <a:prstGeom prst="rect">
            <a:avLst/>
          </a:prstGeom>
          <a:noFill/>
        </p:spPr>
        <p:txBody>
          <a:bodyPr wrap="square" rtlCol="0">
            <a:spAutoFit/>
          </a:bodyPr>
          <a:lstStyle/>
          <a:p>
            <a:pPr algn="ctr"/>
            <a:r>
              <a:rPr lang="en-US" sz="3600" dirty="0" smtClean="0">
                <a:solidFill>
                  <a:schemeClr val="bg1"/>
                </a:solidFill>
              </a:rPr>
              <a:t>#2, A Social Gospel and a Gospel of "inclusion" instead of the Gospel of Jesus Christ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1754326"/>
          </a:xfrm>
          <a:prstGeom prst="rect">
            <a:avLst/>
          </a:prstGeom>
          <a:noFill/>
        </p:spPr>
        <p:txBody>
          <a:bodyPr wrap="square" rtlCol="0">
            <a:spAutoFit/>
          </a:bodyPr>
          <a:lstStyle/>
          <a:p>
            <a:pPr algn="ctr"/>
            <a:r>
              <a:rPr lang="en-US" sz="3600" dirty="0" smtClean="0">
                <a:solidFill>
                  <a:schemeClr val="bg1"/>
                </a:solidFill>
              </a:rPr>
              <a:t>#3, Denying of the existence of heaven and hell, avoiding the message of the </a:t>
            </a:r>
            <a:r>
              <a:rPr lang="en-US" sz="3600" dirty="0" smtClean="0">
                <a:solidFill>
                  <a:schemeClr val="bg1"/>
                </a:solidFill>
              </a:rPr>
              <a:t>Cross and the Blood</a:t>
            </a:r>
            <a:endParaRPr lang="en-US" sz="3600" dirty="0" smtClean="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3539430"/>
          </a:xfrm>
          <a:prstGeom prst="rect">
            <a:avLst/>
          </a:prstGeom>
          <a:noFill/>
        </p:spPr>
        <p:txBody>
          <a:bodyPr wrap="square" rtlCol="0">
            <a:spAutoFit/>
          </a:bodyPr>
          <a:lstStyle/>
          <a:p>
            <a:r>
              <a:rPr lang="en-US" sz="3200" dirty="0" smtClean="0">
                <a:solidFill>
                  <a:schemeClr val="bg1"/>
                </a:solidFill>
              </a:rPr>
              <a:t>2 Timothy 4:1-5</a:t>
            </a:r>
          </a:p>
          <a:p>
            <a:r>
              <a:rPr lang="en-US" sz="3200" dirty="0" smtClean="0">
                <a:solidFill>
                  <a:schemeClr val="bg1"/>
                </a:solidFill>
              </a:rPr>
              <a:t>1 I charge you therefore before God and the Lord Jesus Christ, who will judge the living and the dead at His appearing and His kingdom: </a:t>
            </a:r>
          </a:p>
          <a:p>
            <a:r>
              <a:rPr lang="en-US" sz="3200" dirty="0" smtClean="0">
                <a:solidFill>
                  <a:schemeClr val="bg1"/>
                </a:solidFill>
              </a:rPr>
              <a:t>2 Preach the word! Be ready in season and out of season. Convince, rebuke, exhort, with all longsuffering and </a:t>
            </a:r>
            <a:r>
              <a:rPr lang="en-US" sz="3200" dirty="0" smtClean="0">
                <a:solidFill>
                  <a:schemeClr val="bg1"/>
                </a:solidFill>
              </a:rPr>
              <a:t>teaching</a:t>
            </a:r>
            <a:endParaRPr lang="en-US" sz="3200"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dirty="0" smtClean="0">
                <a:solidFill>
                  <a:schemeClr val="bg1"/>
                </a:solidFill>
              </a:rPr>
              <a:t>2 Timothy 4:1-5</a:t>
            </a:r>
          </a:p>
          <a:p>
            <a:r>
              <a:rPr lang="en-US" sz="3200" dirty="0" smtClean="0">
                <a:solidFill>
                  <a:schemeClr val="bg1"/>
                </a:solidFill>
              </a:rPr>
              <a:t>3 </a:t>
            </a:r>
            <a:r>
              <a:rPr lang="en-US" sz="3200" dirty="0" smtClean="0">
                <a:solidFill>
                  <a:schemeClr val="bg1"/>
                </a:solidFill>
              </a:rPr>
              <a:t>For the time will come when they will not endure sound doctrine, but according to their own desires, because they have itching ears, they will heap up for themselves teachers; </a:t>
            </a:r>
          </a:p>
          <a:p>
            <a:r>
              <a:rPr lang="en-US" sz="3200" dirty="0" smtClean="0">
                <a:solidFill>
                  <a:schemeClr val="bg1"/>
                </a:solidFill>
              </a:rPr>
              <a:t>4 and they will turn their ears away from the truth, and be turned aside to fables. </a:t>
            </a:r>
          </a:p>
          <a:p>
            <a:r>
              <a:rPr lang="en-US" sz="3200" dirty="0" smtClean="0">
                <a:solidFill>
                  <a:schemeClr val="bg1"/>
                </a:solidFill>
              </a:rPr>
              <a:t>5 But you be watchful in all things, endure afflictions, do the work of an evangelist, fulfill your ministry.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1200329"/>
          </a:xfrm>
          <a:prstGeom prst="rect">
            <a:avLst/>
          </a:prstGeom>
          <a:noFill/>
        </p:spPr>
        <p:txBody>
          <a:bodyPr wrap="square" rtlCol="0">
            <a:spAutoFit/>
          </a:bodyPr>
          <a:lstStyle/>
          <a:p>
            <a:pPr algn="ctr"/>
            <a:r>
              <a:rPr lang="en-US" sz="3600" dirty="0" smtClean="0">
                <a:solidFill>
                  <a:schemeClr val="bg1"/>
                </a:solidFill>
              </a:rPr>
              <a:t>#4, The </a:t>
            </a:r>
            <a:r>
              <a:rPr lang="en-US" sz="3600" dirty="0" smtClean="0">
                <a:solidFill>
                  <a:schemeClr val="bg1"/>
                </a:solidFill>
              </a:rPr>
              <a:t>issue of homosexuality and </a:t>
            </a:r>
            <a:r>
              <a:rPr lang="en-US" sz="3600" dirty="0" smtClean="0">
                <a:solidFill>
                  <a:schemeClr val="bg1"/>
                </a:solidFill>
              </a:rPr>
              <a:t>legalizing </a:t>
            </a:r>
            <a:r>
              <a:rPr lang="en-US" sz="3600" dirty="0" smtClean="0">
                <a:solidFill>
                  <a:schemeClr val="bg1"/>
                </a:solidFill>
              </a:rPr>
              <a:t>of same sex marriages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3539430"/>
          </a:xfrm>
          <a:prstGeom prst="rect">
            <a:avLst/>
          </a:prstGeom>
          <a:noFill/>
        </p:spPr>
        <p:txBody>
          <a:bodyPr wrap="square" rtlCol="0">
            <a:spAutoFit/>
          </a:bodyPr>
          <a:lstStyle/>
          <a:p>
            <a:r>
              <a:rPr lang="en-US" sz="3200" dirty="0" smtClean="0">
                <a:solidFill>
                  <a:schemeClr val="bg1"/>
                </a:solidFill>
              </a:rPr>
              <a:t>Romans 1:24-32</a:t>
            </a:r>
          </a:p>
          <a:p>
            <a:r>
              <a:rPr lang="en-US" sz="3200" dirty="0" smtClean="0">
                <a:solidFill>
                  <a:schemeClr val="bg1"/>
                </a:solidFill>
              </a:rPr>
              <a:t>24 Therefore God also gave them up to uncleanness, in the lusts of their hearts, to dishonor their bodies among themselves, </a:t>
            </a:r>
          </a:p>
          <a:p>
            <a:r>
              <a:rPr lang="en-US" sz="3200" dirty="0" smtClean="0">
                <a:solidFill>
                  <a:schemeClr val="bg1"/>
                </a:solidFill>
              </a:rPr>
              <a:t>25  who exchanged the truth of God for the lie, and worshiped and served the creature rather than the Creator, who is blessed forever. Amen. </a:t>
            </a:r>
            <a:endParaRPr lang="en-US" sz="3200" dirty="0"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dirty="0" smtClean="0">
                <a:solidFill>
                  <a:schemeClr val="bg1"/>
                </a:solidFill>
              </a:rPr>
              <a:t>Romans 1:24-32</a:t>
            </a:r>
          </a:p>
          <a:p>
            <a:r>
              <a:rPr lang="en-US" sz="3200" dirty="0" smtClean="0">
                <a:solidFill>
                  <a:schemeClr val="bg1"/>
                </a:solidFill>
              </a:rPr>
              <a:t>26  </a:t>
            </a:r>
            <a:r>
              <a:rPr lang="en-US" sz="3200" dirty="0" smtClean="0">
                <a:solidFill>
                  <a:schemeClr val="bg1"/>
                </a:solidFill>
              </a:rPr>
              <a:t>For this reason God gave them up to vile passions. For even their women exchanged the natural use for what is against nature. </a:t>
            </a:r>
          </a:p>
          <a:p>
            <a:r>
              <a:rPr lang="en-US" sz="3200" dirty="0" smtClean="0">
                <a:solidFill>
                  <a:schemeClr val="bg1"/>
                </a:solidFill>
              </a:rPr>
              <a:t>27  Likewise also the men, leaving the natural use of the woman, burned in their lust for one another, men with men committing what is shameful, and receiving in themselves the penalty of their error which was due. </a:t>
            </a:r>
            <a:endParaRPr lang="en-US" sz="3200"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031873"/>
          </a:xfrm>
          <a:prstGeom prst="rect">
            <a:avLst/>
          </a:prstGeom>
          <a:noFill/>
        </p:spPr>
        <p:txBody>
          <a:bodyPr wrap="square" rtlCol="0">
            <a:spAutoFit/>
          </a:bodyPr>
          <a:lstStyle/>
          <a:p>
            <a:r>
              <a:rPr lang="en-US" sz="3200" dirty="0" smtClean="0">
                <a:solidFill>
                  <a:schemeClr val="bg1"/>
                </a:solidFill>
              </a:rPr>
              <a:t>Romans 1:24-32</a:t>
            </a:r>
          </a:p>
          <a:p>
            <a:r>
              <a:rPr lang="en-US" sz="3200" dirty="0" smtClean="0">
                <a:solidFill>
                  <a:schemeClr val="bg1"/>
                </a:solidFill>
              </a:rPr>
              <a:t>28  </a:t>
            </a:r>
            <a:r>
              <a:rPr lang="en-US" sz="3200" dirty="0" smtClean="0">
                <a:solidFill>
                  <a:schemeClr val="bg1"/>
                </a:solidFill>
              </a:rPr>
              <a:t>And even as they did not like to retain God in their knowledge, God gave them over to a debased mind, to do those things which are not fitting; </a:t>
            </a:r>
          </a:p>
          <a:p>
            <a:r>
              <a:rPr lang="en-US" sz="3200" dirty="0" smtClean="0">
                <a:solidFill>
                  <a:schemeClr val="bg1"/>
                </a:solidFill>
              </a:rPr>
              <a:t>29  being filled with all unrighteousness, sexual immorality, wickedness, covetousness, maliciousness; full of envy, murder, strife, deceit, evil-mindedness; they are whisperers,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dirty="0" smtClean="0">
                <a:solidFill>
                  <a:schemeClr val="bg1"/>
                </a:solidFill>
              </a:rPr>
              <a:t>Romans 1:24-32</a:t>
            </a:r>
          </a:p>
          <a:p>
            <a:r>
              <a:rPr lang="en-US" sz="3200" dirty="0" smtClean="0">
                <a:solidFill>
                  <a:schemeClr val="bg1"/>
                </a:solidFill>
              </a:rPr>
              <a:t>30  </a:t>
            </a:r>
            <a:r>
              <a:rPr lang="en-US" sz="3200" dirty="0" smtClean="0">
                <a:solidFill>
                  <a:schemeClr val="bg1"/>
                </a:solidFill>
              </a:rPr>
              <a:t>backbiters, haters of God, violent, proud, boasters, inventors of evil things, disobedient to parents, </a:t>
            </a:r>
          </a:p>
          <a:p>
            <a:r>
              <a:rPr lang="en-US" sz="3200" dirty="0" smtClean="0">
                <a:solidFill>
                  <a:schemeClr val="bg1"/>
                </a:solidFill>
              </a:rPr>
              <a:t>31  undiscerning, untrustworthy, unloving, unforgiving, unmerciful; </a:t>
            </a:r>
          </a:p>
          <a:p>
            <a:r>
              <a:rPr lang="en-US" sz="3200" dirty="0" smtClean="0">
                <a:solidFill>
                  <a:schemeClr val="bg1"/>
                </a:solidFill>
              </a:rPr>
              <a:t>32  who, knowing the righteous judgment of God, that those who practice such things are deserving of death, not only do the same but also approve of those who practice them.</a:t>
            </a:r>
            <a:endParaRPr lang="en-US" sz="3200" dirty="0" smtClean="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chemeClr val="bg1"/>
                </a:solidFill>
              </a:rPr>
              <a:t>#5, Rising Religious Intolerance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895600"/>
            <a:ext cx="9144000" cy="3046988"/>
          </a:xfrm>
          <a:prstGeom prst="rect">
            <a:avLst/>
          </a:prstGeom>
          <a:noFill/>
        </p:spPr>
        <p:txBody>
          <a:bodyPr wrap="square" rtlCol="0">
            <a:spAutoFit/>
          </a:bodyPr>
          <a:lstStyle/>
          <a:p>
            <a:r>
              <a:rPr lang="en-US" sz="3200" i="1" dirty="0" smtClean="0">
                <a:solidFill>
                  <a:schemeClr val="bg1"/>
                </a:solidFill>
              </a:rPr>
              <a:t>1 Timothy 3:15  </a:t>
            </a:r>
          </a:p>
          <a:p>
            <a:r>
              <a:rPr lang="en-US" sz="3200" i="1" dirty="0" smtClean="0">
                <a:solidFill>
                  <a:schemeClr val="bg1"/>
                </a:solidFill>
              </a:rPr>
              <a:t>but if I am delayed, I write so that you may know how you ought to conduct yourself in the house of God, which is the church of the living God, the </a:t>
            </a:r>
            <a:r>
              <a:rPr lang="en-US" sz="3200" i="1" dirty="0" smtClean="0">
                <a:solidFill>
                  <a:srgbClr val="FFFF00"/>
                </a:solidFill>
              </a:rPr>
              <a:t>pillar </a:t>
            </a:r>
            <a:r>
              <a:rPr lang="en-US" sz="3200" i="1" dirty="0" smtClean="0">
                <a:solidFill>
                  <a:schemeClr val="bg1"/>
                </a:solidFill>
              </a:rPr>
              <a:t>and </a:t>
            </a:r>
            <a:r>
              <a:rPr lang="en-US" sz="3200" i="1" dirty="0" smtClean="0">
                <a:solidFill>
                  <a:srgbClr val="FFFF00"/>
                </a:solidFill>
              </a:rPr>
              <a:t>ground</a:t>
            </a:r>
            <a:r>
              <a:rPr lang="en-US" sz="3200" i="1" dirty="0" smtClean="0">
                <a:solidFill>
                  <a:schemeClr val="bg1"/>
                </a:solidFill>
              </a:rPr>
              <a:t> of the </a:t>
            </a:r>
            <a:r>
              <a:rPr lang="en-US" sz="3200" i="1" dirty="0" smtClean="0">
                <a:solidFill>
                  <a:srgbClr val="FFFF00"/>
                </a:solidFill>
              </a:rPr>
              <a:t>truth</a:t>
            </a:r>
            <a:r>
              <a:rPr lang="en-US" sz="3200" i="1" dirty="0" smtClean="0">
                <a:solidFill>
                  <a:schemeClr val="bg1"/>
                </a:solidFill>
              </a:rPr>
              <a:t>.</a:t>
            </a:r>
          </a:p>
          <a:p>
            <a:endParaRPr lang="en-US" sz="3200" i="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Acts 5:28-42</a:t>
            </a:r>
          </a:p>
          <a:p>
            <a:r>
              <a:rPr lang="en-US" sz="3200" i="1" dirty="0" smtClean="0">
                <a:solidFill>
                  <a:schemeClr val="bg1"/>
                </a:solidFill>
              </a:rPr>
              <a:t>28 saying, "Did we not strictly command you not to teach in this name? And look, you have filled Jerusalem with your doctrine, and intend to bring this Man's blood on us!" </a:t>
            </a:r>
          </a:p>
          <a:p>
            <a:r>
              <a:rPr lang="en-US" sz="3200" i="1" dirty="0" smtClean="0">
                <a:solidFill>
                  <a:schemeClr val="bg1"/>
                </a:solidFill>
              </a:rPr>
              <a:t>29 But Peter and the other apostles answered and said: "</a:t>
            </a:r>
            <a:r>
              <a:rPr lang="en-US" sz="3200" i="1" dirty="0" smtClean="0">
                <a:solidFill>
                  <a:srgbClr val="FFFF00"/>
                </a:solidFill>
              </a:rPr>
              <a:t>We ought to obey God rather than men. </a:t>
            </a:r>
          </a:p>
          <a:p>
            <a:r>
              <a:rPr lang="en-US" sz="3200" i="1" dirty="0" smtClean="0">
                <a:solidFill>
                  <a:schemeClr val="bg1"/>
                </a:solidFill>
              </a:rPr>
              <a:t>30 The God of our fathers raised up Jesus whom you murdered by hanging on a tree.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Acts 5:28-42</a:t>
            </a:r>
          </a:p>
          <a:p>
            <a:r>
              <a:rPr lang="en-US" sz="3200" i="1" dirty="0" smtClean="0">
                <a:solidFill>
                  <a:schemeClr val="bg1"/>
                </a:solidFill>
              </a:rPr>
              <a:t>31 </a:t>
            </a:r>
            <a:r>
              <a:rPr lang="en-US" sz="3200" i="1" dirty="0" smtClean="0">
                <a:solidFill>
                  <a:schemeClr val="bg1"/>
                </a:solidFill>
              </a:rPr>
              <a:t>Him God has exalted to His right hand to be Prince and Savior, to give repentance to Israel and forgiveness of sins. </a:t>
            </a:r>
          </a:p>
          <a:p>
            <a:r>
              <a:rPr lang="en-US" sz="3200" i="1" dirty="0" smtClean="0">
                <a:solidFill>
                  <a:schemeClr val="bg1"/>
                </a:solidFill>
              </a:rPr>
              <a:t>32 And </a:t>
            </a:r>
            <a:r>
              <a:rPr lang="en-US" sz="3200" i="1" dirty="0" smtClean="0">
                <a:solidFill>
                  <a:srgbClr val="FFFF00"/>
                </a:solidFill>
              </a:rPr>
              <a:t>we are His witnesses to these things, and so also is the Holy Spirit whom God has given to those who obey Him</a:t>
            </a:r>
            <a:r>
              <a:rPr lang="en-US" sz="3200" i="1" dirty="0" smtClean="0">
                <a:solidFill>
                  <a:schemeClr val="bg1"/>
                </a:solidFill>
              </a:rPr>
              <a:t>." </a:t>
            </a:r>
          </a:p>
          <a:p>
            <a:r>
              <a:rPr lang="en-US" sz="3200" i="1" dirty="0" smtClean="0">
                <a:solidFill>
                  <a:schemeClr val="bg1"/>
                </a:solidFill>
              </a:rPr>
              <a:t>33 When they heard this, they were furious and plotted to kill them.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Acts 5:28-42</a:t>
            </a:r>
          </a:p>
          <a:p>
            <a:r>
              <a:rPr lang="en-US" sz="3200" i="1" dirty="0" smtClean="0">
                <a:solidFill>
                  <a:schemeClr val="bg1"/>
                </a:solidFill>
              </a:rPr>
              <a:t>34 </a:t>
            </a:r>
            <a:r>
              <a:rPr lang="en-US" sz="3200" i="1" dirty="0" smtClean="0">
                <a:solidFill>
                  <a:schemeClr val="bg1"/>
                </a:solidFill>
              </a:rPr>
              <a:t>Then one in the council stood up, a Pharisee named </a:t>
            </a:r>
            <a:r>
              <a:rPr lang="en-US" sz="3200" i="1" dirty="0" err="1" smtClean="0">
                <a:solidFill>
                  <a:schemeClr val="bg1"/>
                </a:solidFill>
              </a:rPr>
              <a:t>Gamaliel</a:t>
            </a:r>
            <a:r>
              <a:rPr lang="en-US" sz="3200" i="1" dirty="0" smtClean="0">
                <a:solidFill>
                  <a:schemeClr val="bg1"/>
                </a:solidFill>
              </a:rPr>
              <a:t>, a teacher of the law held in respect by all the people, and commanded them to put the apostles outside for a little while. </a:t>
            </a:r>
          </a:p>
          <a:p>
            <a:r>
              <a:rPr lang="en-US" sz="3200" i="1" dirty="0" smtClean="0">
                <a:solidFill>
                  <a:schemeClr val="bg1"/>
                </a:solidFill>
              </a:rPr>
              <a:t>35 And he said to them: "Men of Israel, take heed to yourselves what you intend to do regarding these men.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Acts 5:28-42</a:t>
            </a:r>
          </a:p>
          <a:p>
            <a:r>
              <a:rPr lang="en-US" sz="3200" i="1" dirty="0" smtClean="0">
                <a:solidFill>
                  <a:schemeClr val="bg1"/>
                </a:solidFill>
              </a:rPr>
              <a:t>36 </a:t>
            </a:r>
            <a:r>
              <a:rPr lang="en-US" sz="3200" i="1" dirty="0" smtClean="0">
                <a:solidFill>
                  <a:schemeClr val="bg1"/>
                </a:solidFill>
              </a:rPr>
              <a:t>For some time ago </a:t>
            </a:r>
            <a:r>
              <a:rPr lang="en-US" sz="3200" i="1" dirty="0" err="1" smtClean="0">
                <a:solidFill>
                  <a:schemeClr val="bg1"/>
                </a:solidFill>
              </a:rPr>
              <a:t>Theudas</a:t>
            </a:r>
            <a:r>
              <a:rPr lang="en-US" sz="3200" i="1" dirty="0" smtClean="0">
                <a:solidFill>
                  <a:schemeClr val="bg1"/>
                </a:solidFill>
              </a:rPr>
              <a:t> rose up, claiming to be somebody. A number of men, about four hundred, joined him. He was slain, and all who obeyed him were scattered and came to nothing. </a:t>
            </a:r>
          </a:p>
          <a:p>
            <a:r>
              <a:rPr lang="en-US" sz="3200" i="1" dirty="0" smtClean="0">
                <a:solidFill>
                  <a:schemeClr val="bg1"/>
                </a:solidFill>
              </a:rPr>
              <a:t>37 After this man, Judas of Galilee rose up in the days of the census, and drew away many people after him. He also perished, and all who obeyed him were dispersed.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3046988"/>
          </a:xfrm>
          <a:prstGeom prst="rect">
            <a:avLst/>
          </a:prstGeom>
          <a:noFill/>
        </p:spPr>
        <p:txBody>
          <a:bodyPr wrap="square" rtlCol="0">
            <a:spAutoFit/>
          </a:bodyPr>
          <a:lstStyle/>
          <a:p>
            <a:r>
              <a:rPr lang="en-US" sz="3200" i="1" dirty="0" smtClean="0">
                <a:solidFill>
                  <a:schemeClr val="bg1"/>
                </a:solidFill>
              </a:rPr>
              <a:t>Acts 5:28-42</a:t>
            </a:r>
          </a:p>
          <a:p>
            <a:r>
              <a:rPr lang="en-US" sz="3200" i="1" dirty="0" smtClean="0">
                <a:solidFill>
                  <a:schemeClr val="bg1"/>
                </a:solidFill>
              </a:rPr>
              <a:t>38 </a:t>
            </a:r>
            <a:r>
              <a:rPr lang="en-US" sz="3200" i="1" dirty="0" smtClean="0">
                <a:solidFill>
                  <a:schemeClr val="bg1"/>
                </a:solidFill>
              </a:rPr>
              <a:t>And now I say to you, keep away from these men and let them alone; for if this plan or this work is of men, it will come to nothing; </a:t>
            </a:r>
          </a:p>
          <a:p>
            <a:r>
              <a:rPr lang="en-US" sz="3200" i="1" dirty="0" smtClean="0">
                <a:solidFill>
                  <a:schemeClr val="bg1"/>
                </a:solidFill>
              </a:rPr>
              <a:t>39 but </a:t>
            </a:r>
            <a:r>
              <a:rPr lang="en-US" sz="3200" i="1" dirty="0" smtClean="0">
                <a:solidFill>
                  <a:srgbClr val="FFFF00"/>
                </a:solidFill>
              </a:rPr>
              <a:t>if it is of God, you cannot overthrow it—lest </a:t>
            </a:r>
            <a:r>
              <a:rPr lang="en-US" sz="3200" i="1" dirty="0" smtClean="0">
                <a:solidFill>
                  <a:schemeClr val="bg1"/>
                </a:solidFill>
              </a:rPr>
              <a:t>you even be found to fight against God."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33600"/>
            <a:ext cx="9144000" cy="3970318"/>
          </a:xfrm>
          <a:prstGeom prst="rect">
            <a:avLst/>
          </a:prstGeom>
          <a:noFill/>
        </p:spPr>
        <p:txBody>
          <a:bodyPr wrap="square" rtlCol="0">
            <a:spAutoFit/>
          </a:bodyPr>
          <a:lstStyle/>
          <a:p>
            <a:pPr algn="ctr"/>
            <a:r>
              <a:rPr lang="en-US" sz="3600" dirty="0" smtClean="0">
                <a:solidFill>
                  <a:schemeClr val="bg1"/>
                </a:solidFill>
              </a:rPr>
              <a:t>As the Body of Christ, we will take our </a:t>
            </a:r>
            <a:r>
              <a:rPr lang="en-US" sz="3600" dirty="0" smtClean="0">
                <a:solidFill>
                  <a:schemeClr val="bg1"/>
                </a:solidFill>
              </a:rPr>
              <a:t>stand </a:t>
            </a:r>
            <a:r>
              <a:rPr lang="en-US" sz="3600" dirty="0" smtClean="0">
                <a:solidFill>
                  <a:schemeClr val="bg1"/>
                </a:solidFill>
              </a:rPr>
              <a:t>by the Word of God empowered by the Spirit.</a:t>
            </a:r>
          </a:p>
          <a:p>
            <a:pPr algn="ct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will not falter, recant, withdraw or apologize for what we believe, preach, teach and practice.</a:t>
            </a:r>
          </a:p>
          <a:p>
            <a:pPr algn="ctr"/>
            <a:endParaRPr lang="en-US" sz="3600" dirty="0" smtClean="0">
              <a:solidFill>
                <a:schemeClr val="bg1"/>
              </a:solidFill>
            </a:endParaRPr>
          </a:p>
          <a:p>
            <a:pPr algn="ctr"/>
            <a:r>
              <a:rPr lang="en-US" sz="3600" dirty="0" smtClean="0">
                <a:solidFill>
                  <a:schemeClr val="bg1"/>
                </a:solidFill>
              </a:rPr>
              <a:t>Here </a:t>
            </a:r>
            <a:r>
              <a:rPr lang="en-US" sz="3600" dirty="0" smtClean="0">
                <a:solidFill>
                  <a:schemeClr val="bg1"/>
                </a:solidFill>
              </a:rPr>
              <a:t>we stand, we will not falter.</a:t>
            </a:r>
            <a:endParaRPr lang="en-US" sz="3600"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3539430"/>
          </a:xfrm>
          <a:prstGeom prst="rect">
            <a:avLst/>
          </a:prstGeom>
          <a:noFill/>
        </p:spPr>
        <p:txBody>
          <a:bodyPr wrap="square" rtlCol="0">
            <a:spAutoFit/>
          </a:bodyPr>
          <a:lstStyle/>
          <a:p>
            <a:r>
              <a:rPr lang="en-US" sz="3200" i="1" dirty="0" smtClean="0">
                <a:solidFill>
                  <a:schemeClr val="bg1"/>
                </a:solidFill>
              </a:rPr>
              <a:t>Matthew 5:13-16</a:t>
            </a:r>
          </a:p>
          <a:p>
            <a:r>
              <a:rPr lang="en-US" sz="3200" i="1" dirty="0" smtClean="0">
                <a:solidFill>
                  <a:schemeClr val="bg1"/>
                </a:solidFill>
              </a:rPr>
              <a:t>13 </a:t>
            </a:r>
            <a:r>
              <a:rPr lang="en-US" sz="3200" i="1" dirty="0" smtClean="0">
                <a:solidFill>
                  <a:schemeClr val="bg1"/>
                </a:solidFill>
              </a:rPr>
              <a:t>"You are the salt of the earth; but if the salt loses its flavor, how shall it be seasoned? It is then good for nothing but to be thrown out and trampled underfoot by men. </a:t>
            </a:r>
          </a:p>
          <a:p>
            <a:r>
              <a:rPr lang="en-US" sz="3200" i="1" dirty="0" smtClean="0">
                <a:solidFill>
                  <a:schemeClr val="bg1"/>
                </a:solidFill>
              </a:rPr>
              <a:t>14 "You are the light of the world. A city that is set on a hill cannot be hidden.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3539430"/>
          </a:xfrm>
          <a:prstGeom prst="rect">
            <a:avLst/>
          </a:prstGeom>
          <a:noFill/>
        </p:spPr>
        <p:txBody>
          <a:bodyPr wrap="square" rtlCol="0">
            <a:spAutoFit/>
          </a:bodyPr>
          <a:lstStyle/>
          <a:p>
            <a:r>
              <a:rPr lang="en-US" sz="3200" i="1" dirty="0" smtClean="0">
                <a:solidFill>
                  <a:schemeClr val="bg1"/>
                </a:solidFill>
              </a:rPr>
              <a:t>Matthew 5:13-16</a:t>
            </a:r>
          </a:p>
          <a:p>
            <a:r>
              <a:rPr lang="en-US" sz="3200" i="1" dirty="0" smtClean="0">
                <a:solidFill>
                  <a:schemeClr val="bg1"/>
                </a:solidFill>
              </a:rPr>
              <a:t>15 Nor do they light a lamp and put it under a basket, but on a </a:t>
            </a:r>
            <a:r>
              <a:rPr lang="en-US" sz="3200" i="1" dirty="0" err="1" smtClean="0">
                <a:solidFill>
                  <a:schemeClr val="bg1"/>
                </a:solidFill>
              </a:rPr>
              <a:t>lampstand</a:t>
            </a:r>
            <a:r>
              <a:rPr lang="en-US" sz="3200" i="1" dirty="0" smtClean="0">
                <a:solidFill>
                  <a:schemeClr val="bg1"/>
                </a:solidFill>
              </a:rPr>
              <a:t>, and it gives light to all who are in the house. </a:t>
            </a:r>
          </a:p>
          <a:p>
            <a:r>
              <a:rPr lang="en-US" sz="3200" i="1" dirty="0" smtClean="0">
                <a:solidFill>
                  <a:schemeClr val="bg1"/>
                </a:solidFill>
              </a:rPr>
              <a:t>16 Let your light so shine before men, that they may see your good works and glorify your Father in heaven.</a:t>
            </a:r>
            <a:endParaRPr lang="en-US" sz="3200" i="1"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3539430"/>
          </a:xfrm>
          <a:prstGeom prst="rect">
            <a:avLst/>
          </a:prstGeom>
          <a:noFill/>
        </p:spPr>
        <p:txBody>
          <a:bodyPr wrap="square" rtlCol="0">
            <a:spAutoFit/>
          </a:bodyPr>
          <a:lstStyle/>
          <a:p>
            <a:r>
              <a:rPr lang="en-US" sz="3200" i="1" dirty="0" smtClean="0">
                <a:solidFill>
                  <a:schemeClr val="bg1"/>
                </a:solidFill>
              </a:rPr>
              <a:t>Ephesians 4:14-15</a:t>
            </a:r>
          </a:p>
          <a:p>
            <a:r>
              <a:rPr lang="en-US" sz="3200" i="1" dirty="0" smtClean="0">
                <a:solidFill>
                  <a:schemeClr val="bg1"/>
                </a:solidFill>
              </a:rPr>
              <a:t>14 that we should no longer be children, tossed to and fro and carried about with every wind of doctrine, by the trickery of men, in the cunning craftiness of deceitful plotting, </a:t>
            </a:r>
          </a:p>
          <a:p>
            <a:r>
              <a:rPr lang="en-US" sz="3200" i="1" dirty="0" smtClean="0">
                <a:solidFill>
                  <a:schemeClr val="bg1"/>
                </a:solidFill>
              </a:rPr>
              <a:t>15 but, speaking the truth in love, may grow up in all things into Him who is the head—Christ—</a:t>
            </a:r>
            <a:endParaRPr lang="en-US" sz="3200" i="1"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2554545"/>
          </a:xfrm>
          <a:prstGeom prst="rect">
            <a:avLst/>
          </a:prstGeom>
          <a:noFill/>
        </p:spPr>
        <p:txBody>
          <a:bodyPr wrap="square" rtlCol="0">
            <a:spAutoFit/>
          </a:bodyPr>
          <a:lstStyle/>
          <a:p>
            <a:r>
              <a:rPr lang="en-US" sz="3200" i="1" dirty="0" smtClean="0">
                <a:solidFill>
                  <a:schemeClr val="bg1"/>
                </a:solidFill>
              </a:rPr>
              <a:t>1 Peter 4:17  </a:t>
            </a:r>
          </a:p>
          <a:p>
            <a:r>
              <a:rPr lang="en-US" sz="3200" i="1" dirty="0" smtClean="0">
                <a:solidFill>
                  <a:schemeClr val="bg1"/>
                </a:solidFill>
              </a:rPr>
              <a:t>17 For the time has come for judgment to begin at the house of God; and if it begins with us first, what will be the end of those who do not obey the gospel of God?</a:t>
            </a:r>
            <a:endParaRPr lang="en-US" sz="3200" i="1"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2062103"/>
          </a:xfrm>
          <a:prstGeom prst="rect">
            <a:avLst/>
          </a:prstGeom>
          <a:noFill/>
        </p:spPr>
        <p:txBody>
          <a:bodyPr wrap="square" rtlCol="0">
            <a:spAutoFit/>
          </a:bodyPr>
          <a:lstStyle/>
          <a:p>
            <a:r>
              <a:rPr lang="en-US" sz="3200" i="1" dirty="0" smtClean="0">
                <a:solidFill>
                  <a:schemeClr val="bg1"/>
                </a:solidFill>
              </a:rPr>
              <a:t>Isaiah 58:1  </a:t>
            </a:r>
            <a:endParaRPr lang="en-US" sz="3200" i="1" dirty="0" smtClean="0">
              <a:solidFill>
                <a:schemeClr val="bg1"/>
              </a:solidFill>
            </a:endParaRPr>
          </a:p>
          <a:p>
            <a:r>
              <a:rPr lang="en-US" sz="3200" i="1" dirty="0" smtClean="0">
                <a:solidFill>
                  <a:schemeClr val="bg1"/>
                </a:solidFill>
              </a:rPr>
              <a:t>"</a:t>
            </a:r>
            <a:r>
              <a:rPr lang="en-US" sz="3200" i="1" dirty="0" smtClean="0">
                <a:solidFill>
                  <a:schemeClr val="bg1"/>
                </a:solidFill>
              </a:rPr>
              <a:t>Cry aloud, spare not; Lift up your voice like a trumpet; Tell My people their transgression, And the house of Jacob their sins.</a:t>
            </a:r>
            <a:endParaRPr lang="en-US" sz="3200" i="1"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646331"/>
          </a:xfrm>
          <a:prstGeom prst="rect">
            <a:avLst/>
          </a:prstGeom>
          <a:noFill/>
        </p:spPr>
        <p:txBody>
          <a:bodyPr wrap="square" rtlCol="0">
            <a:spAutoFit/>
          </a:bodyPr>
          <a:lstStyle/>
          <a:p>
            <a:pPr algn="ctr"/>
            <a:r>
              <a:rPr lang="en-US" sz="3600" dirty="0" smtClean="0">
                <a:solidFill>
                  <a:schemeClr val="bg1"/>
                </a:solidFill>
              </a:rPr>
              <a:t>#1, Entertainment instead of </a:t>
            </a:r>
            <a:r>
              <a:rPr lang="en-US" sz="3600" dirty="0" err="1" smtClean="0">
                <a:solidFill>
                  <a:schemeClr val="bg1"/>
                </a:solidFill>
              </a:rPr>
              <a:t>discipling</a:t>
            </a:r>
            <a:endParaRPr lang="en-US" sz="36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3200"/>
            <a:ext cx="9144000" cy="3046988"/>
          </a:xfrm>
          <a:prstGeom prst="rect">
            <a:avLst/>
          </a:prstGeom>
          <a:noFill/>
        </p:spPr>
        <p:txBody>
          <a:bodyPr wrap="square" rtlCol="0">
            <a:spAutoFit/>
          </a:bodyPr>
          <a:lstStyle/>
          <a:p>
            <a:r>
              <a:rPr lang="en-US" sz="3200" i="1" dirty="0" smtClean="0">
                <a:solidFill>
                  <a:schemeClr val="bg1"/>
                </a:solidFill>
              </a:rPr>
              <a:t>Ephesians 4:11-12</a:t>
            </a:r>
          </a:p>
          <a:p>
            <a:r>
              <a:rPr lang="en-US" sz="3200" i="1" dirty="0" smtClean="0">
                <a:solidFill>
                  <a:schemeClr val="bg1"/>
                </a:solidFill>
              </a:rPr>
              <a:t>11 And He Himself gave some to be apostles, some prophets, some evangelists, and some pastors and teachers, </a:t>
            </a:r>
          </a:p>
          <a:p>
            <a:r>
              <a:rPr lang="en-US" sz="3200" i="1" dirty="0" smtClean="0">
                <a:solidFill>
                  <a:schemeClr val="bg1"/>
                </a:solidFill>
              </a:rPr>
              <a:t>12 for the equipping of the saints for the work of ministry, for the edifying of the body of Christ,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1217</Words>
  <Application>Microsoft Office PowerPoint</Application>
  <PresentationFormat>On-screen Show (4:3)</PresentationFormat>
  <Paragraphs>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33</cp:revision>
  <dcterms:created xsi:type="dcterms:W3CDTF">2006-08-16T00:00:00Z</dcterms:created>
  <dcterms:modified xsi:type="dcterms:W3CDTF">2015-12-26T08:32:05Z</dcterms:modified>
</cp:coreProperties>
</file>