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2015-10-18-Marriage-and-Family-Part-9-Ppt-Header.jpg"/>
          <p:cNvPicPr>
            <a:picLocks noChangeAspect="1"/>
          </p:cNvPicPr>
          <p:nvPr userDrawn="1"/>
        </p:nvPicPr>
        <p:blipFill>
          <a:blip r:embed="rId2" cstate="print"/>
          <a:stretch>
            <a:fillRect/>
          </a:stretch>
        </p:blipFill>
        <p:spPr>
          <a:xfrm>
            <a:off x="0" y="0"/>
            <a:ext cx="9144000" cy="137517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5-10-18-Marriage-and-Family-Part-9-Ppt-Cover.jpg"/>
          <p:cNvPicPr>
            <a:picLocks noChangeAspect="1"/>
          </p:cNvPicPr>
          <p:nvPr/>
        </p:nvPicPr>
        <p:blipFill>
          <a:blip r:embed="rId2" cstate="print"/>
          <a:stretch>
            <a:fillRect/>
          </a:stretch>
        </p:blipFill>
        <p:spPr>
          <a:xfrm>
            <a:off x="0" y="857250"/>
            <a:ext cx="9144000" cy="514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Over Your Children</a:t>
            </a:r>
            <a:endParaRPr lang="en-US" sz="3600" dirty="0">
              <a:solidFill>
                <a:srgbClr val="FFFF00"/>
              </a:solidFill>
            </a:endParaRPr>
          </a:p>
        </p:txBody>
      </p:sp>
      <p:sp>
        <p:nvSpPr>
          <p:cNvPr id="3" name="TextBox 2"/>
          <p:cNvSpPr txBox="1"/>
          <p:nvPr/>
        </p:nvSpPr>
        <p:spPr>
          <a:xfrm>
            <a:off x="0" y="3113544"/>
            <a:ext cx="9144000" cy="2062103"/>
          </a:xfrm>
          <a:prstGeom prst="rect">
            <a:avLst/>
          </a:prstGeom>
          <a:noFill/>
        </p:spPr>
        <p:txBody>
          <a:bodyPr wrap="square" rtlCol="0">
            <a:spAutoFit/>
          </a:bodyPr>
          <a:lstStyle/>
          <a:p>
            <a:pPr algn="ctr"/>
            <a:r>
              <a:rPr lang="en-US" sz="3200" dirty="0" smtClean="0">
                <a:solidFill>
                  <a:schemeClr val="bg1"/>
                </a:solidFill>
              </a:rPr>
              <a:t>#2, Pray for their growth in God's purpose for their lives, that they will grow in the gifts, calling, and anointing of God; that they will walk in and fulfill every good thing God has ordained for their lives.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Over Your Children</a:t>
            </a:r>
            <a:endParaRPr lang="en-US" sz="3600" dirty="0">
              <a:solidFill>
                <a:srgbClr val="FFFF00"/>
              </a:solidFill>
            </a:endParaRPr>
          </a:p>
        </p:txBody>
      </p:sp>
      <p:sp>
        <p:nvSpPr>
          <p:cNvPr id="3" name="TextBox 2"/>
          <p:cNvSpPr txBox="1"/>
          <p:nvPr/>
        </p:nvSpPr>
        <p:spPr>
          <a:xfrm>
            <a:off x="0" y="3113544"/>
            <a:ext cx="9144000" cy="1077218"/>
          </a:xfrm>
          <a:prstGeom prst="rect">
            <a:avLst/>
          </a:prstGeom>
          <a:noFill/>
        </p:spPr>
        <p:txBody>
          <a:bodyPr wrap="square" rtlCol="0">
            <a:spAutoFit/>
          </a:bodyPr>
          <a:lstStyle/>
          <a:p>
            <a:pPr algn="ctr"/>
            <a:r>
              <a:rPr lang="en-US" sz="3200" dirty="0" smtClean="0">
                <a:solidFill>
                  <a:schemeClr val="bg1"/>
                </a:solidFill>
              </a:rPr>
              <a:t>#3, Pray and declare the Word of God and promises in His Word over their lives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Over Your Children</a:t>
            </a:r>
            <a:endParaRPr lang="en-US" sz="3600" dirty="0">
              <a:solidFill>
                <a:srgbClr val="FFFF00"/>
              </a:solidFill>
            </a:endParaRPr>
          </a:p>
        </p:txBody>
      </p:sp>
      <p:sp>
        <p:nvSpPr>
          <p:cNvPr id="3" name="TextBox 2"/>
          <p:cNvSpPr txBox="1"/>
          <p:nvPr/>
        </p:nvSpPr>
        <p:spPr>
          <a:xfrm>
            <a:off x="0" y="3113544"/>
            <a:ext cx="9144000" cy="1569660"/>
          </a:xfrm>
          <a:prstGeom prst="rect">
            <a:avLst/>
          </a:prstGeom>
          <a:noFill/>
        </p:spPr>
        <p:txBody>
          <a:bodyPr wrap="square" rtlCol="0">
            <a:spAutoFit/>
          </a:bodyPr>
          <a:lstStyle/>
          <a:p>
            <a:pPr algn="ctr"/>
            <a:r>
              <a:rPr lang="en-US" sz="3200" dirty="0" smtClean="0">
                <a:solidFill>
                  <a:schemeClr val="bg1"/>
                </a:solidFill>
              </a:rPr>
              <a:t>#4, Declare and call forth their prophetic destiny and their calling based on what God is revealing to you about them.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Over Your Children</a:t>
            </a:r>
            <a:endParaRPr lang="en-US" sz="3600" dirty="0">
              <a:solidFill>
                <a:srgbClr val="FFFF00"/>
              </a:solidFill>
            </a:endParaRPr>
          </a:p>
        </p:txBody>
      </p:sp>
      <p:sp>
        <p:nvSpPr>
          <p:cNvPr id="3" name="TextBox 2"/>
          <p:cNvSpPr txBox="1"/>
          <p:nvPr/>
        </p:nvSpPr>
        <p:spPr>
          <a:xfrm>
            <a:off x="0" y="3113544"/>
            <a:ext cx="9144000" cy="2062103"/>
          </a:xfrm>
          <a:prstGeom prst="rect">
            <a:avLst/>
          </a:prstGeom>
          <a:noFill/>
        </p:spPr>
        <p:txBody>
          <a:bodyPr wrap="square" rtlCol="0">
            <a:spAutoFit/>
          </a:bodyPr>
          <a:lstStyle/>
          <a:p>
            <a:pPr algn="ctr"/>
            <a:r>
              <a:rPr lang="en-US" sz="3200" dirty="0" smtClean="0">
                <a:solidFill>
                  <a:schemeClr val="bg1"/>
                </a:solidFill>
              </a:rPr>
              <a:t>#5, Sanctify, consecrate and bless all the gifts, skills, capabilities, knowledge God has blessed them with to be used for God's glory and for the purposes of the Kingdom of God.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Over Your Children</a:t>
            </a:r>
            <a:endParaRPr lang="en-US" sz="3600" dirty="0">
              <a:solidFill>
                <a:srgbClr val="FFFF00"/>
              </a:solidFill>
            </a:endParaRPr>
          </a:p>
        </p:txBody>
      </p:sp>
      <p:sp>
        <p:nvSpPr>
          <p:cNvPr id="3" name="TextBox 2"/>
          <p:cNvSpPr txBox="1"/>
          <p:nvPr/>
        </p:nvSpPr>
        <p:spPr>
          <a:xfrm>
            <a:off x="0" y="3113544"/>
            <a:ext cx="9144000" cy="584775"/>
          </a:xfrm>
          <a:prstGeom prst="rect">
            <a:avLst/>
          </a:prstGeom>
          <a:noFill/>
        </p:spPr>
        <p:txBody>
          <a:bodyPr wrap="square" rtlCol="0">
            <a:spAutoFit/>
          </a:bodyPr>
          <a:lstStyle/>
          <a:p>
            <a:pPr algn="ctr"/>
            <a:r>
              <a:rPr lang="en-US" sz="3200" dirty="0" smtClean="0">
                <a:solidFill>
                  <a:schemeClr val="bg1"/>
                </a:solidFill>
              </a:rPr>
              <a:t>#6, Bless their present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Over Your Children</a:t>
            </a:r>
            <a:endParaRPr lang="en-US" sz="3600" dirty="0">
              <a:solidFill>
                <a:srgbClr val="FFFF00"/>
              </a:solidFill>
            </a:endParaRPr>
          </a:p>
        </p:txBody>
      </p:sp>
      <p:sp>
        <p:nvSpPr>
          <p:cNvPr id="3" name="TextBox 2"/>
          <p:cNvSpPr txBox="1"/>
          <p:nvPr/>
        </p:nvSpPr>
        <p:spPr>
          <a:xfrm>
            <a:off x="0" y="3113544"/>
            <a:ext cx="9144000" cy="584775"/>
          </a:xfrm>
          <a:prstGeom prst="rect">
            <a:avLst/>
          </a:prstGeom>
          <a:noFill/>
        </p:spPr>
        <p:txBody>
          <a:bodyPr wrap="square" rtlCol="0">
            <a:spAutoFit/>
          </a:bodyPr>
          <a:lstStyle/>
          <a:p>
            <a:pPr algn="ctr"/>
            <a:r>
              <a:rPr lang="en-US" sz="3200" dirty="0" smtClean="0">
                <a:solidFill>
                  <a:schemeClr val="bg1"/>
                </a:solidFill>
              </a:rPr>
              <a:t>#7, Bless their future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Over Your Children</a:t>
            </a:r>
            <a:endParaRPr lang="en-US" sz="3600" dirty="0">
              <a:solidFill>
                <a:srgbClr val="FFFF00"/>
              </a:solidFill>
            </a:endParaRPr>
          </a:p>
        </p:txBody>
      </p:sp>
      <p:sp>
        <p:nvSpPr>
          <p:cNvPr id="3" name="TextBox 2"/>
          <p:cNvSpPr txBox="1"/>
          <p:nvPr/>
        </p:nvSpPr>
        <p:spPr>
          <a:xfrm>
            <a:off x="0" y="3113544"/>
            <a:ext cx="9144000" cy="1077218"/>
          </a:xfrm>
          <a:prstGeom prst="rect">
            <a:avLst/>
          </a:prstGeom>
          <a:noFill/>
        </p:spPr>
        <p:txBody>
          <a:bodyPr wrap="square" rtlCol="0">
            <a:spAutoFit/>
          </a:bodyPr>
          <a:lstStyle/>
          <a:p>
            <a:pPr algn="ctr"/>
            <a:r>
              <a:rPr lang="en-US" sz="3200" dirty="0" smtClean="0">
                <a:solidFill>
                  <a:schemeClr val="bg1"/>
                </a:solidFill>
              </a:rPr>
              <a:t>#8, Bind, destroy and annul any of </a:t>
            </a:r>
            <a:r>
              <a:rPr lang="en-US" sz="3200" dirty="0" err="1" smtClean="0">
                <a:solidFill>
                  <a:schemeClr val="bg1"/>
                </a:solidFill>
              </a:rPr>
              <a:t>satan's</a:t>
            </a:r>
            <a:r>
              <a:rPr lang="en-US" sz="3200" dirty="0" smtClean="0">
                <a:solidFill>
                  <a:schemeClr val="bg1"/>
                </a:solidFill>
              </a:rPr>
              <a:t> schemes against their lives.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Praying For Their Salvation And Deliverance From Waywardness</a:t>
            </a:r>
            <a:endParaRPr lang="en-US" sz="3600" dirty="0">
              <a:solidFill>
                <a:srgbClr val="FFFF00"/>
              </a:solidFill>
            </a:endParaRPr>
          </a:p>
        </p:txBody>
      </p:sp>
      <p:sp>
        <p:nvSpPr>
          <p:cNvPr id="3" name="TextBox 2"/>
          <p:cNvSpPr txBox="1"/>
          <p:nvPr/>
        </p:nvSpPr>
        <p:spPr>
          <a:xfrm>
            <a:off x="0" y="3113544"/>
            <a:ext cx="9144000" cy="2246769"/>
          </a:xfrm>
          <a:prstGeom prst="rect">
            <a:avLst/>
          </a:prstGeom>
          <a:noFill/>
        </p:spPr>
        <p:txBody>
          <a:bodyPr wrap="square" rtlCol="0">
            <a:spAutoFit/>
          </a:bodyPr>
          <a:lstStyle/>
          <a:p>
            <a:pPr algn="just"/>
            <a:r>
              <a:rPr lang="en-US" sz="2800" i="1" dirty="0" smtClean="0">
                <a:solidFill>
                  <a:schemeClr val="bg1"/>
                </a:solidFill>
              </a:rPr>
              <a:t>Isaiah 49:25</a:t>
            </a:r>
          </a:p>
          <a:p>
            <a:pPr algn="just"/>
            <a:r>
              <a:rPr lang="en-US" sz="2800" i="1" dirty="0" smtClean="0">
                <a:solidFill>
                  <a:schemeClr val="bg1"/>
                </a:solidFill>
              </a:rPr>
              <a:t>But thus says the LORD: "Even the captives of the mighty shall be taken away, And the prey of the terrible be delivered; </a:t>
            </a:r>
            <a:r>
              <a:rPr lang="en-US" sz="2800" i="1" dirty="0" smtClean="0">
                <a:solidFill>
                  <a:srgbClr val="FFFF00"/>
                </a:solidFill>
              </a:rPr>
              <a:t>For I will contend with him who contends with you, And I will save your children.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Praying For Their Salvation And Deliverance From Waywardness</a:t>
            </a:r>
            <a:endParaRPr lang="en-US" sz="3600" dirty="0">
              <a:solidFill>
                <a:srgbClr val="FFFF00"/>
              </a:solidFill>
            </a:endParaRPr>
          </a:p>
        </p:txBody>
      </p:sp>
      <p:sp>
        <p:nvSpPr>
          <p:cNvPr id="3" name="TextBox 2"/>
          <p:cNvSpPr txBox="1"/>
          <p:nvPr/>
        </p:nvSpPr>
        <p:spPr>
          <a:xfrm>
            <a:off x="0" y="3113544"/>
            <a:ext cx="9144000" cy="1569660"/>
          </a:xfrm>
          <a:prstGeom prst="rect">
            <a:avLst/>
          </a:prstGeom>
          <a:noFill/>
        </p:spPr>
        <p:txBody>
          <a:bodyPr wrap="square" rtlCol="0">
            <a:spAutoFit/>
          </a:bodyPr>
          <a:lstStyle/>
          <a:p>
            <a:pPr algn="ctr"/>
            <a:r>
              <a:rPr lang="en-US" sz="3200" dirty="0" smtClean="0">
                <a:solidFill>
                  <a:schemeClr val="bg1"/>
                </a:solidFill>
              </a:rPr>
              <a:t>#1, Bind and cast down every spirit of this world, deception, lies of atheism, existentialism, humanism, false religion, etc. that blinds their minds. </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Praying For Their Salvation And Deliverance From Waywardness</a:t>
            </a:r>
            <a:endParaRPr lang="en-US" sz="3600" dirty="0">
              <a:solidFill>
                <a:srgbClr val="FFFF00"/>
              </a:solidFill>
            </a:endParaRPr>
          </a:p>
        </p:txBody>
      </p:sp>
      <p:sp>
        <p:nvSpPr>
          <p:cNvPr id="3" name="TextBox 2"/>
          <p:cNvSpPr txBox="1"/>
          <p:nvPr/>
        </p:nvSpPr>
        <p:spPr>
          <a:xfrm>
            <a:off x="0" y="3113544"/>
            <a:ext cx="9144000" cy="2062103"/>
          </a:xfrm>
          <a:prstGeom prst="rect">
            <a:avLst/>
          </a:prstGeom>
          <a:noFill/>
        </p:spPr>
        <p:txBody>
          <a:bodyPr wrap="square" rtlCol="0">
            <a:spAutoFit/>
          </a:bodyPr>
          <a:lstStyle/>
          <a:p>
            <a:pPr algn="ctr"/>
            <a:r>
              <a:rPr lang="en-US" sz="3200" dirty="0" smtClean="0">
                <a:solidFill>
                  <a:schemeClr val="bg1"/>
                </a:solidFill>
              </a:rPr>
              <a:t>#2, Cast down every stronghold, argument, reasoning, imagination that contradicts the truth of God's Word and bring every though captive to the Christ (2 Corinthians 10:4-5)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24200"/>
            <a:ext cx="9144000" cy="646331"/>
          </a:xfrm>
          <a:prstGeom prst="rect">
            <a:avLst/>
          </a:prstGeom>
          <a:noFill/>
        </p:spPr>
        <p:txBody>
          <a:bodyPr wrap="square" rtlCol="0">
            <a:spAutoFit/>
          </a:bodyPr>
          <a:lstStyle/>
          <a:p>
            <a:pPr algn="ctr"/>
            <a:r>
              <a:rPr lang="en-US" sz="3600" dirty="0" smtClean="0">
                <a:solidFill>
                  <a:srgbClr val="FFC000"/>
                </a:solidFill>
              </a:rPr>
              <a:t>THE FAMILY ALTAR AND INTERCESSION</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Praying For Their Salvation And Deliverance From Waywardness</a:t>
            </a:r>
            <a:endParaRPr lang="en-US" sz="3600" dirty="0">
              <a:solidFill>
                <a:srgbClr val="FFFF00"/>
              </a:solidFill>
            </a:endParaRPr>
          </a:p>
        </p:txBody>
      </p:sp>
      <p:sp>
        <p:nvSpPr>
          <p:cNvPr id="3" name="TextBox 2"/>
          <p:cNvSpPr txBox="1"/>
          <p:nvPr/>
        </p:nvSpPr>
        <p:spPr>
          <a:xfrm>
            <a:off x="0" y="3113544"/>
            <a:ext cx="9144000" cy="1077218"/>
          </a:xfrm>
          <a:prstGeom prst="rect">
            <a:avLst/>
          </a:prstGeom>
          <a:noFill/>
        </p:spPr>
        <p:txBody>
          <a:bodyPr wrap="square" rtlCol="0">
            <a:spAutoFit/>
          </a:bodyPr>
          <a:lstStyle/>
          <a:p>
            <a:pPr algn="ctr"/>
            <a:r>
              <a:rPr lang="en-US" sz="3200" dirty="0" smtClean="0">
                <a:solidFill>
                  <a:schemeClr val="bg1"/>
                </a:solidFill>
              </a:rPr>
              <a:t>#3, Invite the Holy Spirit to bring about conviction of sin, righteousness and judgment (John 16:7-11)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Praying For Their Salvation And Deliverance From Waywardness</a:t>
            </a:r>
            <a:endParaRPr lang="en-US" sz="3600" dirty="0">
              <a:solidFill>
                <a:srgbClr val="FFFF00"/>
              </a:solidFill>
            </a:endParaRPr>
          </a:p>
        </p:txBody>
      </p:sp>
      <p:sp>
        <p:nvSpPr>
          <p:cNvPr id="3" name="TextBox 2"/>
          <p:cNvSpPr txBox="1"/>
          <p:nvPr/>
        </p:nvSpPr>
        <p:spPr>
          <a:xfrm>
            <a:off x="0" y="3113544"/>
            <a:ext cx="9144000" cy="1077218"/>
          </a:xfrm>
          <a:prstGeom prst="rect">
            <a:avLst/>
          </a:prstGeom>
          <a:noFill/>
        </p:spPr>
        <p:txBody>
          <a:bodyPr wrap="square" rtlCol="0">
            <a:spAutoFit/>
          </a:bodyPr>
          <a:lstStyle/>
          <a:p>
            <a:pPr algn="ctr"/>
            <a:r>
              <a:rPr lang="en-US" sz="3200" dirty="0" smtClean="0">
                <a:solidFill>
                  <a:schemeClr val="bg1"/>
                </a:solidFill>
              </a:rPr>
              <a:t>#4, Ask God to draw them to Him </a:t>
            </a:r>
            <a:endParaRPr lang="en-US" sz="3200" dirty="0" smtClean="0">
              <a:solidFill>
                <a:schemeClr val="bg1"/>
              </a:solidFill>
            </a:endParaRPr>
          </a:p>
          <a:p>
            <a:pPr algn="ctr"/>
            <a:r>
              <a:rPr lang="en-US" sz="3200" dirty="0" smtClean="0">
                <a:solidFill>
                  <a:schemeClr val="bg1"/>
                </a:solidFill>
              </a:rPr>
              <a:t>(</a:t>
            </a:r>
            <a:r>
              <a:rPr lang="en-US" sz="3200" dirty="0" smtClean="0">
                <a:solidFill>
                  <a:schemeClr val="bg1"/>
                </a:solidFill>
              </a:rPr>
              <a:t>John 6:44; John 12:32</a:t>
            </a:r>
            <a:r>
              <a:rPr lang="en-US" sz="32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Praying For Their Salvation And Deliverance From Waywardness</a:t>
            </a:r>
            <a:endParaRPr lang="en-US" sz="3600" dirty="0">
              <a:solidFill>
                <a:srgbClr val="FFFF00"/>
              </a:solidFill>
            </a:endParaRPr>
          </a:p>
        </p:txBody>
      </p:sp>
      <p:sp>
        <p:nvSpPr>
          <p:cNvPr id="3" name="TextBox 2"/>
          <p:cNvSpPr txBox="1"/>
          <p:nvPr/>
        </p:nvSpPr>
        <p:spPr>
          <a:xfrm>
            <a:off x="0" y="3113544"/>
            <a:ext cx="9144000" cy="2062103"/>
          </a:xfrm>
          <a:prstGeom prst="rect">
            <a:avLst/>
          </a:prstGeom>
          <a:noFill/>
        </p:spPr>
        <p:txBody>
          <a:bodyPr wrap="square" rtlCol="0">
            <a:spAutoFit/>
          </a:bodyPr>
          <a:lstStyle/>
          <a:p>
            <a:pPr algn="ctr"/>
            <a:r>
              <a:rPr lang="en-US" sz="3200" dirty="0" smtClean="0">
                <a:solidFill>
                  <a:schemeClr val="bg1"/>
                </a:solidFill>
              </a:rPr>
              <a:t>#5, Pray that God will move upon them bringing them to repentance and to the knowledge of the truth and that they will come to their senses and escape the trap of the evil one (2 Timothy 2:25,26).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Praying For Their Salvation And Deliverance From Waywardness</a:t>
            </a:r>
            <a:endParaRPr lang="en-US" sz="3600" dirty="0">
              <a:solidFill>
                <a:srgbClr val="FFFF00"/>
              </a:solidFill>
            </a:endParaRPr>
          </a:p>
        </p:txBody>
      </p:sp>
      <p:sp>
        <p:nvSpPr>
          <p:cNvPr id="3" name="TextBox 2"/>
          <p:cNvSpPr txBox="1"/>
          <p:nvPr/>
        </p:nvSpPr>
        <p:spPr>
          <a:xfrm>
            <a:off x="0" y="3113544"/>
            <a:ext cx="9144000" cy="3046988"/>
          </a:xfrm>
          <a:prstGeom prst="rect">
            <a:avLst/>
          </a:prstGeom>
          <a:noFill/>
        </p:spPr>
        <p:txBody>
          <a:bodyPr wrap="square" rtlCol="0">
            <a:spAutoFit/>
          </a:bodyPr>
          <a:lstStyle/>
          <a:p>
            <a:pPr algn="ctr"/>
            <a:r>
              <a:rPr lang="en-US" sz="3200" dirty="0" smtClean="0">
                <a:solidFill>
                  <a:schemeClr val="bg1"/>
                </a:solidFill>
              </a:rPr>
              <a:t>#6, Ask God to grant them the Spirit of wisdom and revelation so that their spiritual eyes are enlightened to know the Lord, to know the beauty of His Word, to know the purpose of His calling, to know the greatness of His power (Ephesians </a:t>
            </a:r>
            <a:r>
              <a:rPr lang="en-US" sz="3200" dirty="0" smtClean="0">
                <a:solidFill>
                  <a:schemeClr val="bg1"/>
                </a:solidFill>
              </a:rPr>
              <a:t>1:15-21; </a:t>
            </a:r>
            <a:r>
              <a:rPr lang="en-US" sz="3200" dirty="0" smtClean="0">
                <a:solidFill>
                  <a:schemeClr val="bg1"/>
                </a:solidFill>
              </a:rPr>
              <a:t>Psalm 119:18).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Promises To Pray And Declare Over Your Home</a:t>
            </a:r>
            <a:endParaRPr lang="en-US" sz="3600" dirty="0">
              <a:solidFill>
                <a:srgbClr val="FFFF00"/>
              </a:solidFill>
            </a:endParaRPr>
          </a:p>
        </p:txBody>
      </p:sp>
      <p:sp>
        <p:nvSpPr>
          <p:cNvPr id="3" name="TextBox 2"/>
          <p:cNvSpPr txBox="1"/>
          <p:nvPr/>
        </p:nvSpPr>
        <p:spPr>
          <a:xfrm>
            <a:off x="0" y="3113544"/>
            <a:ext cx="9144000" cy="1384995"/>
          </a:xfrm>
          <a:prstGeom prst="rect">
            <a:avLst/>
          </a:prstGeom>
          <a:noFill/>
        </p:spPr>
        <p:txBody>
          <a:bodyPr wrap="square" rtlCol="0">
            <a:spAutoFit/>
          </a:bodyPr>
          <a:lstStyle/>
          <a:p>
            <a:pPr algn="just"/>
            <a:r>
              <a:rPr lang="en-US" sz="2800" i="1" dirty="0" smtClean="0">
                <a:solidFill>
                  <a:schemeClr val="bg1"/>
                </a:solidFill>
              </a:rPr>
              <a:t>Psalm 118:15</a:t>
            </a:r>
          </a:p>
          <a:p>
            <a:pPr algn="just"/>
            <a:r>
              <a:rPr lang="en-US" sz="2800" i="1" dirty="0" smtClean="0">
                <a:solidFill>
                  <a:schemeClr val="bg1"/>
                </a:solidFill>
              </a:rPr>
              <a:t>The voice of rejoicing and salvation Is in the tents of the righteous; The right hand of the LORD does valiantly</a:t>
            </a:r>
            <a:r>
              <a:rPr lang="en-US" sz="2800" i="1"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Promises To Pray And Declare Over Your Home</a:t>
            </a:r>
            <a:endParaRPr lang="en-US" sz="3600" dirty="0">
              <a:solidFill>
                <a:srgbClr val="FFFF00"/>
              </a:solidFill>
            </a:endParaRPr>
          </a:p>
        </p:txBody>
      </p:sp>
      <p:sp>
        <p:nvSpPr>
          <p:cNvPr id="3" name="TextBox 2"/>
          <p:cNvSpPr txBox="1"/>
          <p:nvPr/>
        </p:nvSpPr>
        <p:spPr>
          <a:xfrm>
            <a:off x="0" y="2895600"/>
            <a:ext cx="9144000" cy="3539430"/>
          </a:xfrm>
          <a:prstGeom prst="rect">
            <a:avLst/>
          </a:prstGeom>
          <a:noFill/>
        </p:spPr>
        <p:txBody>
          <a:bodyPr wrap="square" rtlCol="0">
            <a:spAutoFit/>
          </a:bodyPr>
          <a:lstStyle/>
          <a:p>
            <a:pPr algn="just"/>
            <a:r>
              <a:rPr lang="en-US" sz="2800" i="1" dirty="0" smtClean="0">
                <a:solidFill>
                  <a:schemeClr val="bg1"/>
                </a:solidFill>
              </a:rPr>
              <a:t>Psalm </a:t>
            </a:r>
            <a:r>
              <a:rPr lang="en-US" sz="2800" i="1" dirty="0" smtClean="0">
                <a:solidFill>
                  <a:schemeClr val="bg1"/>
                </a:solidFill>
              </a:rPr>
              <a:t>128:1-6 (GNB)</a:t>
            </a:r>
          </a:p>
          <a:p>
            <a:pPr algn="just"/>
            <a:r>
              <a:rPr lang="en-US" sz="2800" i="1" dirty="0" smtClean="0">
                <a:solidFill>
                  <a:schemeClr val="bg1"/>
                </a:solidFill>
              </a:rPr>
              <a:t>1 Happy are those who obey the LORD, who live by his commands. </a:t>
            </a:r>
          </a:p>
          <a:p>
            <a:pPr algn="just"/>
            <a:r>
              <a:rPr lang="en-US" sz="2800" i="1" dirty="0" smtClean="0">
                <a:solidFill>
                  <a:schemeClr val="bg1"/>
                </a:solidFill>
              </a:rPr>
              <a:t>2 Your work will provide for your needs; you will be happy and prosperous. </a:t>
            </a:r>
          </a:p>
          <a:p>
            <a:pPr algn="just"/>
            <a:r>
              <a:rPr lang="en-US" sz="2800" i="1" dirty="0" smtClean="0">
                <a:solidFill>
                  <a:schemeClr val="bg1"/>
                </a:solidFill>
              </a:rPr>
              <a:t>3 Your wife will be like a fruitful vine in your home, and your children will be like young olive trees around your table. </a:t>
            </a:r>
          </a:p>
          <a:p>
            <a:pPr algn="just"/>
            <a:r>
              <a:rPr lang="en-US" sz="2800" i="1" dirty="0" smtClean="0">
                <a:solidFill>
                  <a:schemeClr val="bg1"/>
                </a:solidFill>
              </a:rPr>
              <a:t>4 A man who obeys the LORD will surely be blessed like this.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Promises To Pray And Declare Over Your Home</a:t>
            </a:r>
            <a:endParaRPr lang="en-US" sz="3600" dirty="0">
              <a:solidFill>
                <a:srgbClr val="FFFF00"/>
              </a:solidFill>
            </a:endParaRPr>
          </a:p>
        </p:txBody>
      </p:sp>
      <p:sp>
        <p:nvSpPr>
          <p:cNvPr id="3" name="TextBox 2"/>
          <p:cNvSpPr txBox="1"/>
          <p:nvPr/>
        </p:nvSpPr>
        <p:spPr>
          <a:xfrm>
            <a:off x="0" y="2895600"/>
            <a:ext cx="9144000" cy="3539430"/>
          </a:xfrm>
          <a:prstGeom prst="rect">
            <a:avLst/>
          </a:prstGeom>
          <a:noFill/>
        </p:spPr>
        <p:txBody>
          <a:bodyPr wrap="square" rtlCol="0">
            <a:spAutoFit/>
          </a:bodyPr>
          <a:lstStyle/>
          <a:p>
            <a:pPr algn="just"/>
            <a:r>
              <a:rPr lang="en-US" sz="2800" i="1" dirty="0" smtClean="0">
                <a:solidFill>
                  <a:schemeClr val="bg1"/>
                </a:solidFill>
              </a:rPr>
              <a:t>Proverbs </a:t>
            </a:r>
            <a:r>
              <a:rPr lang="en-US" sz="2800" i="1" dirty="0" smtClean="0">
                <a:solidFill>
                  <a:schemeClr val="bg1"/>
                </a:solidFill>
              </a:rPr>
              <a:t>3:33 (GNB) </a:t>
            </a:r>
            <a:endParaRPr lang="en-US" sz="2800" i="1" dirty="0" smtClean="0">
              <a:solidFill>
                <a:schemeClr val="bg1"/>
              </a:solidFill>
            </a:endParaRPr>
          </a:p>
          <a:p>
            <a:pPr algn="just"/>
            <a:r>
              <a:rPr lang="en-US" sz="2800" i="1" dirty="0" smtClean="0">
                <a:solidFill>
                  <a:schemeClr val="bg1"/>
                </a:solidFill>
              </a:rPr>
              <a:t>...</a:t>
            </a:r>
            <a:r>
              <a:rPr lang="en-US" sz="2800" i="1" dirty="0" smtClean="0">
                <a:solidFill>
                  <a:schemeClr val="bg1"/>
                </a:solidFill>
              </a:rPr>
              <a:t>But He blesses the home of the just. </a:t>
            </a:r>
          </a:p>
          <a:p>
            <a:pPr algn="just"/>
            <a:endParaRPr lang="en-US" sz="2800" i="1" dirty="0" smtClean="0">
              <a:solidFill>
                <a:schemeClr val="bg1"/>
              </a:solidFill>
            </a:endParaRPr>
          </a:p>
          <a:p>
            <a:pPr algn="just"/>
            <a:r>
              <a:rPr lang="en-US" sz="2800" i="1" dirty="0" smtClean="0">
                <a:solidFill>
                  <a:schemeClr val="bg1"/>
                </a:solidFill>
              </a:rPr>
              <a:t>Proverbs 12:7 (GNB) </a:t>
            </a:r>
            <a:endParaRPr lang="en-US" sz="2800" i="1" dirty="0" smtClean="0">
              <a:solidFill>
                <a:schemeClr val="bg1"/>
              </a:solidFill>
            </a:endParaRPr>
          </a:p>
          <a:p>
            <a:pPr algn="just"/>
            <a:r>
              <a:rPr lang="en-US" sz="2800" i="1" dirty="0" smtClean="0">
                <a:solidFill>
                  <a:schemeClr val="bg1"/>
                </a:solidFill>
              </a:rPr>
              <a:t>...</a:t>
            </a:r>
            <a:r>
              <a:rPr lang="en-US" sz="2800" i="1" dirty="0" smtClean="0">
                <a:solidFill>
                  <a:schemeClr val="bg1"/>
                </a:solidFill>
              </a:rPr>
              <a:t>But the house of the righteous will stand. </a:t>
            </a:r>
          </a:p>
          <a:p>
            <a:pPr algn="just"/>
            <a:endParaRPr lang="en-US" sz="2800" i="1" dirty="0" smtClean="0">
              <a:solidFill>
                <a:schemeClr val="bg1"/>
              </a:solidFill>
            </a:endParaRPr>
          </a:p>
          <a:p>
            <a:pPr algn="just"/>
            <a:r>
              <a:rPr lang="en-US" sz="2800" i="1" dirty="0" smtClean="0">
                <a:solidFill>
                  <a:schemeClr val="bg1"/>
                </a:solidFill>
              </a:rPr>
              <a:t>Proverbs 14:11 (GNB) </a:t>
            </a:r>
            <a:endParaRPr lang="en-US" sz="2800" i="1" dirty="0" smtClean="0">
              <a:solidFill>
                <a:schemeClr val="bg1"/>
              </a:solidFill>
            </a:endParaRPr>
          </a:p>
          <a:p>
            <a:pPr algn="just"/>
            <a:r>
              <a:rPr lang="en-US" sz="2800" i="1" dirty="0" smtClean="0">
                <a:solidFill>
                  <a:schemeClr val="bg1"/>
                </a:solidFill>
              </a:rPr>
              <a:t>...</a:t>
            </a:r>
            <a:r>
              <a:rPr lang="en-US" sz="2800" i="1" dirty="0" smtClean="0">
                <a:solidFill>
                  <a:schemeClr val="bg1"/>
                </a:solidFill>
              </a:rPr>
              <a:t>But the tent of the upright will flourish.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Promises To Pray And Declare Over Your Home</a:t>
            </a:r>
            <a:endParaRPr lang="en-US" sz="3600" dirty="0">
              <a:solidFill>
                <a:srgbClr val="FFFF00"/>
              </a:solidFill>
            </a:endParaRPr>
          </a:p>
        </p:txBody>
      </p:sp>
      <p:sp>
        <p:nvSpPr>
          <p:cNvPr id="3" name="TextBox 2"/>
          <p:cNvSpPr txBox="1"/>
          <p:nvPr/>
        </p:nvSpPr>
        <p:spPr>
          <a:xfrm>
            <a:off x="0" y="2895600"/>
            <a:ext cx="9144000" cy="4401205"/>
          </a:xfrm>
          <a:prstGeom prst="rect">
            <a:avLst/>
          </a:prstGeom>
          <a:noFill/>
        </p:spPr>
        <p:txBody>
          <a:bodyPr wrap="square" rtlCol="0">
            <a:spAutoFit/>
          </a:bodyPr>
          <a:lstStyle/>
          <a:p>
            <a:pPr algn="just"/>
            <a:r>
              <a:rPr lang="en-US" sz="2800" i="1" dirty="0" smtClean="0">
                <a:solidFill>
                  <a:schemeClr val="bg1"/>
                </a:solidFill>
              </a:rPr>
              <a:t>Proverbs </a:t>
            </a:r>
            <a:r>
              <a:rPr lang="en-US" sz="2800" i="1" dirty="0" smtClean="0">
                <a:solidFill>
                  <a:schemeClr val="bg1"/>
                </a:solidFill>
              </a:rPr>
              <a:t>15:6 (GNB) </a:t>
            </a:r>
            <a:endParaRPr lang="en-US" sz="2800" i="1" dirty="0" smtClean="0">
              <a:solidFill>
                <a:schemeClr val="bg1"/>
              </a:solidFill>
            </a:endParaRPr>
          </a:p>
          <a:p>
            <a:pPr algn="just"/>
            <a:r>
              <a:rPr lang="en-US" sz="2800" i="1" dirty="0" smtClean="0">
                <a:solidFill>
                  <a:schemeClr val="bg1"/>
                </a:solidFill>
              </a:rPr>
              <a:t>In </a:t>
            </a:r>
            <a:r>
              <a:rPr lang="en-US" sz="2800" i="1" dirty="0" smtClean="0">
                <a:solidFill>
                  <a:schemeClr val="bg1"/>
                </a:solidFill>
              </a:rPr>
              <a:t>the house of the righteous there is much treasure,...</a:t>
            </a:r>
          </a:p>
          <a:p>
            <a:pPr algn="just"/>
            <a:endParaRPr lang="en-US" sz="2800" i="1" dirty="0" smtClean="0">
              <a:solidFill>
                <a:schemeClr val="bg1"/>
              </a:solidFill>
            </a:endParaRPr>
          </a:p>
          <a:p>
            <a:pPr algn="just"/>
            <a:r>
              <a:rPr lang="en-US" sz="2800" i="1" dirty="0" smtClean="0">
                <a:solidFill>
                  <a:schemeClr val="bg1"/>
                </a:solidFill>
              </a:rPr>
              <a:t>Isaiah 32:18-19</a:t>
            </a:r>
          </a:p>
          <a:p>
            <a:pPr algn="just"/>
            <a:r>
              <a:rPr lang="en-US" sz="2800" i="1" dirty="0" smtClean="0">
                <a:solidFill>
                  <a:schemeClr val="bg1"/>
                </a:solidFill>
              </a:rPr>
              <a:t>18 My people will dwell in a peaceful habitation, In secure dwellings, and in quiet resting places, </a:t>
            </a:r>
          </a:p>
          <a:p>
            <a:pPr algn="just"/>
            <a:r>
              <a:rPr lang="en-US" sz="2800" i="1" dirty="0" smtClean="0">
                <a:solidFill>
                  <a:schemeClr val="bg1"/>
                </a:solidFill>
              </a:rPr>
              <a:t>19 Though hail comes down on the forest, And the city is brought low in humiliation.</a:t>
            </a:r>
          </a:p>
          <a:p>
            <a:pPr algn="just"/>
            <a:endParaRPr lang="en-US" sz="2800" i="1" dirty="0" smtClean="0">
              <a:solidFill>
                <a:schemeClr val="bg1"/>
              </a:solidFill>
            </a:endParaRPr>
          </a:p>
          <a:p>
            <a:pPr algn="just"/>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Promises To Pray And Declare Over Your Children</a:t>
            </a:r>
            <a:endParaRPr lang="en-US" sz="3600" dirty="0">
              <a:solidFill>
                <a:srgbClr val="FFFF00"/>
              </a:solidFill>
            </a:endParaRPr>
          </a:p>
        </p:txBody>
      </p:sp>
      <p:sp>
        <p:nvSpPr>
          <p:cNvPr id="3" name="TextBox 2"/>
          <p:cNvSpPr txBox="1"/>
          <p:nvPr/>
        </p:nvSpPr>
        <p:spPr>
          <a:xfrm>
            <a:off x="0" y="2895600"/>
            <a:ext cx="9144000" cy="3108543"/>
          </a:xfrm>
          <a:prstGeom prst="rect">
            <a:avLst/>
          </a:prstGeom>
          <a:noFill/>
        </p:spPr>
        <p:txBody>
          <a:bodyPr wrap="square" rtlCol="0">
            <a:spAutoFit/>
          </a:bodyPr>
          <a:lstStyle/>
          <a:p>
            <a:pPr algn="just"/>
            <a:r>
              <a:rPr lang="en-US" sz="2800" i="1" dirty="0" smtClean="0">
                <a:solidFill>
                  <a:schemeClr val="bg1"/>
                </a:solidFill>
              </a:rPr>
              <a:t>Psalm 37:25-26 (GNB)</a:t>
            </a:r>
          </a:p>
          <a:p>
            <a:pPr algn="just"/>
            <a:r>
              <a:rPr lang="en-US" sz="2800" i="1" dirty="0" smtClean="0">
                <a:solidFill>
                  <a:schemeClr val="bg1"/>
                </a:solidFill>
              </a:rPr>
              <a:t>25 I am old now; I have lived a long time, but I have never seen good people abandoned by the LORD or their children begging for food. </a:t>
            </a:r>
          </a:p>
          <a:p>
            <a:pPr algn="just"/>
            <a:r>
              <a:rPr lang="en-US" sz="2800" i="1" dirty="0" smtClean="0">
                <a:solidFill>
                  <a:schemeClr val="bg1"/>
                </a:solidFill>
              </a:rPr>
              <a:t>26 At all times they give freely and lend to others, and their children are a blessing. </a:t>
            </a:r>
          </a:p>
          <a:p>
            <a:pPr algn="just"/>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Promises To Pray And Declare Over Your Children</a:t>
            </a:r>
            <a:endParaRPr lang="en-US" sz="3600" dirty="0">
              <a:solidFill>
                <a:srgbClr val="FFFF00"/>
              </a:solidFill>
            </a:endParaRPr>
          </a:p>
        </p:txBody>
      </p:sp>
      <p:sp>
        <p:nvSpPr>
          <p:cNvPr id="3" name="TextBox 2"/>
          <p:cNvSpPr txBox="1"/>
          <p:nvPr/>
        </p:nvSpPr>
        <p:spPr>
          <a:xfrm>
            <a:off x="0" y="2895600"/>
            <a:ext cx="9144000" cy="3539430"/>
          </a:xfrm>
          <a:prstGeom prst="rect">
            <a:avLst/>
          </a:prstGeom>
          <a:noFill/>
        </p:spPr>
        <p:txBody>
          <a:bodyPr wrap="square" rtlCol="0">
            <a:spAutoFit/>
          </a:bodyPr>
          <a:lstStyle/>
          <a:p>
            <a:pPr algn="just"/>
            <a:r>
              <a:rPr lang="en-US" sz="2800" i="1" dirty="0" smtClean="0">
                <a:solidFill>
                  <a:schemeClr val="bg1"/>
                </a:solidFill>
              </a:rPr>
              <a:t>Psalm 112:1-3 (GNB)</a:t>
            </a:r>
          </a:p>
          <a:p>
            <a:pPr algn="just"/>
            <a:r>
              <a:rPr lang="en-US" sz="2800" i="1" dirty="0" smtClean="0">
                <a:solidFill>
                  <a:schemeClr val="bg1"/>
                </a:solidFill>
              </a:rPr>
              <a:t>1 Praise the LORD! Happy is the person who honors the LORD, who takes pleasure in obeying his commands. </a:t>
            </a:r>
          </a:p>
          <a:p>
            <a:pPr algn="just"/>
            <a:r>
              <a:rPr lang="en-US" sz="2800" i="1" dirty="0" smtClean="0">
                <a:solidFill>
                  <a:schemeClr val="bg1"/>
                </a:solidFill>
              </a:rPr>
              <a:t>2 The good man's children will be powerful in the land; his descendants will be blessed. </a:t>
            </a:r>
          </a:p>
          <a:p>
            <a:pPr algn="just"/>
            <a:r>
              <a:rPr lang="en-US" sz="2800" i="1" dirty="0" smtClean="0">
                <a:solidFill>
                  <a:schemeClr val="bg1"/>
                </a:solidFill>
              </a:rPr>
              <a:t>3 His family will be wealthy and rich, and he will be prosperous forever.</a:t>
            </a:r>
          </a:p>
          <a:p>
            <a:pPr algn="just"/>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19400"/>
            <a:ext cx="9144000" cy="646331"/>
          </a:xfrm>
          <a:prstGeom prst="rect">
            <a:avLst/>
          </a:prstGeom>
          <a:noFill/>
        </p:spPr>
        <p:txBody>
          <a:bodyPr wrap="square" rtlCol="0">
            <a:spAutoFit/>
          </a:bodyPr>
          <a:lstStyle/>
          <a:p>
            <a:pPr algn="ctr"/>
            <a:r>
              <a:rPr lang="en-US" sz="3600" dirty="0" smtClean="0">
                <a:solidFill>
                  <a:srgbClr val="FFFF00"/>
                </a:solidFill>
              </a:rPr>
              <a:t>Simple Suggestions On Having A Family Altar</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Promises To Pray And Declare Over Your Children</a:t>
            </a:r>
            <a:endParaRPr lang="en-US" sz="3600" dirty="0">
              <a:solidFill>
                <a:srgbClr val="FFFF00"/>
              </a:solidFill>
            </a:endParaRPr>
          </a:p>
        </p:txBody>
      </p:sp>
      <p:sp>
        <p:nvSpPr>
          <p:cNvPr id="3" name="TextBox 2"/>
          <p:cNvSpPr txBox="1"/>
          <p:nvPr/>
        </p:nvSpPr>
        <p:spPr>
          <a:xfrm>
            <a:off x="0" y="2895600"/>
            <a:ext cx="9144000" cy="3108543"/>
          </a:xfrm>
          <a:prstGeom prst="rect">
            <a:avLst/>
          </a:prstGeom>
          <a:noFill/>
        </p:spPr>
        <p:txBody>
          <a:bodyPr wrap="square" rtlCol="0">
            <a:spAutoFit/>
          </a:bodyPr>
          <a:lstStyle/>
          <a:p>
            <a:pPr algn="just"/>
            <a:r>
              <a:rPr lang="en-US" sz="2800" i="1" dirty="0" smtClean="0">
                <a:solidFill>
                  <a:schemeClr val="bg1"/>
                </a:solidFill>
              </a:rPr>
              <a:t>Isaiah 44:3-4</a:t>
            </a:r>
          </a:p>
          <a:p>
            <a:pPr algn="just"/>
            <a:r>
              <a:rPr lang="en-US" sz="2800" i="1" dirty="0" smtClean="0">
                <a:solidFill>
                  <a:schemeClr val="bg1"/>
                </a:solidFill>
              </a:rPr>
              <a:t>3 For I will pour water on him who is thirsty, And floods on the dry ground; I will pour My Spirit on your descendants, And My blessing on your offspring; </a:t>
            </a:r>
          </a:p>
          <a:p>
            <a:pPr algn="just"/>
            <a:r>
              <a:rPr lang="en-US" sz="2800" i="1" dirty="0" smtClean="0">
                <a:solidFill>
                  <a:schemeClr val="bg1"/>
                </a:solidFill>
              </a:rPr>
              <a:t>4 They will spring up among the grass Like willows by the watercourses.' </a:t>
            </a:r>
          </a:p>
          <a:p>
            <a:pPr algn="just"/>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Promises To Pray And Declare Over Your Children</a:t>
            </a:r>
            <a:endParaRPr lang="en-US" sz="3600" dirty="0">
              <a:solidFill>
                <a:srgbClr val="FFFF00"/>
              </a:solidFill>
            </a:endParaRPr>
          </a:p>
        </p:txBody>
      </p:sp>
      <p:sp>
        <p:nvSpPr>
          <p:cNvPr id="3" name="TextBox 2"/>
          <p:cNvSpPr txBox="1"/>
          <p:nvPr/>
        </p:nvSpPr>
        <p:spPr>
          <a:xfrm>
            <a:off x="0" y="2895600"/>
            <a:ext cx="9144000" cy="1384995"/>
          </a:xfrm>
          <a:prstGeom prst="rect">
            <a:avLst/>
          </a:prstGeom>
          <a:noFill/>
        </p:spPr>
        <p:txBody>
          <a:bodyPr wrap="square" rtlCol="0">
            <a:spAutoFit/>
          </a:bodyPr>
          <a:lstStyle/>
          <a:p>
            <a:pPr algn="just"/>
            <a:r>
              <a:rPr lang="en-US" sz="2800" i="1" dirty="0" smtClean="0">
                <a:solidFill>
                  <a:schemeClr val="bg1"/>
                </a:solidFill>
              </a:rPr>
              <a:t>Isaiah 54:13</a:t>
            </a:r>
          </a:p>
          <a:p>
            <a:pPr algn="just"/>
            <a:r>
              <a:rPr lang="en-US" sz="2800" i="1" dirty="0" smtClean="0">
                <a:solidFill>
                  <a:schemeClr val="bg1"/>
                </a:solidFill>
              </a:rPr>
              <a:t>All your children shall be taught by the LORD, And great shall be the peace of your children.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Promises To Pray And Declare Over Your Children</a:t>
            </a:r>
            <a:endParaRPr lang="en-US" sz="3600" dirty="0">
              <a:solidFill>
                <a:srgbClr val="FFFF00"/>
              </a:solidFill>
            </a:endParaRPr>
          </a:p>
        </p:txBody>
      </p:sp>
      <p:sp>
        <p:nvSpPr>
          <p:cNvPr id="3" name="TextBox 2"/>
          <p:cNvSpPr txBox="1"/>
          <p:nvPr/>
        </p:nvSpPr>
        <p:spPr>
          <a:xfrm>
            <a:off x="0" y="2895600"/>
            <a:ext cx="9144000" cy="3108543"/>
          </a:xfrm>
          <a:prstGeom prst="rect">
            <a:avLst/>
          </a:prstGeom>
          <a:noFill/>
        </p:spPr>
        <p:txBody>
          <a:bodyPr wrap="square" rtlCol="0">
            <a:spAutoFit/>
          </a:bodyPr>
          <a:lstStyle/>
          <a:p>
            <a:pPr algn="just"/>
            <a:r>
              <a:rPr lang="en-US" sz="2800" i="1" dirty="0" smtClean="0">
                <a:solidFill>
                  <a:schemeClr val="bg1"/>
                </a:solidFill>
              </a:rPr>
              <a:t>Isaiah 59:21  </a:t>
            </a:r>
          </a:p>
          <a:p>
            <a:pPr algn="just"/>
            <a:r>
              <a:rPr lang="en-US" sz="2800" i="1" dirty="0" smtClean="0">
                <a:solidFill>
                  <a:schemeClr val="bg1"/>
                </a:solidFill>
              </a:rPr>
              <a:t>"As for Me," says the LORD, "this is My covenant with them: My Spirit who is upon you, and My words which I have put in your mouth, shall not depart from your mouth, nor from the mouth of your descendants, nor from the mouth of your descendants' descendants," says the LORD, "from this time and forevermore."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468469"/>
            <a:ext cx="9144000" cy="646331"/>
          </a:xfrm>
          <a:prstGeom prst="rect">
            <a:avLst/>
          </a:prstGeom>
          <a:noFill/>
        </p:spPr>
        <p:txBody>
          <a:bodyPr wrap="square" rtlCol="0">
            <a:spAutoFit/>
          </a:bodyPr>
          <a:lstStyle/>
          <a:p>
            <a:pPr algn="ctr"/>
            <a:r>
              <a:rPr lang="en-US" sz="3600" dirty="0" smtClean="0">
                <a:solidFill>
                  <a:srgbClr val="FFC000"/>
                </a:solidFill>
              </a:rPr>
              <a:t>THE FAMILY, THE CHURCH, AND THE KINGDOM</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Establish The Practice Of Being In </a:t>
            </a:r>
            <a:r>
              <a:rPr lang="en-US" sz="3600" dirty="0" smtClean="0">
                <a:solidFill>
                  <a:srgbClr val="FFFF00"/>
                </a:solidFill>
              </a:rPr>
              <a:t>Church </a:t>
            </a:r>
            <a:r>
              <a:rPr lang="en-US" sz="3600" dirty="0" smtClean="0">
                <a:solidFill>
                  <a:srgbClr val="FFFF00"/>
                </a:solidFill>
              </a:rPr>
              <a:t>Every Sunday</a:t>
            </a:r>
            <a:endParaRPr lang="en-US" sz="3600" dirty="0">
              <a:solidFill>
                <a:srgbClr val="FFFF00"/>
              </a:solidFill>
            </a:endParaRPr>
          </a:p>
        </p:txBody>
      </p:sp>
      <p:sp>
        <p:nvSpPr>
          <p:cNvPr id="3" name="TextBox 2"/>
          <p:cNvSpPr txBox="1"/>
          <p:nvPr/>
        </p:nvSpPr>
        <p:spPr>
          <a:xfrm>
            <a:off x="0" y="2895600"/>
            <a:ext cx="9144000" cy="2677656"/>
          </a:xfrm>
          <a:prstGeom prst="rect">
            <a:avLst/>
          </a:prstGeom>
          <a:noFill/>
        </p:spPr>
        <p:txBody>
          <a:bodyPr wrap="square" rtlCol="0">
            <a:spAutoFit/>
          </a:bodyPr>
          <a:lstStyle/>
          <a:p>
            <a:pPr algn="just"/>
            <a:r>
              <a:rPr lang="en-US" sz="2800" i="1" dirty="0" smtClean="0">
                <a:solidFill>
                  <a:schemeClr val="bg1"/>
                </a:solidFill>
              </a:rPr>
              <a:t>Hebrews 10:24,25 (GNB)</a:t>
            </a:r>
          </a:p>
          <a:p>
            <a:pPr algn="just"/>
            <a:r>
              <a:rPr lang="en-US" sz="2800" i="1" dirty="0" smtClean="0">
                <a:solidFill>
                  <a:schemeClr val="bg1"/>
                </a:solidFill>
              </a:rPr>
              <a:t>24 Let us be concerned for one another, to help one another to show love and to do good. </a:t>
            </a:r>
          </a:p>
          <a:p>
            <a:pPr algn="just"/>
            <a:r>
              <a:rPr lang="en-US" sz="2800" i="1" dirty="0" smtClean="0">
                <a:solidFill>
                  <a:schemeClr val="bg1"/>
                </a:solidFill>
              </a:rPr>
              <a:t>25 Let us not give up the habit of meeting together, as some are doing. Instead, let us encourage one another all the more, since you see that the Day of the Lord is coming nearer.</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Belonging To The Family</a:t>
            </a:r>
            <a:endParaRPr lang="en-US" sz="3600" dirty="0">
              <a:solidFill>
                <a:srgbClr val="FFFF00"/>
              </a:solidFill>
            </a:endParaRPr>
          </a:p>
        </p:txBody>
      </p:sp>
      <p:sp>
        <p:nvSpPr>
          <p:cNvPr id="3" name="TextBox 2"/>
          <p:cNvSpPr txBox="1"/>
          <p:nvPr/>
        </p:nvSpPr>
        <p:spPr>
          <a:xfrm>
            <a:off x="0" y="2895600"/>
            <a:ext cx="9144000" cy="1815882"/>
          </a:xfrm>
          <a:prstGeom prst="rect">
            <a:avLst/>
          </a:prstGeom>
          <a:noFill/>
        </p:spPr>
        <p:txBody>
          <a:bodyPr wrap="square" rtlCol="0">
            <a:spAutoFit/>
          </a:bodyPr>
          <a:lstStyle/>
          <a:p>
            <a:pPr algn="just"/>
            <a:r>
              <a:rPr lang="en-US" sz="2800" i="1" dirty="0" smtClean="0">
                <a:solidFill>
                  <a:schemeClr val="bg1"/>
                </a:solidFill>
              </a:rPr>
              <a:t>1 Timothy 3:15 (GNB)</a:t>
            </a:r>
          </a:p>
          <a:p>
            <a:pPr algn="just"/>
            <a:r>
              <a:rPr lang="en-US" sz="2800" i="1" dirty="0" smtClean="0">
                <a:solidFill>
                  <a:schemeClr val="bg1"/>
                </a:solidFill>
              </a:rPr>
              <a:t>But if I delay, this letter will let you know how we should conduct ourselves in God's household, which is the church of the living God, the pillar and support of the truth.</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Serving In Church</a:t>
            </a:r>
            <a:endParaRPr lang="en-US" sz="3600" dirty="0">
              <a:solidFill>
                <a:srgbClr val="FFFF00"/>
              </a:solidFill>
            </a:endParaRPr>
          </a:p>
        </p:txBody>
      </p:sp>
      <p:sp>
        <p:nvSpPr>
          <p:cNvPr id="3" name="TextBox 2"/>
          <p:cNvSpPr txBox="1"/>
          <p:nvPr/>
        </p:nvSpPr>
        <p:spPr>
          <a:xfrm>
            <a:off x="0" y="2895600"/>
            <a:ext cx="9144000" cy="3539430"/>
          </a:xfrm>
          <a:prstGeom prst="rect">
            <a:avLst/>
          </a:prstGeom>
          <a:noFill/>
        </p:spPr>
        <p:txBody>
          <a:bodyPr wrap="square" rtlCol="0">
            <a:spAutoFit/>
          </a:bodyPr>
          <a:lstStyle/>
          <a:p>
            <a:pPr algn="just"/>
            <a:r>
              <a:rPr lang="en-US" sz="2800" i="1" dirty="0" smtClean="0">
                <a:solidFill>
                  <a:schemeClr val="bg1"/>
                </a:solidFill>
              </a:rPr>
              <a:t>1 Peter 4:10-11</a:t>
            </a:r>
          </a:p>
          <a:p>
            <a:pPr algn="just"/>
            <a:r>
              <a:rPr lang="en-US" sz="2800" i="1" dirty="0" smtClean="0">
                <a:solidFill>
                  <a:schemeClr val="bg1"/>
                </a:solidFill>
              </a:rPr>
              <a:t>10 As each one has received a gift, minister it to one another, as good stewards of the manifold grace of God. </a:t>
            </a:r>
          </a:p>
          <a:p>
            <a:pPr algn="just"/>
            <a:r>
              <a:rPr lang="en-US" sz="2800" i="1" dirty="0" smtClean="0">
                <a:solidFill>
                  <a:schemeClr val="bg1"/>
                </a:solidFill>
              </a:rPr>
              <a:t>11 If anyone speaks, let him speak as the oracles of God. If anyone ministers, let him do it as with the ability which God supplies, that in all things God may be glorified through Jesus Christ, to whom belong the glory and the dominion forever and ever. Amen. </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The Older Mentoring The Younger</a:t>
            </a:r>
            <a:endParaRPr lang="en-US" sz="3600" dirty="0">
              <a:solidFill>
                <a:srgbClr val="FFFF00"/>
              </a:solidFill>
            </a:endParaRPr>
          </a:p>
        </p:txBody>
      </p:sp>
      <p:sp>
        <p:nvSpPr>
          <p:cNvPr id="3" name="TextBox 2"/>
          <p:cNvSpPr txBox="1"/>
          <p:nvPr/>
        </p:nvSpPr>
        <p:spPr>
          <a:xfrm>
            <a:off x="0" y="2895600"/>
            <a:ext cx="9144000" cy="2677656"/>
          </a:xfrm>
          <a:prstGeom prst="rect">
            <a:avLst/>
          </a:prstGeom>
          <a:noFill/>
        </p:spPr>
        <p:txBody>
          <a:bodyPr wrap="square" rtlCol="0">
            <a:spAutoFit/>
          </a:bodyPr>
          <a:lstStyle/>
          <a:p>
            <a:pPr algn="just"/>
            <a:r>
              <a:rPr lang="en-US" sz="2800" i="1" dirty="0" smtClean="0">
                <a:solidFill>
                  <a:schemeClr val="bg1"/>
                </a:solidFill>
              </a:rPr>
              <a:t>Titus 2:3-4 (GNB)</a:t>
            </a:r>
          </a:p>
          <a:p>
            <a:pPr algn="just"/>
            <a:r>
              <a:rPr lang="en-US" sz="2800" i="1" dirty="0" smtClean="0">
                <a:solidFill>
                  <a:schemeClr val="bg1"/>
                </a:solidFill>
              </a:rPr>
              <a:t>3 In the same way instruct the older women to behave as women should who live a holy life. They must not be slanderers or slaves to wine. They must teach what is good, </a:t>
            </a:r>
          </a:p>
          <a:p>
            <a:pPr algn="just"/>
            <a:r>
              <a:rPr lang="en-US" sz="2800" i="1" dirty="0" smtClean="0">
                <a:solidFill>
                  <a:schemeClr val="bg1"/>
                </a:solidFill>
              </a:rPr>
              <a:t>4 in order to train the younger women to love their husbands and children,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Life Groups</a:t>
            </a:r>
            <a:endParaRPr lang="en-US" sz="3600" dirty="0">
              <a:solidFill>
                <a:srgbClr val="FFFF00"/>
              </a:solidFill>
            </a:endParaRPr>
          </a:p>
        </p:txBody>
      </p:sp>
      <p:sp>
        <p:nvSpPr>
          <p:cNvPr id="3" name="TextBox 2"/>
          <p:cNvSpPr txBox="1"/>
          <p:nvPr/>
        </p:nvSpPr>
        <p:spPr>
          <a:xfrm>
            <a:off x="0" y="2895600"/>
            <a:ext cx="9144000" cy="3539430"/>
          </a:xfrm>
          <a:prstGeom prst="rect">
            <a:avLst/>
          </a:prstGeom>
          <a:noFill/>
        </p:spPr>
        <p:txBody>
          <a:bodyPr wrap="square" rtlCol="0">
            <a:spAutoFit/>
          </a:bodyPr>
          <a:lstStyle/>
          <a:p>
            <a:pPr algn="just"/>
            <a:r>
              <a:rPr lang="en-US" sz="2800" i="1" dirty="0" smtClean="0">
                <a:solidFill>
                  <a:schemeClr val="bg1"/>
                </a:solidFill>
              </a:rPr>
              <a:t>Acts 2:46</a:t>
            </a:r>
          </a:p>
          <a:p>
            <a:pPr algn="just"/>
            <a:r>
              <a:rPr lang="en-US" sz="2800" i="1" dirty="0" smtClean="0">
                <a:solidFill>
                  <a:schemeClr val="bg1"/>
                </a:solidFill>
              </a:rPr>
              <a:t>So continuing daily with one accord in the temple, and breaking bread from house to house, they ate their food with gladness and simplicity of heart, </a:t>
            </a:r>
          </a:p>
          <a:p>
            <a:pPr algn="just"/>
            <a:endParaRPr lang="en-US" sz="2800" i="1" dirty="0" smtClean="0">
              <a:solidFill>
                <a:schemeClr val="bg1"/>
              </a:solidFill>
            </a:endParaRPr>
          </a:p>
          <a:p>
            <a:pPr algn="just"/>
            <a:r>
              <a:rPr lang="en-US" sz="2800" i="1" dirty="0" smtClean="0">
                <a:solidFill>
                  <a:schemeClr val="bg1"/>
                </a:solidFill>
              </a:rPr>
              <a:t>Acts 5:42</a:t>
            </a:r>
          </a:p>
          <a:p>
            <a:pPr algn="just"/>
            <a:r>
              <a:rPr lang="en-US" sz="2800" i="1" dirty="0" smtClean="0">
                <a:solidFill>
                  <a:schemeClr val="bg1"/>
                </a:solidFill>
              </a:rPr>
              <a:t>And daily in the temple, and in every house, they did not cease teaching and preaching Jesus as the Christ.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Missions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Standing In The Gap - Praying For Your Family</a:t>
            </a:r>
            <a:endParaRPr lang="en-US" sz="3600" dirty="0">
              <a:solidFill>
                <a:srgbClr val="FFFF00"/>
              </a:solidFill>
            </a:endParaRPr>
          </a:p>
        </p:txBody>
      </p:sp>
      <p:sp>
        <p:nvSpPr>
          <p:cNvPr id="3" name="TextBox 2"/>
          <p:cNvSpPr txBox="1"/>
          <p:nvPr/>
        </p:nvSpPr>
        <p:spPr>
          <a:xfrm>
            <a:off x="0" y="3113544"/>
            <a:ext cx="9144000" cy="2677656"/>
          </a:xfrm>
          <a:prstGeom prst="rect">
            <a:avLst/>
          </a:prstGeom>
          <a:noFill/>
        </p:spPr>
        <p:txBody>
          <a:bodyPr wrap="square" rtlCol="0">
            <a:spAutoFit/>
          </a:bodyPr>
          <a:lstStyle/>
          <a:p>
            <a:pPr algn="just"/>
            <a:r>
              <a:rPr lang="en-US" sz="2800" i="1" dirty="0" smtClean="0">
                <a:solidFill>
                  <a:schemeClr val="bg1"/>
                </a:solidFill>
              </a:rPr>
              <a:t>Luke 22:31-32</a:t>
            </a:r>
          </a:p>
          <a:p>
            <a:pPr algn="just"/>
            <a:r>
              <a:rPr lang="en-US" sz="2800" i="1" dirty="0" smtClean="0">
                <a:solidFill>
                  <a:schemeClr val="bg1"/>
                </a:solidFill>
              </a:rPr>
              <a:t>31 And the Lord said, "Simon, Simon! Indeed, Satan has asked for you, that he may sift you as wheat. </a:t>
            </a:r>
          </a:p>
          <a:p>
            <a:pPr algn="just"/>
            <a:r>
              <a:rPr lang="en-US" sz="2800" i="1" dirty="0" smtClean="0">
                <a:solidFill>
                  <a:schemeClr val="bg1"/>
                </a:solidFill>
              </a:rPr>
              <a:t>32 But I have prayed for you, that your faith should not fail; and when you have returned to Me, strengthen your brethren."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646331"/>
          </a:xfrm>
          <a:prstGeom prst="rect">
            <a:avLst/>
          </a:prstGeom>
          <a:noFill/>
        </p:spPr>
        <p:txBody>
          <a:bodyPr wrap="square" rtlCol="0">
            <a:spAutoFit/>
          </a:bodyPr>
          <a:lstStyle/>
          <a:p>
            <a:pPr algn="ctr"/>
            <a:r>
              <a:rPr lang="en-US" sz="3600" dirty="0" smtClean="0">
                <a:solidFill>
                  <a:srgbClr val="FFFF00"/>
                </a:solidFill>
              </a:rPr>
              <a:t>Generosity, Kindness And Tithing</a:t>
            </a:r>
            <a:endParaRPr lang="en-US" sz="3600" dirty="0">
              <a:solidFill>
                <a:srgbClr val="FFFF00"/>
              </a:solidFill>
            </a:endParaRPr>
          </a:p>
        </p:txBody>
      </p:sp>
      <p:sp>
        <p:nvSpPr>
          <p:cNvPr id="3" name="TextBox 2"/>
          <p:cNvSpPr txBox="1"/>
          <p:nvPr/>
        </p:nvSpPr>
        <p:spPr>
          <a:xfrm>
            <a:off x="0" y="2895600"/>
            <a:ext cx="9144000" cy="3970318"/>
          </a:xfrm>
          <a:prstGeom prst="rect">
            <a:avLst/>
          </a:prstGeom>
          <a:noFill/>
        </p:spPr>
        <p:txBody>
          <a:bodyPr wrap="square" rtlCol="0">
            <a:spAutoFit/>
          </a:bodyPr>
          <a:lstStyle/>
          <a:p>
            <a:pPr algn="just"/>
            <a:r>
              <a:rPr lang="en-US" sz="2800" i="1" dirty="0" smtClean="0">
                <a:solidFill>
                  <a:schemeClr val="bg1"/>
                </a:solidFill>
              </a:rPr>
              <a:t>2 Corinthians 9:6-8</a:t>
            </a:r>
          </a:p>
          <a:p>
            <a:pPr algn="just"/>
            <a:r>
              <a:rPr lang="en-US" sz="2800" i="1" dirty="0" smtClean="0">
                <a:solidFill>
                  <a:schemeClr val="bg1"/>
                </a:solidFill>
              </a:rPr>
              <a:t>6 But this I say: He who sows sparingly will also reap sparingly, and he who sows bountifully will also reap bountifully. </a:t>
            </a:r>
          </a:p>
          <a:p>
            <a:pPr algn="just"/>
            <a:r>
              <a:rPr lang="en-US" sz="2800" i="1" dirty="0" smtClean="0">
                <a:solidFill>
                  <a:schemeClr val="bg1"/>
                </a:solidFill>
              </a:rPr>
              <a:t>7 So let each one give as he purposes in his heart, not grudgingly or of necessity; for God loves a cheerful giver. </a:t>
            </a:r>
          </a:p>
          <a:p>
            <a:pPr algn="just"/>
            <a:r>
              <a:rPr lang="en-US" sz="2800" i="1" dirty="0" smtClean="0">
                <a:solidFill>
                  <a:schemeClr val="bg1"/>
                </a:solidFill>
              </a:rPr>
              <a:t>8 And God is able to make all grace abound toward you, that you, always having all sufficiency in all things, may have an abundance for every good work.</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0"/>
            <a:ext cx="9144000" cy="1200329"/>
          </a:xfrm>
          <a:prstGeom prst="rect">
            <a:avLst/>
          </a:prstGeom>
          <a:noFill/>
        </p:spPr>
        <p:txBody>
          <a:bodyPr wrap="square" rtlCol="0">
            <a:spAutoFit/>
          </a:bodyPr>
          <a:lstStyle/>
          <a:p>
            <a:pPr algn="ctr"/>
            <a:r>
              <a:rPr lang="en-US" sz="3600" dirty="0" smtClean="0">
                <a:solidFill>
                  <a:srgbClr val="FFFF00"/>
                </a:solidFill>
              </a:rPr>
              <a:t>Developing A Kingdom Mindset, Being Kingdom Focused</a:t>
            </a:r>
            <a:endParaRPr lang="en-US" sz="3600" dirty="0">
              <a:solidFill>
                <a:srgbClr val="FFFF00"/>
              </a:solidFill>
            </a:endParaRPr>
          </a:p>
        </p:txBody>
      </p:sp>
      <p:sp>
        <p:nvSpPr>
          <p:cNvPr id="3" name="TextBox 2"/>
          <p:cNvSpPr txBox="1"/>
          <p:nvPr/>
        </p:nvSpPr>
        <p:spPr>
          <a:xfrm>
            <a:off x="0" y="2895600"/>
            <a:ext cx="9144000" cy="1384995"/>
          </a:xfrm>
          <a:prstGeom prst="rect">
            <a:avLst/>
          </a:prstGeom>
          <a:noFill/>
        </p:spPr>
        <p:txBody>
          <a:bodyPr wrap="square" rtlCol="0">
            <a:spAutoFit/>
          </a:bodyPr>
          <a:lstStyle/>
          <a:p>
            <a:pPr algn="just"/>
            <a:r>
              <a:rPr lang="en-US" sz="2800" i="1" dirty="0" smtClean="0">
                <a:solidFill>
                  <a:schemeClr val="bg1"/>
                </a:solidFill>
              </a:rPr>
              <a:t>Matthew 6:33  </a:t>
            </a:r>
          </a:p>
          <a:p>
            <a:pPr algn="just"/>
            <a:r>
              <a:rPr lang="en-US" sz="2800" i="1" dirty="0" smtClean="0">
                <a:solidFill>
                  <a:schemeClr val="bg1"/>
                </a:solidFill>
              </a:rPr>
              <a:t>But seek first the kingdom of God and His righteousness, and all these things shall be added to you.</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For Your Spouse</a:t>
            </a:r>
            <a:endParaRPr lang="en-US" sz="3600" dirty="0">
              <a:solidFill>
                <a:srgbClr val="FFFF00"/>
              </a:solidFill>
            </a:endParaRPr>
          </a:p>
        </p:txBody>
      </p:sp>
      <p:sp>
        <p:nvSpPr>
          <p:cNvPr id="3" name="TextBox 2"/>
          <p:cNvSpPr txBox="1"/>
          <p:nvPr/>
        </p:nvSpPr>
        <p:spPr>
          <a:xfrm>
            <a:off x="0" y="3113544"/>
            <a:ext cx="9144000" cy="1569660"/>
          </a:xfrm>
          <a:prstGeom prst="rect">
            <a:avLst/>
          </a:prstGeom>
          <a:noFill/>
        </p:spPr>
        <p:txBody>
          <a:bodyPr wrap="square" rtlCol="0">
            <a:spAutoFit/>
          </a:bodyPr>
          <a:lstStyle/>
          <a:p>
            <a:pPr algn="ctr"/>
            <a:r>
              <a:rPr lang="en-US" sz="3200" dirty="0" smtClean="0">
                <a:solidFill>
                  <a:schemeClr val="bg1"/>
                </a:solidFill>
              </a:rPr>
              <a:t>#1, Pray for her spiritual growth according to Ephesians 1:15-21; Ephesians 3:14-21 and Colossians 1:9-11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For Your Spouse</a:t>
            </a:r>
            <a:endParaRPr lang="en-US" sz="3600" dirty="0">
              <a:solidFill>
                <a:srgbClr val="FFFF00"/>
              </a:solidFill>
            </a:endParaRPr>
          </a:p>
        </p:txBody>
      </p:sp>
      <p:sp>
        <p:nvSpPr>
          <p:cNvPr id="3" name="TextBox 2"/>
          <p:cNvSpPr txBox="1"/>
          <p:nvPr/>
        </p:nvSpPr>
        <p:spPr>
          <a:xfrm>
            <a:off x="0" y="3113544"/>
            <a:ext cx="9144000" cy="2062103"/>
          </a:xfrm>
          <a:prstGeom prst="rect">
            <a:avLst/>
          </a:prstGeom>
          <a:noFill/>
        </p:spPr>
        <p:txBody>
          <a:bodyPr wrap="square" rtlCol="0">
            <a:spAutoFit/>
          </a:bodyPr>
          <a:lstStyle/>
          <a:p>
            <a:pPr algn="ctr"/>
            <a:r>
              <a:rPr lang="en-US" sz="3200" dirty="0" smtClean="0">
                <a:solidFill>
                  <a:schemeClr val="bg1"/>
                </a:solidFill>
              </a:rPr>
              <a:t>#2, Pray for her growth in God's purpose for her life, that she will grow in her gifts, calling, and anointing; that she will walk in and fulfill every good thing God has ordained her life.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For Your Spouse</a:t>
            </a:r>
            <a:endParaRPr lang="en-US" sz="3600" dirty="0">
              <a:solidFill>
                <a:srgbClr val="FFFF00"/>
              </a:solidFill>
            </a:endParaRPr>
          </a:p>
        </p:txBody>
      </p:sp>
      <p:sp>
        <p:nvSpPr>
          <p:cNvPr id="3" name="TextBox 2"/>
          <p:cNvSpPr txBox="1"/>
          <p:nvPr/>
        </p:nvSpPr>
        <p:spPr>
          <a:xfrm>
            <a:off x="0" y="3113544"/>
            <a:ext cx="9144000" cy="584775"/>
          </a:xfrm>
          <a:prstGeom prst="rect">
            <a:avLst/>
          </a:prstGeom>
          <a:noFill/>
        </p:spPr>
        <p:txBody>
          <a:bodyPr wrap="square" rtlCol="0">
            <a:spAutoFit/>
          </a:bodyPr>
          <a:lstStyle/>
          <a:p>
            <a:pPr algn="ctr"/>
            <a:r>
              <a:rPr lang="en-US" sz="3200" dirty="0" smtClean="0">
                <a:solidFill>
                  <a:schemeClr val="bg1"/>
                </a:solidFill>
              </a:rPr>
              <a:t>#3, Declare what God's Word says over her.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For Your Spouse</a:t>
            </a:r>
            <a:endParaRPr lang="en-US" sz="3600" dirty="0">
              <a:solidFill>
                <a:srgbClr val="FFFF00"/>
              </a:solidFill>
            </a:endParaRPr>
          </a:p>
        </p:txBody>
      </p:sp>
      <p:sp>
        <p:nvSpPr>
          <p:cNvPr id="3" name="TextBox 2"/>
          <p:cNvSpPr txBox="1"/>
          <p:nvPr/>
        </p:nvSpPr>
        <p:spPr>
          <a:xfrm>
            <a:off x="0" y="3113544"/>
            <a:ext cx="9144000" cy="1077218"/>
          </a:xfrm>
          <a:prstGeom prst="rect">
            <a:avLst/>
          </a:prstGeom>
          <a:noFill/>
        </p:spPr>
        <p:txBody>
          <a:bodyPr wrap="square" rtlCol="0">
            <a:spAutoFit/>
          </a:bodyPr>
          <a:lstStyle/>
          <a:p>
            <a:pPr algn="ctr"/>
            <a:r>
              <a:rPr lang="en-US" sz="3200" dirty="0" smtClean="0">
                <a:solidFill>
                  <a:schemeClr val="bg1"/>
                </a:solidFill>
              </a:rPr>
              <a:t>#4, Declare wisdom, success and blessing over her work and ministry.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92069"/>
            <a:ext cx="9144000" cy="646331"/>
          </a:xfrm>
          <a:prstGeom prst="rect">
            <a:avLst/>
          </a:prstGeom>
          <a:noFill/>
        </p:spPr>
        <p:txBody>
          <a:bodyPr wrap="square" rtlCol="0">
            <a:spAutoFit/>
          </a:bodyPr>
          <a:lstStyle/>
          <a:p>
            <a:pPr algn="ctr"/>
            <a:r>
              <a:rPr lang="en-US" sz="3600" dirty="0" smtClean="0">
                <a:solidFill>
                  <a:srgbClr val="FFFF00"/>
                </a:solidFill>
              </a:rPr>
              <a:t>Praying Over Your Children</a:t>
            </a:r>
            <a:endParaRPr lang="en-US" sz="3600" dirty="0">
              <a:solidFill>
                <a:srgbClr val="FFFF00"/>
              </a:solidFill>
            </a:endParaRPr>
          </a:p>
        </p:txBody>
      </p:sp>
      <p:sp>
        <p:nvSpPr>
          <p:cNvPr id="3" name="TextBox 2"/>
          <p:cNvSpPr txBox="1"/>
          <p:nvPr/>
        </p:nvSpPr>
        <p:spPr>
          <a:xfrm>
            <a:off x="0" y="3113544"/>
            <a:ext cx="9144000" cy="1569660"/>
          </a:xfrm>
          <a:prstGeom prst="rect">
            <a:avLst/>
          </a:prstGeom>
          <a:noFill/>
        </p:spPr>
        <p:txBody>
          <a:bodyPr wrap="square" rtlCol="0">
            <a:spAutoFit/>
          </a:bodyPr>
          <a:lstStyle/>
          <a:p>
            <a:pPr algn="ctr"/>
            <a:r>
              <a:rPr lang="en-US" sz="3200" dirty="0" smtClean="0">
                <a:solidFill>
                  <a:schemeClr val="bg1"/>
                </a:solidFill>
              </a:rPr>
              <a:t>#1, Pray for their spiritual growth according to Ephesians 1:15-21; Ephesians 3:14-21 and Colossians 1:9-11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1688</Words>
  <Application>Microsoft Office PowerPoint</Application>
  <PresentationFormat>On-screen Show (4:3)</PresentationFormat>
  <Paragraphs>121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Ashish Raichur</dc:creator>
  <cp:lastModifiedBy>Ashish Raichur</cp:lastModifiedBy>
  <cp:revision>78</cp:revision>
  <dcterms:created xsi:type="dcterms:W3CDTF">2006-08-16T00:00:00Z</dcterms:created>
  <dcterms:modified xsi:type="dcterms:W3CDTF">2015-10-16T08:03:22Z</dcterms:modified>
</cp:coreProperties>
</file>