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09-06-Marriage-and-Family-Part-3-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-09-06-Marriage-and-Family-Part-3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1 Thessalonians 5:16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16 Be </a:t>
            </a:r>
            <a:r>
              <a:rPr lang="en-US" sz="2800" i="1" dirty="0" smtClean="0">
                <a:solidFill>
                  <a:srgbClr val="FFFF00"/>
                </a:solidFill>
              </a:rPr>
              <a:t>joyful </a:t>
            </a:r>
            <a:r>
              <a:rPr lang="en-US" sz="2800" i="1" dirty="0" smtClean="0">
                <a:solidFill>
                  <a:schemeClr val="bg1"/>
                </a:solidFill>
              </a:rPr>
              <a:t>always,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17 </a:t>
            </a:r>
            <a:r>
              <a:rPr lang="en-US" sz="2800" i="1" dirty="0" smtClean="0">
                <a:solidFill>
                  <a:srgbClr val="FFFF00"/>
                </a:solidFill>
              </a:rPr>
              <a:t>pray </a:t>
            </a:r>
            <a:r>
              <a:rPr lang="en-US" sz="2800" i="1" dirty="0" smtClean="0">
                <a:solidFill>
                  <a:schemeClr val="bg1"/>
                </a:solidFill>
              </a:rPr>
              <a:t>at all times,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18 be </a:t>
            </a:r>
            <a:r>
              <a:rPr lang="en-US" sz="2800" i="1" dirty="0" smtClean="0">
                <a:solidFill>
                  <a:srgbClr val="FFFF00"/>
                </a:solidFill>
              </a:rPr>
              <a:t>thankful</a:t>
            </a:r>
            <a:r>
              <a:rPr lang="en-US" sz="2800" i="1" dirty="0" smtClean="0">
                <a:solidFill>
                  <a:schemeClr val="bg1"/>
                </a:solidFill>
              </a:rPr>
              <a:t> in all circumstances. This is what God wants from you in your life in union with Christ Jesus.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Philippians 2:14-15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14 Do everything </a:t>
            </a:r>
            <a:r>
              <a:rPr lang="en-US" sz="2800" i="1" dirty="0" smtClean="0">
                <a:solidFill>
                  <a:srgbClr val="FFFF00"/>
                </a:solidFill>
              </a:rPr>
              <a:t>without complaining or arguing</a:t>
            </a:r>
            <a:r>
              <a:rPr lang="en-US" sz="2800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15 so that you may be innocent and pure as God's perfect children,...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Philippians 4:4-8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4 May you always be </a:t>
            </a:r>
            <a:r>
              <a:rPr lang="en-US" sz="2800" i="1" dirty="0" smtClean="0">
                <a:solidFill>
                  <a:srgbClr val="FFFF00"/>
                </a:solidFill>
              </a:rPr>
              <a:t>joyful</a:t>
            </a:r>
            <a:r>
              <a:rPr lang="en-US" sz="2800" i="1" dirty="0" smtClean="0">
                <a:solidFill>
                  <a:schemeClr val="bg1"/>
                </a:solidFill>
              </a:rPr>
              <a:t> in your union with the Lord. I say it again: </a:t>
            </a:r>
            <a:r>
              <a:rPr lang="en-US" sz="2800" i="1" dirty="0" smtClean="0">
                <a:solidFill>
                  <a:srgbClr val="FFFF00"/>
                </a:solidFill>
              </a:rPr>
              <a:t>rejoice!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5 Show </a:t>
            </a:r>
            <a:r>
              <a:rPr lang="en-US" sz="2800" i="1" dirty="0" smtClean="0">
                <a:solidFill>
                  <a:srgbClr val="FFFF00"/>
                </a:solidFill>
              </a:rPr>
              <a:t>a gentle attitude </a:t>
            </a:r>
            <a:r>
              <a:rPr lang="en-US" sz="2800" i="1" dirty="0" smtClean="0">
                <a:solidFill>
                  <a:schemeClr val="bg1"/>
                </a:solidFill>
              </a:rPr>
              <a:t>toward everyone. The Lord is coming soon.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6 </a:t>
            </a:r>
            <a:r>
              <a:rPr lang="en-US" sz="2800" i="1" dirty="0" smtClean="0">
                <a:solidFill>
                  <a:srgbClr val="FFFF00"/>
                </a:solidFill>
              </a:rPr>
              <a:t>Don't worry </a:t>
            </a:r>
            <a:r>
              <a:rPr lang="en-US" sz="2800" i="1" dirty="0" smtClean="0">
                <a:solidFill>
                  <a:schemeClr val="bg1"/>
                </a:solidFill>
              </a:rPr>
              <a:t>about anything, but in all your prayers ask God for what you need, always asking him with a </a:t>
            </a:r>
            <a:r>
              <a:rPr lang="en-US" sz="2800" i="1" dirty="0" smtClean="0">
                <a:solidFill>
                  <a:srgbClr val="FFFF00"/>
                </a:solidFill>
              </a:rPr>
              <a:t>thankful </a:t>
            </a:r>
            <a:r>
              <a:rPr lang="en-US" sz="2800" i="1" dirty="0" smtClean="0">
                <a:solidFill>
                  <a:schemeClr val="bg1"/>
                </a:solidFill>
              </a:rPr>
              <a:t>heart.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7 And God's </a:t>
            </a:r>
            <a:r>
              <a:rPr lang="en-US" sz="2800" i="1" dirty="0" smtClean="0">
                <a:solidFill>
                  <a:srgbClr val="FFFF00"/>
                </a:solidFill>
              </a:rPr>
              <a:t>peace</a:t>
            </a:r>
            <a:r>
              <a:rPr lang="en-US" sz="2800" i="1" dirty="0" smtClean="0">
                <a:solidFill>
                  <a:schemeClr val="bg1"/>
                </a:solidFill>
              </a:rPr>
              <a:t>, which is far beyond human understanding, will keep your hearts and minds safe in union with Christ Jesus. 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Philippians 4:4-8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8 </a:t>
            </a:r>
            <a:r>
              <a:rPr lang="en-US" sz="2800" i="1" dirty="0" smtClean="0">
                <a:solidFill>
                  <a:schemeClr val="bg1"/>
                </a:solidFill>
              </a:rPr>
              <a:t>In conclusion, my friends, </a:t>
            </a:r>
            <a:r>
              <a:rPr lang="en-US" sz="2800" i="1" dirty="0" smtClean="0">
                <a:solidFill>
                  <a:srgbClr val="FFFF00"/>
                </a:solidFill>
              </a:rPr>
              <a:t>fill your minds </a:t>
            </a:r>
            <a:r>
              <a:rPr lang="en-US" sz="2800" i="1" dirty="0" smtClean="0">
                <a:solidFill>
                  <a:schemeClr val="bg1"/>
                </a:solidFill>
              </a:rPr>
              <a:t>with those things that are </a:t>
            </a:r>
            <a:r>
              <a:rPr lang="en-US" sz="2800" i="1" dirty="0" smtClean="0">
                <a:solidFill>
                  <a:srgbClr val="FFFF00"/>
                </a:solidFill>
              </a:rPr>
              <a:t>good</a:t>
            </a:r>
            <a:r>
              <a:rPr lang="en-US" sz="2800" i="1" dirty="0" smtClean="0">
                <a:solidFill>
                  <a:schemeClr val="bg1"/>
                </a:solidFill>
              </a:rPr>
              <a:t> and that </a:t>
            </a:r>
            <a:r>
              <a:rPr lang="en-US" sz="2800" i="1" dirty="0" smtClean="0">
                <a:solidFill>
                  <a:srgbClr val="FFFF00"/>
                </a:solidFill>
              </a:rPr>
              <a:t>deserve praise</a:t>
            </a:r>
            <a:r>
              <a:rPr lang="en-US" sz="2800" i="1" dirty="0" smtClean="0">
                <a:solidFill>
                  <a:schemeClr val="bg1"/>
                </a:solidFill>
              </a:rPr>
              <a:t>: things that </a:t>
            </a:r>
            <a:r>
              <a:rPr lang="en-US" sz="2800" i="1" dirty="0" smtClean="0">
                <a:solidFill>
                  <a:srgbClr val="FFFF00"/>
                </a:solidFill>
              </a:rPr>
              <a:t>are true</a:t>
            </a:r>
            <a:r>
              <a:rPr lang="en-US" sz="2800" i="1" dirty="0" smtClean="0">
                <a:solidFill>
                  <a:schemeClr val="bg1"/>
                </a:solidFill>
              </a:rPr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noble, right, pure, lovely, </a:t>
            </a:r>
            <a:r>
              <a:rPr lang="en-US" sz="2800" i="1" dirty="0" smtClean="0">
                <a:solidFill>
                  <a:schemeClr val="bg1"/>
                </a:solidFill>
              </a:rPr>
              <a:t>and </a:t>
            </a:r>
            <a:r>
              <a:rPr lang="en-US" sz="2800" i="1" dirty="0" smtClean="0">
                <a:solidFill>
                  <a:srgbClr val="FFFF00"/>
                </a:solidFill>
              </a:rPr>
              <a:t>honorable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James 1:2-4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2 My brethren, </a:t>
            </a:r>
            <a:r>
              <a:rPr lang="en-US" sz="2800" i="1" dirty="0" smtClean="0">
                <a:solidFill>
                  <a:srgbClr val="FFFF00"/>
                </a:solidFill>
              </a:rPr>
              <a:t>count it all joy </a:t>
            </a:r>
            <a:r>
              <a:rPr lang="en-US" sz="2800" i="1" dirty="0" smtClean="0">
                <a:solidFill>
                  <a:schemeClr val="bg1"/>
                </a:solidFill>
              </a:rPr>
              <a:t>when you fall into various trials,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3 knowing that the testing of your </a:t>
            </a:r>
            <a:r>
              <a:rPr lang="en-US" sz="2800" i="1" dirty="0" smtClean="0">
                <a:solidFill>
                  <a:srgbClr val="FFFF00"/>
                </a:solidFill>
              </a:rPr>
              <a:t>faith</a:t>
            </a:r>
            <a:r>
              <a:rPr lang="en-US" sz="2800" i="1" dirty="0" smtClean="0">
                <a:solidFill>
                  <a:schemeClr val="bg1"/>
                </a:solidFill>
              </a:rPr>
              <a:t> produces </a:t>
            </a:r>
            <a:r>
              <a:rPr lang="en-US" sz="2800" i="1" dirty="0" smtClean="0">
                <a:solidFill>
                  <a:srgbClr val="FFFF00"/>
                </a:solidFill>
              </a:rPr>
              <a:t>patience</a:t>
            </a:r>
            <a:r>
              <a:rPr lang="en-US" sz="28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4 But let patience have its perfect work, that you may be perfect and complete, lacking nothing. 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James 5:9 (GNB)  </a:t>
            </a:r>
            <a:r>
              <a:rPr lang="en-US" sz="2800" i="1" dirty="0" smtClean="0">
                <a:solidFill>
                  <a:srgbClr val="FFFF00"/>
                </a:solidFill>
              </a:rPr>
              <a:t>Do not complain </a:t>
            </a:r>
            <a:r>
              <a:rPr lang="en-US" sz="2800" i="1" dirty="0" smtClean="0">
                <a:solidFill>
                  <a:schemeClr val="bg1"/>
                </a:solidFill>
              </a:rPr>
              <a:t>against one another, my friends, so that God will not judge you. The Judge is near, ready to appear.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you have a bad attitude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 </a:t>
            </a:r>
            <a:r>
              <a:rPr lang="en-US" sz="3600" dirty="0" smtClean="0">
                <a:solidFill>
                  <a:schemeClr val="bg1"/>
                </a:solidFill>
              </a:rPr>
              <a:t>tend to see people and situations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the worst possible way.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Negativity </a:t>
            </a:r>
            <a:r>
              <a:rPr lang="en-US" sz="3600" dirty="0" smtClean="0">
                <a:solidFill>
                  <a:schemeClr val="bg1"/>
                </a:solidFill>
              </a:rPr>
              <a:t>and pessimism taints everything you SEE, SAY and DO.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70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 attitude influences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your EXPECTATION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your </a:t>
            </a:r>
            <a:r>
              <a:rPr lang="en-US" sz="3600" dirty="0" smtClean="0">
                <a:solidFill>
                  <a:schemeClr val="bg1"/>
                </a:solidFill>
              </a:rPr>
              <a:t>EXPERIENCE and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your </a:t>
            </a:r>
            <a:r>
              <a:rPr lang="en-US" sz="3600" dirty="0" smtClean="0">
                <a:solidFill>
                  <a:schemeClr val="bg1"/>
                </a:solidFill>
              </a:rPr>
              <a:t>EXIT.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70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Negative attitudes and behaviors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don't </a:t>
            </a:r>
            <a:r>
              <a:rPr lang="en-US" sz="3600" dirty="0" smtClean="0">
                <a:solidFill>
                  <a:schemeClr val="bg1"/>
                </a:solidFill>
              </a:rPr>
              <a:t>help us be Christ-like.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70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Lord can change us –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even our attitudes and behaviors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20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Spirit-Controlled Temperament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 we relate to each other, what we are predominantly encountering is the other person's </a:t>
            </a:r>
            <a:r>
              <a:rPr lang="en-US" sz="3600" dirty="0" smtClean="0">
                <a:solidFill>
                  <a:srgbClr val="FFFF00"/>
                </a:solidFill>
              </a:rPr>
              <a:t>attitudes, temperament and behavior</a:t>
            </a:r>
            <a:r>
              <a:rPr lang="en-US" sz="3600" dirty="0" smtClean="0">
                <a:solidFill>
                  <a:schemeClr val="bg1"/>
                </a:solidFill>
              </a:rPr>
              <a:t> being </a:t>
            </a:r>
            <a:r>
              <a:rPr lang="en-US" sz="3600" dirty="0" smtClean="0">
                <a:solidFill>
                  <a:schemeClr val="bg1"/>
                </a:solidFill>
              </a:rPr>
              <a:t>expressed in </a:t>
            </a:r>
            <a:r>
              <a:rPr lang="en-US" sz="3600" dirty="0" smtClean="0">
                <a:solidFill>
                  <a:schemeClr val="bg1"/>
                </a:solidFill>
              </a:rPr>
              <a:t>various situations.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24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our temperament and personality,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with </a:t>
            </a:r>
            <a:r>
              <a:rPr lang="en-US" sz="3600" dirty="0" smtClean="0">
                <a:solidFill>
                  <a:schemeClr val="bg1"/>
                </a:solidFill>
              </a:rPr>
              <a:t>its traits, strengths and weaknesses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is </a:t>
            </a:r>
            <a:r>
              <a:rPr lang="en-US" sz="3600" dirty="0" smtClean="0">
                <a:solidFill>
                  <a:schemeClr val="bg1"/>
                </a:solidFill>
              </a:rPr>
              <a:t>a choice and can be developed.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Spirit-Controlled Temperament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are to be filled with the Spirit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This means that we as individuals, including our personalities and temperaments are to be so influenced by the Holy Spirit that we begin to express His nature and character.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Spirit-Controlled Temperament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are Spirit-filled (or "Spirit-controlled") our temperament and personality become characterized by these: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</a:t>
            </a:r>
            <a:r>
              <a:rPr lang="en-US" sz="3600" dirty="0" smtClean="0">
                <a:solidFill>
                  <a:schemeClr val="bg1"/>
                </a:solidFill>
              </a:rPr>
              <a:t>(affection for others),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JOY</a:t>
            </a:r>
            <a:r>
              <a:rPr lang="en-US" sz="3600" dirty="0" smtClean="0">
                <a:solidFill>
                  <a:schemeClr val="bg1"/>
                </a:solidFill>
              </a:rPr>
              <a:t> (exuberance about life),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PEACE</a:t>
            </a:r>
            <a:r>
              <a:rPr lang="en-US" sz="3600" dirty="0" smtClean="0">
                <a:solidFill>
                  <a:schemeClr val="bg1"/>
                </a:solidFill>
              </a:rPr>
              <a:t> (serenity), 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PATIENCE</a:t>
            </a:r>
            <a:r>
              <a:rPr lang="en-US" sz="3600" dirty="0" smtClean="0">
                <a:solidFill>
                  <a:schemeClr val="bg1"/>
                </a:solidFill>
              </a:rPr>
              <a:t> (a willingness to stick with things),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Spirit-Controlled Temperament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KINDNESS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(a sense of compassion in the heart),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GOODNESS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(desiring to bless others),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FAITHFULNESS</a:t>
            </a:r>
            <a:r>
              <a:rPr lang="en-US" sz="3600" dirty="0" smtClean="0">
                <a:solidFill>
                  <a:schemeClr val="bg1"/>
                </a:solidFill>
              </a:rPr>
              <a:t> (loyal commitments),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HUMILITY </a:t>
            </a:r>
            <a:r>
              <a:rPr lang="en-US" sz="3600" dirty="0" smtClean="0">
                <a:solidFill>
                  <a:schemeClr val="bg1"/>
                </a:solidFill>
              </a:rPr>
              <a:t>(not needing to force our way in life),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SELF-CONTROL </a:t>
            </a:r>
            <a:r>
              <a:rPr lang="en-US" sz="3600" dirty="0" smtClean="0">
                <a:solidFill>
                  <a:schemeClr val="bg1"/>
                </a:solidFill>
              </a:rPr>
              <a:t>(able to marshal and direct our energies wisely).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Spirit-Controlled Temperament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16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Word-Governed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John 14:15 (GNB) 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If </a:t>
            </a:r>
            <a:r>
              <a:rPr lang="en-US" sz="2800" i="1" dirty="0" smtClean="0">
                <a:solidFill>
                  <a:schemeClr val="bg1"/>
                </a:solidFill>
              </a:rPr>
              <a:t>you love me, you will obey my commandments.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2 Timothy 3:16-17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16 All Scripture is inspired by God and is useful for teaching the truth, rebuking error, correcting faults, and giving instruction for right living,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Word-Governed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Colossians 3:12-15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12 You are the people of God; he loved you and chose you for his own. So then, you must clothe yourselves with </a:t>
            </a:r>
            <a:r>
              <a:rPr lang="en-US" sz="2800" i="1" dirty="0" smtClean="0">
                <a:solidFill>
                  <a:srgbClr val="FFFF00"/>
                </a:solidFill>
              </a:rPr>
              <a:t>compassion, kindness, humility, gentleness, and patience</a:t>
            </a:r>
            <a:r>
              <a:rPr lang="en-US" sz="28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13 </a:t>
            </a:r>
            <a:r>
              <a:rPr lang="en-US" sz="2800" i="1" dirty="0" smtClean="0">
                <a:solidFill>
                  <a:srgbClr val="FFFF00"/>
                </a:solidFill>
              </a:rPr>
              <a:t>Be tolerant </a:t>
            </a:r>
            <a:r>
              <a:rPr lang="en-US" sz="2800" i="1" dirty="0" smtClean="0">
                <a:solidFill>
                  <a:schemeClr val="bg1"/>
                </a:solidFill>
              </a:rPr>
              <a:t>with one another and </a:t>
            </a:r>
            <a:r>
              <a:rPr lang="en-US" sz="2800" i="1" dirty="0" smtClean="0">
                <a:solidFill>
                  <a:srgbClr val="FFFF00"/>
                </a:solidFill>
              </a:rPr>
              <a:t>forgive one another </a:t>
            </a:r>
            <a:r>
              <a:rPr lang="en-US" sz="2800" i="1" dirty="0" smtClean="0">
                <a:solidFill>
                  <a:schemeClr val="bg1"/>
                </a:solidFill>
              </a:rPr>
              <a:t>whenever any of you has a complaint against someone else. You must forgive one another just as the Lord has forgiven you.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Word-Governed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1 Peter 3:7-11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7 In the same way you husbands must live with your wives with the </a:t>
            </a:r>
            <a:r>
              <a:rPr lang="en-US" sz="2800" i="1" dirty="0" smtClean="0">
                <a:solidFill>
                  <a:srgbClr val="FFFF00"/>
                </a:solidFill>
              </a:rPr>
              <a:t>proper understanding </a:t>
            </a:r>
            <a:r>
              <a:rPr lang="en-US" sz="2800" i="1" dirty="0" smtClean="0">
                <a:solidFill>
                  <a:schemeClr val="bg1"/>
                </a:solidFill>
              </a:rPr>
              <a:t>that they are more delicate than you. </a:t>
            </a:r>
            <a:r>
              <a:rPr lang="en-US" sz="2800" i="1" dirty="0" smtClean="0">
                <a:solidFill>
                  <a:srgbClr val="FFFF00"/>
                </a:solidFill>
              </a:rPr>
              <a:t>Treat them with respect</a:t>
            </a:r>
            <a:r>
              <a:rPr lang="en-US" sz="2800" i="1" dirty="0" smtClean="0">
                <a:solidFill>
                  <a:schemeClr val="bg1"/>
                </a:solidFill>
              </a:rPr>
              <a:t>, because they also will receive, together with you, God's gift of life. Do this so that nothing will interfere with your prayers.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8 To conclude: you must all </a:t>
            </a:r>
            <a:r>
              <a:rPr lang="en-US" sz="2800" i="1" dirty="0" smtClean="0">
                <a:solidFill>
                  <a:srgbClr val="FFFF00"/>
                </a:solidFill>
              </a:rPr>
              <a:t>have the same attitude and the same feelings</a:t>
            </a:r>
            <a:r>
              <a:rPr lang="en-US" sz="2800" i="1" dirty="0" smtClean="0">
                <a:solidFill>
                  <a:schemeClr val="bg1"/>
                </a:solidFill>
              </a:rPr>
              <a:t>; </a:t>
            </a:r>
            <a:r>
              <a:rPr lang="en-US" sz="2800" i="1" dirty="0" smtClean="0">
                <a:solidFill>
                  <a:srgbClr val="FFFF00"/>
                </a:solidFill>
              </a:rPr>
              <a:t>love</a:t>
            </a:r>
            <a:r>
              <a:rPr lang="en-US" sz="2800" i="1" dirty="0" smtClean="0">
                <a:solidFill>
                  <a:schemeClr val="bg1"/>
                </a:solidFill>
              </a:rPr>
              <a:t> one another, and </a:t>
            </a:r>
            <a:r>
              <a:rPr lang="en-US" sz="2800" i="1" dirty="0" smtClean="0">
                <a:solidFill>
                  <a:srgbClr val="FFFF00"/>
                </a:solidFill>
              </a:rPr>
              <a:t>be kind </a:t>
            </a:r>
            <a:r>
              <a:rPr lang="en-US" sz="2800" i="1" dirty="0" smtClean="0">
                <a:solidFill>
                  <a:schemeClr val="bg1"/>
                </a:solidFill>
              </a:rPr>
              <a:t>and </a:t>
            </a:r>
            <a:r>
              <a:rPr lang="en-US" sz="2800" i="1" dirty="0" smtClean="0">
                <a:solidFill>
                  <a:srgbClr val="FFFF00"/>
                </a:solidFill>
              </a:rPr>
              <a:t>humble </a:t>
            </a:r>
            <a:r>
              <a:rPr lang="en-US" sz="2800" i="1" dirty="0" smtClean="0">
                <a:solidFill>
                  <a:schemeClr val="bg1"/>
                </a:solidFill>
              </a:rPr>
              <a:t>with one another. 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Word-Governed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1 Peter 3:7-11 (GNB)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9 </a:t>
            </a:r>
            <a:r>
              <a:rPr lang="en-US" sz="2800" i="1" dirty="0" smtClean="0">
                <a:solidFill>
                  <a:srgbClr val="FFFF00"/>
                </a:solidFill>
              </a:rPr>
              <a:t>Do not pay back evil with evil </a:t>
            </a:r>
            <a:r>
              <a:rPr lang="en-US" sz="2800" i="1" dirty="0" smtClean="0">
                <a:solidFill>
                  <a:schemeClr val="bg1"/>
                </a:solidFill>
              </a:rPr>
              <a:t>or cursing with cursing; instead, </a:t>
            </a:r>
            <a:r>
              <a:rPr lang="en-US" sz="2800" i="1" dirty="0" smtClean="0">
                <a:solidFill>
                  <a:srgbClr val="FFFF00"/>
                </a:solidFill>
              </a:rPr>
              <a:t>pay back with a blessing</a:t>
            </a:r>
            <a:r>
              <a:rPr lang="en-US" sz="2800" i="1" dirty="0" smtClean="0">
                <a:solidFill>
                  <a:schemeClr val="bg1"/>
                </a:solidFill>
              </a:rPr>
              <a:t>, because a blessing is what God promised to give you when he called you.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10 As the scripture says, "If you want to enjoy life and wish to see good times, you must </a:t>
            </a:r>
            <a:r>
              <a:rPr lang="en-US" sz="2800" i="1" dirty="0" smtClean="0">
                <a:solidFill>
                  <a:srgbClr val="FFFF00"/>
                </a:solidFill>
              </a:rPr>
              <a:t>keep from speaking evil and stop telling lies</a:t>
            </a:r>
            <a:r>
              <a:rPr lang="en-US" sz="28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11 You must turn away from evil and </a:t>
            </a:r>
            <a:r>
              <a:rPr lang="en-US" sz="2800" i="1" dirty="0" smtClean="0">
                <a:solidFill>
                  <a:srgbClr val="FFFF00"/>
                </a:solidFill>
              </a:rPr>
              <a:t>do good</a:t>
            </a:r>
            <a:r>
              <a:rPr lang="en-US" sz="2800" i="1" dirty="0" smtClean="0">
                <a:solidFill>
                  <a:schemeClr val="bg1"/>
                </a:solidFill>
              </a:rPr>
              <a:t>; you must </a:t>
            </a:r>
            <a:r>
              <a:rPr lang="en-US" sz="2800" i="1" dirty="0" smtClean="0">
                <a:solidFill>
                  <a:srgbClr val="FFFF00"/>
                </a:solidFill>
              </a:rPr>
              <a:t>strive for peace </a:t>
            </a:r>
            <a:r>
              <a:rPr lang="en-US" sz="2800" i="1" dirty="0" smtClean="0">
                <a:solidFill>
                  <a:schemeClr val="bg1"/>
                </a:solidFill>
              </a:rPr>
              <a:t>with all your heart.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Word-Governed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92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Personal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two individuals with different attitudes and temperament face the same situation, the way each one would </a:t>
            </a:r>
            <a:r>
              <a:rPr lang="en-US" sz="3600" dirty="0" smtClean="0">
                <a:solidFill>
                  <a:srgbClr val="FFFF00"/>
                </a:solidFill>
              </a:rPr>
              <a:t>THINK, PERCEIVE, ACT</a:t>
            </a:r>
            <a:r>
              <a:rPr lang="en-US" sz="3600" dirty="0" smtClean="0">
                <a:solidFill>
                  <a:schemeClr val="bg1"/>
                </a:solidFill>
              </a:rPr>
              <a:t> and </a:t>
            </a:r>
            <a:r>
              <a:rPr lang="en-US" sz="3600" dirty="0" smtClean="0">
                <a:solidFill>
                  <a:srgbClr val="FFFF00"/>
                </a:solidFill>
              </a:rPr>
              <a:t>COMMUNICATE</a:t>
            </a:r>
            <a:r>
              <a:rPr lang="en-US" sz="3600" dirty="0" smtClean="0">
                <a:solidFill>
                  <a:schemeClr val="bg1"/>
                </a:solidFill>
              </a:rPr>
              <a:t> would greatly differ.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#1, The power of the Cross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Personal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#2, My identity in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Personal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#3, The renewing of my mind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Personal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#4, Walking in the Spirit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Personal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 need to maintain Christ-like attitudes, Spirit-controlled temperament and Word-governed behavior when I relate to and understand my spouse.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Relating To And Understanding My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do I need to change in the way I relate to my spouse?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Thoughts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(What I think about my spouse)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Perceptions</a:t>
            </a:r>
            <a:r>
              <a:rPr lang="en-US" sz="3600" dirty="0" smtClean="0">
                <a:solidFill>
                  <a:schemeClr val="bg1"/>
                </a:solidFill>
              </a:rPr>
              <a:t> (How I view my spouse)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Action</a:t>
            </a:r>
            <a:r>
              <a:rPr lang="en-US" sz="3600" dirty="0" smtClean="0">
                <a:solidFill>
                  <a:schemeClr val="bg1"/>
                </a:solidFill>
              </a:rPr>
              <a:t> (What I do to and for my spouse)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Communication</a:t>
            </a:r>
            <a:r>
              <a:rPr lang="en-US" sz="3600" dirty="0" smtClean="0">
                <a:solidFill>
                  <a:schemeClr val="bg1"/>
                </a:solidFill>
              </a:rPr>
              <a:t> (What I say to and about my spouse)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Relating To And Understanding My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do I need to change to better understand my spouse?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Thoughts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(How do I better understand what he/she is really thinking and feeling?)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Perceptions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(How do I better understand his/her point of view?)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Relating To And Understanding My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do I need to change to better understand my spouse?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Action </a:t>
            </a:r>
            <a:r>
              <a:rPr lang="en-US" sz="3600" dirty="0" smtClean="0">
                <a:solidFill>
                  <a:schemeClr val="bg1"/>
                </a:solidFill>
              </a:rPr>
              <a:t>(How can I better </a:t>
            </a:r>
            <a:r>
              <a:rPr lang="en-US" sz="3600" dirty="0" smtClean="0">
                <a:solidFill>
                  <a:schemeClr val="bg1"/>
                </a:solidFill>
              </a:rPr>
              <a:t>understand his/her actions?)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Communication </a:t>
            </a:r>
            <a:r>
              <a:rPr lang="en-US" sz="3600" dirty="0" smtClean="0">
                <a:solidFill>
                  <a:schemeClr val="bg1"/>
                </a:solidFill>
              </a:rPr>
              <a:t>(How can I better understand what </a:t>
            </a:r>
            <a:r>
              <a:rPr lang="en-US" sz="3600" dirty="0" smtClean="0">
                <a:solidFill>
                  <a:schemeClr val="bg1"/>
                </a:solidFill>
              </a:rPr>
              <a:t>he/she is </a:t>
            </a:r>
            <a:r>
              <a:rPr lang="en-US" sz="3600" dirty="0" smtClean="0">
                <a:solidFill>
                  <a:schemeClr val="bg1"/>
                </a:solidFill>
              </a:rPr>
              <a:t>really saying</a:t>
            </a:r>
            <a:r>
              <a:rPr lang="en-US" sz="3600" dirty="0" smtClean="0">
                <a:solidFill>
                  <a:schemeClr val="bg1"/>
                </a:solidFill>
              </a:rPr>
              <a:t>?)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Relating To And Understanding My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6137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 need to draw upon the </a:t>
            </a:r>
            <a:r>
              <a:rPr lang="en-US" sz="3200" dirty="0" smtClean="0">
                <a:solidFill>
                  <a:srgbClr val="FFFF00"/>
                </a:solidFill>
              </a:rPr>
              <a:t>power of </a:t>
            </a:r>
            <a:r>
              <a:rPr lang="en-US" sz="3200" dirty="0" smtClean="0">
                <a:solidFill>
                  <a:srgbClr val="FFFF00"/>
                </a:solidFill>
              </a:rPr>
              <a:t>the cross</a:t>
            </a:r>
            <a:r>
              <a:rPr lang="en-US" sz="3200" dirty="0" smtClean="0">
                <a:solidFill>
                  <a:schemeClr val="bg1"/>
                </a:solidFill>
              </a:rPr>
              <a:t>, the power of </a:t>
            </a:r>
            <a:r>
              <a:rPr lang="en-US" sz="3200" dirty="0" smtClean="0">
                <a:solidFill>
                  <a:srgbClr val="FFFF00"/>
                </a:solidFill>
              </a:rPr>
              <a:t>who </a:t>
            </a:r>
            <a:r>
              <a:rPr lang="en-US" sz="3200" dirty="0" smtClean="0">
                <a:solidFill>
                  <a:srgbClr val="FFFF00"/>
                </a:solidFill>
              </a:rPr>
              <a:t>I am in Christ</a:t>
            </a:r>
            <a:r>
              <a:rPr lang="en-US" sz="3200" dirty="0" smtClean="0">
                <a:solidFill>
                  <a:schemeClr val="bg1"/>
                </a:solidFill>
              </a:rPr>
              <a:t>, work on </a:t>
            </a:r>
            <a:r>
              <a:rPr lang="en-US" sz="3200" dirty="0" smtClean="0">
                <a:solidFill>
                  <a:srgbClr val="FFFF00"/>
                </a:solidFill>
              </a:rPr>
              <a:t>renewing my mind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rgbClr val="FFFF00"/>
                </a:solidFill>
              </a:rPr>
              <a:t>walk </a:t>
            </a:r>
            <a:r>
              <a:rPr lang="en-US" sz="3200" dirty="0" smtClean="0">
                <a:solidFill>
                  <a:srgbClr val="FFFF00"/>
                </a:solidFill>
              </a:rPr>
              <a:t>in </a:t>
            </a:r>
            <a:r>
              <a:rPr lang="en-US" sz="3200" dirty="0" smtClean="0">
                <a:solidFill>
                  <a:srgbClr val="FFFF00"/>
                </a:solidFill>
              </a:rPr>
              <a:t>the Spirit</a:t>
            </a:r>
            <a:r>
              <a:rPr lang="en-US" sz="3200" dirty="0" smtClean="0">
                <a:solidFill>
                  <a:schemeClr val="bg1"/>
                </a:solidFill>
              </a:rPr>
              <a:t>, to see change and transformation in the way I relate (in my attitudes, temperament and behavior) to my spouse and the way I understand my spouse.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Relating To And Understanding My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 need to maintain Christ-like attitudes, Spirit-controlled temperament and Word-governed behavior when I relate to and understand my spouse.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Relating To And Understanding My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</a:rPr>
              <a:t>context of marriage and family,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this </a:t>
            </a:r>
            <a:r>
              <a:rPr lang="en-US" sz="3600" dirty="0" smtClean="0">
                <a:solidFill>
                  <a:schemeClr val="bg1"/>
                </a:solidFill>
              </a:rPr>
              <a:t>brings up two challenges:</a:t>
            </a:r>
          </a:p>
          <a:p>
            <a:pPr lvl="6"/>
            <a:r>
              <a:rPr lang="en-US" sz="3600" dirty="0" smtClean="0">
                <a:solidFill>
                  <a:schemeClr val="bg1"/>
                </a:solidFill>
              </a:rPr>
              <a:t>1, Personal</a:t>
            </a:r>
          </a:p>
          <a:p>
            <a:pPr lvl="6"/>
            <a:r>
              <a:rPr lang="en-US" sz="3600" dirty="0" smtClean="0">
                <a:solidFill>
                  <a:schemeClr val="bg1"/>
                </a:solidFill>
              </a:rPr>
              <a:t>2, Inter-Personal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must face up to the fact that negative attitudes and behaviors can be detrimental to the marriage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97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Philippians 2:3-5 (GNB) 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3 Don't do anything from selfish ambition or from a cheap desire to boast, but </a:t>
            </a:r>
            <a:r>
              <a:rPr lang="en-US" sz="2800" i="1" dirty="0" smtClean="0">
                <a:solidFill>
                  <a:srgbClr val="FFFF00"/>
                </a:solidFill>
              </a:rPr>
              <a:t>be humble </a:t>
            </a:r>
            <a:r>
              <a:rPr lang="en-US" sz="2800" i="1" dirty="0" smtClean="0">
                <a:solidFill>
                  <a:schemeClr val="bg1"/>
                </a:solidFill>
              </a:rPr>
              <a:t>toward one another, always </a:t>
            </a:r>
            <a:r>
              <a:rPr lang="en-US" sz="2800" i="1" dirty="0" smtClean="0">
                <a:solidFill>
                  <a:srgbClr val="FFFF00"/>
                </a:solidFill>
              </a:rPr>
              <a:t>considering others better </a:t>
            </a:r>
            <a:r>
              <a:rPr lang="en-US" sz="2800" i="1" dirty="0" smtClean="0">
                <a:solidFill>
                  <a:schemeClr val="bg1"/>
                </a:solidFill>
              </a:rPr>
              <a:t>than yourselves.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4 And </a:t>
            </a:r>
            <a:r>
              <a:rPr lang="en-US" sz="2800" i="1" dirty="0" smtClean="0">
                <a:solidFill>
                  <a:srgbClr val="FFFF00"/>
                </a:solidFill>
              </a:rPr>
              <a:t>look out for one another's interests</a:t>
            </a:r>
            <a:r>
              <a:rPr lang="en-US" sz="2800" i="1" dirty="0" smtClean="0">
                <a:solidFill>
                  <a:schemeClr val="bg1"/>
                </a:solidFill>
              </a:rPr>
              <a:t>, not just for your own.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5 </a:t>
            </a:r>
            <a:r>
              <a:rPr lang="en-US" sz="2800" i="1" dirty="0" smtClean="0">
                <a:solidFill>
                  <a:srgbClr val="FFFF00"/>
                </a:solidFill>
              </a:rPr>
              <a:t>The attitude you should have is the one that Christ Jesus had</a:t>
            </a:r>
            <a:r>
              <a:rPr lang="en-US" sz="2800" i="1" dirty="0" smtClean="0">
                <a:solidFill>
                  <a:srgbClr val="FFFF00"/>
                </a:solidFill>
              </a:rPr>
              <a:t>:</a:t>
            </a:r>
            <a:endParaRPr lang="en-US" sz="2800" i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Philippians 2:3-5 (GNB) 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6 </a:t>
            </a:r>
            <a:r>
              <a:rPr lang="en-US" sz="2800" i="1" dirty="0" smtClean="0">
                <a:solidFill>
                  <a:schemeClr val="bg1"/>
                </a:solidFill>
              </a:rPr>
              <a:t>He always had the nature of God, but he did not think that by force he should try to remain equal with God.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7 Instead of this, of his own free will </a:t>
            </a:r>
            <a:r>
              <a:rPr lang="en-US" sz="2800" i="1" dirty="0" smtClean="0">
                <a:solidFill>
                  <a:srgbClr val="FFFF00"/>
                </a:solidFill>
              </a:rPr>
              <a:t>he gave up </a:t>
            </a:r>
            <a:r>
              <a:rPr lang="en-US" sz="2800" i="1" dirty="0" smtClean="0">
                <a:solidFill>
                  <a:schemeClr val="bg1"/>
                </a:solidFill>
              </a:rPr>
              <a:t>all he had, and took the nature of a </a:t>
            </a:r>
            <a:r>
              <a:rPr lang="en-US" sz="2800" i="1" dirty="0" smtClean="0">
                <a:solidFill>
                  <a:srgbClr val="FFFF00"/>
                </a:solidFill>
              </a:rPr>
              <a:t>servant</a:t>
            </a:r>
            <a:r>
              <a:rPr lang="en-US" sz="2800" i="1" dirty="0" smtClean="0">
                <a:solidFill>
                  <a:schemeClr val="bg1"/>
                </a:solidFill>
              </a:rPr>
              <a:t>. He became like a human being and appeared in human likeness.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8 He was </a:t>
            </a:r>
            <a:r>
              <a:rPr lang="en-US" sz="2800" i="1" dirty="0" smtClean="0">
                <a:solidFill>
                  <a:srgbClr val="FFFF00"/>
                </a:solidFill>
              </a:rPr>
              <a:t>humble</a:t>
            </a:r>
            <a:r>
              <a:rPr lang="en-US" sz="2800" i="1" dirty="0" smtClean="0">
                <a:solidFill>
                  <a:schemeClr val="bg1"/>
                </a:solidFill>
              </a:rPr>
              <a:t> and walked the path of obedience all the way to death--- his death on the cross.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Ephesians 5:20 (GNB)  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In </a:t>
            </a:r>
            <a:r>
              <a:rPr lang="en-US" sz="2800" i="1" dirty="0" smtClean="0">
                <a:solidFill>
                  <a:schemeClr val="bg1"/>
                </a:solidFill>
              </a:rPr>
              <a:t>the name of our Lord Jesus Christ, always </a:t>
            </a:r>
            <a:r>
              <a:rPr lang="en-US" sz="2800" i="1" dirty="0" smtClean="0">
                <a:solidFill>
                  <a:srgbClr val="FFFF00"/>
                </a:solidFill>
              </a:rPr>
              <a:t>give thanks for everything</a:t>
            </a:r>
            <a:r>
              <a:rPr lang="en-US" sz="2800" i="1" dirty="0" smtClean="0">
                <a:solidFill>
                  <a:schemeClr val="bg1"/>
                </a:solidFill>
              </a:rPr>
              <a:t> to God the Father.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Christ-like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1425</Words>
  <Application>Microsoft Office PowerPoint</Application>
  <PresentationFormat>On-screen Show (4:3)</PresentationFormat>
  <Paragraphs>138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68</cp:revision>
  <dcterms:created xsi:type="dcterms:W3CDTF">2006-08-16T00:00:00Z</dcterms:created>
  <dcterms:modified xsi:type="dcterms:W3CDTF">2015-09-02T08:42:47Z</dcterms:modified>
</cp:coreProperties>
</file>