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05-10-Ministering-Through-Prayer-2-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5-10-Ministering-Through-Prayer-2-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92677"/>
            <a:ext cx="9144000" cy="5016758"/>
          </a:xfrm>
          <a:prstGeom prst="rect">
            <a:avLst/>
          </a:prstGeom>
          <a:noFill/>
        </p:spPr>
        <p:txBody>
          <a:bodyPr wrap="square" rtlCol="0">
            <a:spAutoFit/>
          </a:bodyPr>
          <a:lstStyle/>
          <a:p>
            <a:r>
              <a:rPr lang="en-US" sz="3200" i="1" dirty="0" smtClean="0">
                <a:solidFill>
                  <a:schemeClr val="bg1"/>
                </a:solidFill>
              </a:rPr>
              <a:t>1 Corinthians 7:10-16 (Message Bible)</a:t>
            </a:r>
          </a:p>
          <a:p>
            <a:r>
              <a:rPr lang="en-US" sz="3200" i="1" dirty="0" smtClean="0">
                <a:solidFill>
                  <a:schemeClr val="bg1"/>
                </a:solidFill>
              </a:rPr>
              <a:t>14 </a:t>
            </a:r>
            <a:r>
              <a:rPr lang="en-US" sz="3200" i="1" dirty="0" smtClean="0">
                <a:solidFill>
                  <a:schemeClr val="bg1"/>
                </a:solidFill>
              </a:rPr>
              <a:t>The unbelieving husband shares to an extent in the holiness of his wife, and the unbelieving wife is likewise touched by the holiness of her husband. Otherwise, your children would be left out; as it is, they also are included in the spiritual purposes of God. </a:t>
            </a:r>
          </a:p>
          <a:p>
            <a:r>
              <a:rPr lang="en-US" sz="3200" i="1" dirty="0" smtClean="0">
                <a:solidFill>
                  <a:schemeClr val="bg1"/>
                </a:solidFill>
              </a:rPr>
              <a:t>15 On the other hand, if the unbelieving spouse walks out, you've got to let him or her go. You don't have to hold on desperately. God has called us to make the best of it, as peacefully as we can.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92677"/>
            <a:ext cx="9144000" cy="3046988"/>
          </a:xfrm>
          <a:prstGeom prst="rect">
            <a:avLst/>
          </a:prstGeom>
          <a:noFill/>
        </p:spPr>
        <p:txBody>
          <a:bodyPr wrap="square" rtlCol="0">
            <a:spAutoFit/>
          </a:bodyPr>
          <a:lstStyle/>
          <a:p>
            <a:r>
              <a:rPr lang="en-US" sz="3200" i="1" dirty="0" smtClean="0">
                <a:solidFill>
                  <a:schemeClr val="bg1"/>
                </a:solidFill>
              </a:rPr>
              <a:t>1 Corinthians 7:10-16 (Message Bible)</a:t>
            </a:r>
          </a:p>
          <a:p>
            <a:r>
              <a:rPr lang="en-US" sz="3200" i="1" dirty="0" smtClean="0">
                <a:solidFill>
                  <a:schemeClr val="bg1"/>
                </a:solidFill>
              </a:rPr>
              <a:t>16 </a:t>
            </a:r>
            <a:r>
              <a:rPr lang="en-US" sz="3200" i="1" dirty="0" smtClean="0">
                <a:solidFill>
                  <a:schemeClr val="bg1"/>
                </a:solidFill>
              </a:rPr>
              <a:t>You never know, wife: The way you handle this might bring your husband not only back to you but to God. You never know, husband: The way you handle this might bring your wife not only back to you but to God.</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16076"/>
            <a:ext cx="9144000" cy="2862322"/>
          </a:xfrm>
          <a:prstGeom prst="rect">
            <a:avLst/>
          </a:prstGeom>
          <a:noFill/>
        </p:spPr>
        <p:txBody>
          <a:bodyPr wrap="square" rtlCol="0">
            <a:spAutoFit/>
          </a:bodyPr>
          <a:lstStyle/>
          <a:p>
            <a:pPr algn="ctr"/>
            <a:r>
              <a:rPr lang="en-US" sz="3600" dirty="0" smtClean="0">
                <a:solidFill>
                  <a:schemeClr val="bg1"/>
                </a:solidFill>
              </a:rPr>
              <a:t>As a believer </a:t>
            </a:r>
            <a:endParaRPr lang="en-US" sz="3600" dirty="0" smtClean="0">
              <a:solidFill>
                <a:schemeClr val="bg1"/>
              </a:solidFill>
            </a:endParaRPr>
          </a:p>
          <a:p>
            <a:pPr algn="ctr"/>
            <a:r>
              <a:rPr lang="en-US" sz="3600" dirty="0" smtClean="0">
                <a:solidFill>
                  <a:schemeClr val="bg1"/>
                </a:solidFill>
              </a:rPr>
              <a:t>you </a:t>
            </a:r>
            <a:r>
              <a:rPr lang="en-US" sz="3600" dirty="0" smtClean="0">
                <a:solidFill>
                  <a:schemeClr val="bg1"/>
                </a:solidFill>
              </a:rPr>
              <a:t>have spiritual influence in your home </a:t>
            </a:r>
            <a:endParaRPr lang="en-US" sz="3600" dirty="0" smtClean="0">
              <a:solidFill>
                <a:schemeClr val="bg1"/>
              </a:solidFill>
            </a:endParaRPr>
          </a:p>
          <a:p>
            <a:pPr algn="ctr"/>
            <a:r>
              <a:rPr lang="en-US" sz="3600" dirty="0" smtClean="0">
                <a:solidFill>
                  <a:schemeClr val="bg1"/>
                </a:solidFill>
              </a:rPr>
              <a:t>over </a:t>
            </a:r>
            <a:r>
              <a:rPr lang="en-US" sz="3600" dirty="0" smtClean="0">
                <a:solidFill>
                  <a:schemeClr val="bg1"/>
                </a:solidFill>
              </a:rPr>
              <a:t>your spouse and children, </a:t>
            </a:r>
            <a:endParaRPr lang="en-US" sz="3600" dirty="0" smtClean="0">
              <a:solidFill>
                <a:schemeClr val="bg1"/>
              </a:solidFill>
            </a:endParaRPr>
          </a:p>
          <a:p>
            <a:pPr algn="ctr"/>
            <a:r>
              <a:rPr lang="en-US" sz="3600" dirty="0" smtClean="0">
                <a:solidFill>
                  <a:schemeClr val="bg1"/>
                </a:solidFill>
              </a:rPr>
              <a:t>even </a:t>
            </a:r>
            <a:r>
              <a:rPr lang="en-US" sz="3600" dirty="0" smtClean="0">
                <a:solidFill>
                  <a:schemeClr val="bg1"/>
                </a:solidFill>
              </a:rPr>
              <a:t>if they are unsaved </a:t>
            </a:r>
            <a:endParaRPr lang="en-US" sz="3600" dirty="0" smtClean="0">
              <a:solidFill>
                <a:schemeClr val="bg1"/>
              </a:solidFill>
            </a:endParaRPr>
          </a:p>
          <a:p>
            <a:pPr algn="ctr"/>
            <a:r>
              <a:rPr lang="en-US" sz="3600" dirty="0" smtClean="0">
                <a:solidFill>
                  <a:schemeClr val="bg1"/>
                </a:solidFill>
              </a:rPr>
              <a:t>at </a:t>
            </a:r>
            <a:r>
              <a:rPr lang="en-US" sz="3600" dirty="0" smtClean="0">
                <a:solidFill>
                  <a:schemeClr val="bg1"/>
                </a:solidFill>
              </a:rPr>
              <a:t>the moment. </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92677"/>
            <a:ext cx="9144000" cy="3046988"/>
          </a:xfrm>
          <a:prstGeom prst="rect">
            <a:avLst/>
          </a:prstGeom>
          <a:noFill/>
        </p:spPr>
        <p:txBody>
          <a:bodyPr wrap="square" rtlCol="0">
            <a:spAutoFit/>
          </a:bodyPr>
          <a:lstStyle/>
          <a:p>
            <a:r>
              <a:rPr lang="en-US" sz="3200" i="1" dirty="0" smtClean="0">
                <a:solidFill>
                  <a:schemeClr val="bg1"/>
                </a:solidFill>
              </a:rPr>
              <a:t>1 Corinthians </a:t>
            </a:r>
            <a:r>
              <a:rPr lang="en-US" sz="3200" i="1" dirty="0" smtClean="0">
                <a:solidFill>
                  <a:schemeClr val="bg1"/>
                </a:solidFill>
              </a:rPr>
              <a:t>7:14 (</a:t>
            </a:r>
            <a:r>
              <a:rPr lang="en-US" sz="3200" i="1" dirty="0" smtClean="0">
                <a:solidFill>
                  <a:schemeClr val="bg1"/>
                </a:solidFill>
              </a:rPr>
              <a:t>Message Bible)</a:t>
            </a:r>
          </a:p>
          <a:p>
            <a:r>
              <a:rPr lang="en-US" sz="3200" i="1" dirty="0" smtClean="0">
                <a:solidFill>
                  <a:schemeClr val="bg1"/>
                </a:solidFill>
              </a:rPr>
              <a:t>14 </a:t>
            </a:r>
            <a:r>
              <a:rPr lang="en-US" sz="3200" i="1" dirty="0" smtClean="0">
                <a:solidFill>
                  <a:schemeClr val="bg1"/>
                </a:solidFill>
              </a:rPr>
              <a:t>The unbelieving husband shares to an extent in the holiness of his wife, and the unbelieving wife is likewise touched by the holiness of her husband. Otherwise, your children would be left out; as it is, they also are included in the spiritual purposes of God.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FF00"/>
                </a:solidFill>
              </a:rPr>
              <a:t>What you can pray for your spouse and children</a:t>
            </a:r>
          </a:p>
        </p:txBody>
      </p:sp>
      <p:sp>
        <p:nvSpPr>
          <p:cNvPr id="3" name="TextBox 2"/>
          <p:cNvSpPr txBox="1"/>
          <p:nvPr/>
        </p:nvSpPr>
        <p:spPr>
          <a:xfrm>
            <a:off x="0" y="2743200"/>
            <a:ext cx="9144000" cy="2862322"/>
          </a:xfrm>
          <a:prstGeom prst="rect">
            <a:avLst/>
          </a:prstGeom>
          <a:noFill/>
        </p:spPr>
        <p:txBody>
          <a:bodyPr wrap="square" rtlCol="0">
            <a:spAutoFit/>
          </a:bodyPr>
          <a:lstStyle/>
          <a:p>
            <a:pPr algn="ctr"/>
            <a:r>
              <a:rPr lang="en-US" sz="3600" dirty="0" smtClean="0">
                <a:solidFill>
                  <a:schemeClr val="bg1"/>
                </a:solidFill>
              </a:rPr>
              <a:t>1. Pray </a:t>
            </a:r>
            <a:r>
              <a:rPr lang="en-US" sz="3600" dirty="0" smtClean="0">
                <a:solidFill>
                  <a:schemeClr val="bg1"/>
                </a:solidFill>
              </a:rPr>
              <a:t>for their </a:t>
            </a:r>
            <a:r>
              <a:rPr lang="en-US" sz="3600" dirty="0" smtClean="0">
                <a:solidFill>
                  <a:schemeClr val="bg1"/>
                </a:solidFill>
              </a:rPr>
              <a:t>salvation</a:t>
            </a:r>
          </a:p>
          <a:p>
            <a:pPr algn="ctr"/>
            <a:endParaRPr lang="en-US" sz="3600" dirty="0" smtClean="0">
              <a:solidFill>
                <a:schemeClr val="bg1"/>
              </a:solidFill>
            </a:endParaRPr>
          </a:p>
          <a:p>
            <a:pPr algn="ctr"/>
            <a:r>
              <a:rPr lang="en-US" sz="3600" dirty="0" smtClean="0">
                <a:solidFill>
                  <a:schemeClr val="bg1"/>
                </a:solidFill>
              </a:rPr>
              <a:t>2. Pray for God's rule and reign to be established in their lives ("thy Kingdom come, they will be done")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FF00"/>
                </a:solidFill>
              </a:rPr>
              <a:t>What you can pray for your spouse and children</a:t>
            </a:r>
          </a:p>
        </p:txBody>
      </p:sp>
      <p:sp>
        <p:nvSpPr>
          <p:cNvPr id="3" name="TextBox 2"/>
          <p:cNvSpPr txBox="1"/>
          <p:nvPr/>
        </p:nvSpPr>
        <p:spPr>
          <a:xfrm>
            <a:off x="0" y="2743200"/>
            <a:ext cx="9144000" cy="2308324"/>
          </a:xfrm>
          <a:prstGeom prst="rect">
            <a:avLst/>
          </a:prstGeom>
          <a:noFill/>
        </p:spPr>
        <p:txBody>
          <a:bodyPr wrap="square" rtlCol="0">
            <a:spAutoFit/>
          </a:bodyPr>
          <a:lstStyle/>
          <a:p>
            <a:pPr algn="ctr"/>
            <a:r>
              <a:rPr lang="en-US" sz="3600" dirty="0" smtClean="0">
                <a:solidFill>
                  <a:schemeClr val="bg1"/>
                </a:solidFill>
              </a:rPr>
              <a:t>3. Pray for God's purposes to </a:t>
            </a:r>
            <a:endParaRPr lang="en-US" sz="3600" dirty="0" smtClean="0">
              <a:solidFill>
                <a:schemeClr val="bg1"/>
              </a:solidFill>
            </a:endParaRPr>
          </a:p>
          <a:p>
            <a:pPr algn="ctr"/>
            <a:r>
              <a:rPr lang="en-US" sz="3600" dirty="0" smtClean="0">
                <a:solidFill>
                  <a:schemeClr val="bg1"/>
                </a:solidFill>
              </a:rPr>
              <a:t>be </a:t>
            </a:r>
            <a:r>
              <a:rPr lang="en-US" sz="3600" dirty="0" smtClean="0">
                <a:solidFill>
                  <a:schemeClr val="bg1"/>
                </a:solidFill>
              </a:rPr>
              <a:t>fulfilled in their lives </a:t>
            </a:r>
            <a:endParaRPr lang="en-US" sz="3600" dirty="0" smtClean="0">
              <a:solidFill>
                <a:schemeClr val="bg1"/>
              </a:solidFill>
            </a:endParaRPr>
          </a:p>
          <a:p>
            <a:pPr algn="ctr"/>
            <a:r>
              <a:rPr lang="en-US" sz="3600" dirty="0" smtClean="0">
                <a:solidFill>
                  <a:schemeClr val="bg1"/>
                </a:solidFill>
              </a:rPr>
              <a:t>(</a:t>
            </a:r>
            <a:r>
              <a:rPr lang="en-US" sz="3600" dirty="0" smtClean="0">
                <a:solidFill>
                  <a:schemeClr val="bg1"/>
                </a:solidFill>
              </a:rPr>
              <a:t>that they will serve the purposes </a:t>
            </a:r>
            <a:endParaRPr lang="en-US" sz="3600" dirty="0" smtClean="0">
              <a:solidFill>
                <a:schemeClr val="bg1"/>
              </a:solidFill>
            </a:endParaRPr>
          </a:p>
          <a:p>
            <a:pPr algn="ctr"/>
            <a:r>
              <a:rPr lang="en-US" sz="3600" dirty="0" smtClean="0">
                <a:solidFill>
                  <a:schemeClr val="bg1"/>
                </a:solidFill>
              </a:rPr>
              <a:t>of </a:t>
            </a:r>
            <a:r>
              <a:rPr lang="en-US" sz="3600" dirty="0" smtClean="0">
                <a:solidFill>
                  <a:schemeClr val="bg1"/>
                </a:solidFill>
              </a:rPr>
              <a:t>God in their generation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FF00"/>
                </a:solidFill>
              </a:rPr>
              <a:t>What you can pray for your spouse and children</a:t>
            </a:r>
          </a:p>
        </p:txBody>
      </p:sp>
      <p:sp>
        <p:nvSpPr>
          <p:cNvPr id="3" name="TextBox 2"/>
          <p:cNvSpPr txBox="1"/>
          <p:nvPr/>
        </p:nvSpPr>
        <p:spPr>
          <a:xfrm>
            <a:off x="0" y="2743200"/>
            <a:ext cx="9144000" cy="1754326"/>
          </a:xfrm>
          <a:prstGeom prst="rect">
            <a:avLst/>
          </a:prstGeom>
          <a:noFill/>
        </p:spPr>
        <p:txBody>
          <a:bodyPr wrap="square" rtlCol="0">
            <a:spAutoFit/>
          </a:bodyPr>
          <a:lstStyle/>
          <a:p>
            <a:pPr algn="ctr"/>
            <a:r>
              <a:rPr lang="en-US" sz="3600" dirty="0" smtClean="0">
                <a:solidFill>
                  <a:schemeClr val="bg1"/>
                </a:solidFill>
              </a:rPr>
              <a:t>4. Speak God's Word and declare their prophetic destiny - in line with God's calling and gifting over their lives.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52600"/>
            <a:ext cx="9144000" cy="646331"/>
          </a:xfrm>
          <a:prstGeom prst="rect">
            <a:avLst/>
          </a:prstGeom>
          <a:noFill/>
        </p:spPr>
        <p:txBody>
          <a:bodyPr wrap="square" rtlCol="0">
            <a:spAutoFit/>
          </a:bodyPr>
          <a:lstStyle/>
          <a:p>
            <a:pPr algn="ctr"/>
            <a:r>
              <a:rPr lang="en-US" sz="3600" dirty="0" smtClean="0">
                <a:solidFill>
                  <a:srgbClr val="FFFF00"/>
                </a:solidFill>
              </a:rPr>
              <a:t>What you can pray for your spouse and children</a:t>
            </a:r>
          </a:p>
        </p:txBody>
      </p:sp>
      <p:sp>
        <p:nvSpPr>
          <p:cNvPr id="3" name="TextBox 2"/>
          <p:cNvSpPr txBox="1"/>
          <p:nvPr/>
        </p:nvSpPr>
        <p:spPr>
          <a:xfrm>
            <a:off x="0" y="2743200"/>
            <a:ext cx="9144000" cy="1754326"/>
          </a:xfrm>
          <a:prstGeom prst="rect">
            <a:avLst/>
          </a:prstGeom>
          <a:noFill/>
        </p:spPr>
        <p:txBody>
          <a:bodyPr wrap="square" rtlCol="0">
            <a:spAutoFit/>
          </a:bodyPr>
          <a:lstStyle/>
          <a:p>
            <a:pPr algn="ctr"/>
            <a:r>
              <a:rPr lang="en-US" sz="3600" dirty="0" smtClean="0">
                <a:solidFill>
                  <a:schemeClr val="bg1"/>
                </a:solidFill>
              </a:rPr>
              <a:t>5. Take authority over any work of darkness influencing their lives. </a:t>
            </a:r>
            <a:endParaRPr lang="en-US" sz="3600" dirty="0" smtClean="0">
              <a:solidFill>
                <a:schemeClr val="bg1"/>
              </a:solidFill>
            </a:endParaRPr>
          </a:p>
          <a:p>
            <a:pPr algn="ctr"/>
            <a:r>
              <a:rPr lang="en-US" sz="3600" dirty="0" smtClean="0">
                <a:solidFill>
                  <a:schemeClr val="bg1"/>
                </a:solidFill>
              </a:rPr>
              <a:t>Resist </a:t>
            </a:r>
            <a:r>
              <a:rPr lang="en-US" sz="3600" dirty="0" smtClean="0">
                <a:solidFill>
                  <a:schemeClr val="bg1"/>
                </a:solidFill>
              </a:rPr>
              <a:t>the works of the enemy.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FF00"/>
                </a:solidFill>
              </a:rPr>
              <a:t>Some promises you can pray and speak over your children</a:t>
            </a:r>
          </a:p>
        </p:txBody>
      </p:sp>
      <p:sp>
        <p:nvSpPr>
          <p:cNvPr id="3" name="TextBox 2"/>
          <p:cNvSpPr txBox="1"/>
          <p:nvPr/>
        </p:nvSpPr>
        <p:spPr>
          <a:xfrm>
            <a:off x="0" y="3579674"/>
            <a:ext cx="9144000" cy="1754326"/>
          </a:xfrm>
          <a:prstGeom prst="rect">
            <a:avLst/>
          </a:prstGeom>
          <a:noFill/>
        </p:spPr>
        <p:txBody>
          <a:bodyPr wrap="square" rtlCol="0">
            <a:spAutoFit/>
          </a:bodyPr>
          <a:lstStyle/>
          <a:p>
            <a:pPr algn="ctr"/>
            <a:r>
              <a:rPr lang="en-US" sz="3600" dirty="0" smtClean="0">
                <a:solidFill>
                  <a:srgbClr val="FFC000"/>
                </a:solidFill>
              </a:rPr>
              <a:t>Isaiah 44:3,4 </a:t>
            </a:r>
            <a:endParaRPr lang="en-US" sz="3600" dirty="0" smtClean="0">
              <a:solidFill>
                <a:srgbClr val="FFC000"/>
              </a:solidFill>
            </a:endParaRPr>
          </a:p>
          <a:p>
            <a:pPr algn="ctr"/>
            <a:r>
              <a:rPr lang="en-US" sz="3600" dirty="0" smtClean="0">
                <a:solidFill>
                  <a:schemeClr val="bg1"/>
                </a:solidFill>
              </a:rPr>
              <a:t>God </a:t>
            </a:r>
            <a:r>
              <a:rPr lang="en-US" sz="3600" dirty="0" smtClean="0">
                <a:solidFill>
                  <a:schemeClr val="bg1"/>
                </a:solidFill>
              </a:rPr>
              <a:t>pours His blessing on my offspring and His Spirit upon my Children.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FF00"/>
                </a:solidFill>
              </a:rPr>
              <a:t>Some promises you can pray and speak over your children</a:t>
            </a:r>
          </a:p>
        </p:txBody>
      </p:sp>
      <p:sp>
        <p:nvSpPr>
          <p:cNvPr id="3" name="TextBox 2"/>
          <p:cNvSpPr txBox="1"/>
          <p:nvPr/>
        </p:nvSpPr>
        <p:spPr>
          <a:xfrm>
            <a:off x="0" y="3579674"/>
            <a:ext cx="9144000" cy="1754326"/>
          </a:xfrm>
          <a:prstGeom prst="rect">
            <a:avLst/>
          </a:prstGeom>
          <a:noFill/>
        </p:spPr>
        <p:txBody>
          <a:bodyPr wrap="square" rtlCol="0">
            <a:spAutoFit/>
          </a:bodyPr>
          <a:lstStyle/>
          <a:p>
            <a:pPr algn="ctr"/>
            <a:r>
              <a:rPr lang="en-US" sz="3600" dirty="0" smtClean="0">
                <a:solidFill>
                  <a:srgbClr val="FFC000"/>
                </a:solidFill>
              </a:rPr>
              <a:t>Isaiah </a:t>
            </a:r>
            <a:r>
              <a:rPr lang="en-US" sz="3600" dirty="0" smtClean="0">
                <a:solidFill>
                  <a:srgbClr val="FFC000"/>
                </a:solidFill>
              </a:rPr>
              <a:t>54:13</a:t>
            </a:r>
          </a:p>
          <a:p>
            <a:pPr algn="ctr"/>
            <a:r>
              <a:rPr lang="en-US" sz="3600" dirty="0" smtClean="0">
                <a:solidFill>
                  <a:schemeClr val="bg1"/>
                </a:solidFill>
              </a:rPr>
              <a:t>All </a:t>
            </a:r>
            <a:r>
              <a:rPr lang="en-US" sz="3600" dirty="0" smtClean="0">
                <a:solidFill>
                  <a:schemeClr val="bg1"/>
                </a:solidFill>
              </a:rPr>
              <a:t>my children are taught by the Lord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they have His peace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4031873"/>
          </a:xfrm>
          <a:prstGeom prst="rect">
            <a:avLst/>
          </a:prstGeom>
          <a:noFill/>
        </p:spPr>
        <p:txBody>
          <a:bodyPr wrap="square" rtlCol="0">
            <a:spAutoFit/>
          </a:bodyPr>
          <a:lstStyle/>
          <a:p>
            <a:r>
              <a:rPr lang="en-US" sz="3200" i="1" dirty="0" smtClean="0">
                <a:solidFill>
                  <a:schemeClr val="bg1"/>
                </a:solidFill>
              </a:rPr>
              <a:t>Colossians 4:12,13</a:t>
            </a:r>
          </a:p>
          <a:p>
            <a:r>
              <a:rPr lang="en-US" sz="3200" i="1" dirty="0" smtClean="0">
                <a:solidFill>
                  <a:schemeClr val="bg1"/>
                </a:solidFill>
              </a:rPr>
              <a:t>12 </a:t>
            </a:r>
            <a:r>
              <a:rPr lang="en-US" sz="3200" i="1" dirty="0" err="1" smtClean="0">
                <a:solidFill>
                  <a:schemeClr val="bg1"/>
                </a:solidFill>
              </a:rPr>
              <a:t>Epaphras</a:t>
            </a:r>
            <a:r>
              <a:rPr lang="en-US" sz="3200" i="1" dirty="0" smtClean="0">
                <a:solidFill>
                  <a:schemeClr val="bg1"/>
                </a:solidFill>
              </a:rPr>
              <a:t>, who is one of you, a bondservant of Christ, greets you, always </a:t>
            </a:r>
            <a:r>
              <a:rPr lang="en-US" sz="3200" i="1" dirty="0" smtClean="0">
                <a:solidFill>
                  <a:srgbClr val="FFFF00"/>
                </a:solidFill>
              </a:rPr>
              <a:t>laboring fervently for you in prayers</a:t>
            </a:r>
            <a:r>
              <a:rPr lang="en-US" sz="3200" i="1" dirty="0" smtClean="0">
                <a:solidFill>
                  <a:schemeClr val="bg1"/>
                </a:solidFill>
              </a:rPr>
              <a:t>, </a:t>
            </a:r>
            <a:r>
              <a:rPr lang="en-US" sz="3200" i="1" dirty="0" smtClean="0">
                <a:solidFill>
                  <a:srgbClr val="FFFF00"/>
                </a:solidFill>
              </a:rPr>
              <a:t>that you may stand perfect and complete in all the will of God</a:t>
            </a:r>
            <a:r>
              <a:rPr lang="en-US" sz="3200" i="1" dirty="0" smtClean="0">
                <a:solidFill>
                  <a:schemeClr val="bg1"/>
                </a:solidFill>
              </a:rPr>
              <a:t>. </a:t>
            </a:r>
          </a:p>
          <a:p>
            <a:r>
              <a:rPr lang="en-US" sz="3200" i="1" dirty="0" smtClean="0">
                <a:solidFill>
                  <a:schemeClr val="bg1"/>
                </a:solidFill>
              </a:rPr>
              <a:t>13 For I bear him witness that he has a great zeal for you, and those who are in </a:t>
            </a:r>
            <a:r>
              <a:rPr lang="en-US" sz="3200" i="1" dirty="0" smtClean="0">
                <a:solidFill>
                  <a:srgbClr val="FFFF00"/>
                </a:solidFill>
              </a:rPr>
              <a:t>Laodicea</a:t>
            </a:r>
            <a:r>
              <a:rPr lang="en-US" sz="3200" i="1" dirty="0" smtClean="0">
                <a:solidFill>
                  <a:schemeClr val="bg1"/>
                </a:solidFill>
              </a:rPr>
              <a:t>, and those in </a:t>
            </a:r>
            <a:r>
              <a:rPr lang="en-US" sz="3200" i="1" dirty="0" smtClean="0">
                <a:solidFill>
                  <a:srgbClr val="FFFF00"/>
                </a:solidFill>
              </a:rPr>
              <a:t>Hierapolis</a:t>
            </a:r>
            <a:r>
              <a:rPr lang="en-US" sz="3200" i="1" dirty="0" smtClean="0">
                <a:solidFill>
                  <a:schemeClr val="bg1"/>
                </a:solidFill>
              </a:rPr>
              <a:t>. </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FF00"/>
                </a:solidFill>
              </a:rPr>
              <a:t>Some promises you can pray and speak over your children</a:t>
            </a:r>
          </a:p>
        </p:txBody>
      </p:sp>
      <p:sp>
        <p:nvSpPr>
          <p:cNvPr id="3" name="TextBox 2"/>
          <p:cNvSpPr txBox="1"/>
          <p:nvPr/>
        </p:nvSpPr>
        <p:spPr>
          <a:xfrm>
            <a:off x="0" y="3579674"/>
            <a:ext cx="9144000" cy="1754326"/>
          </a:xfrm>
          <a:prstGeom prst="rect">
            <a:avLst/>
          </a:prstGeom>
          <a:noFill/>
        </p:spPr>
        <p:txBody>
          <a:bodyPr wrap="square" rtlCol="0">
            <a:spAutoFit/>
          </a:bodyPr>
          <a:lstStyle/>
          <a:p>
            <a:pPr algn="ctr"/>
            <a:r>
              <a:rPr lang="en-US" sz="3600" dirty="0" smtClean="0">
                <a:solidFill>
                  <a:srgbClr val="FFC000"/>
                </a:solidFill>
              </a:rPr>
              <a:t>Isaiah </a:t>
            </a:r>
            <a:r>
              <a:rPr lang="en-US" sz="3600" dirty="0" smtClean="0">
                <a:solidFill>
                  <a:srgbClr val="FFC000"/>
                </a:solidFill>
              </a:rPr>
              <a:t>59:21</a:t>
            </a:r>
          </a:p>
          <a:p>
            <a:pPr algn="ctr"/>
            <a:r>
              <a:rPr lang="en-US" sz="3600" dirty="0" smtClean="0">
                <a:solidFill>
                  <a:schemeClr val="bg1"/>
                </a:solidFill>
              </a:rPr>
              <a:t>God's </a:t>
            </a:r>
            <a:r>
              <a:rPr lang="en-US" sz="3600" dirty="0" smtClean="0">
                <a:solidFill>
                  <a:schemeClr val="bg1"/>
                </a:solidFill>
              </a:rPr>
              <a:t>Word and God's Spirit pass on to my children and their children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FF00"/>
                </a:solidFill>
              </a:rPr>
              <a:t>Some promises you can pray and speak over your children</a:t>
            </a:r>
          </a:p>
        </p:txBody>
      </p:sp>
      <p:sp>
        <p:nvSpPr>
          <p:cNvPr id="3" name="TextBox 2"/>
          <p:cNvSpPr txBox="1"/>
          <p:nvPr/>
        </p:nvSpPr>
        <p:spPr>
          <a:xfrm>
            <a:off x="0" y="3579674"/>
            <a:ext cx="9144000" cy="1200329"/>
          </a:xfrm>
          <a:prstGeom prst="rect">
            <a:avLst/>
          </a:prstGeom>
          <a:noFill/>
        </p:spPr>
        <p:txBody>
          <a:bodyPr wrap="square" rtlCol="0">
            <a:spAutoFit/>
          </a:bodyPr>
          <a:lstStyle/>
          <a:p>
            <a:pPr algn="ctr"/>
            <a:r>
              <a:rPr lang="en-US" sz="3600" dirty="0" smtClean="0">
                <a:solidFill>
                  <a:srgbClr val="FFC000"/>
                </a:solidFill>
              </a:rPr>
              <a:t>Psalm 112:2</a:t>
            </a:r>
          </a:p>
          <a:p>
            <a:pPr algn="ctr"/>
            <a:r>
              <a:rPr lang="en-US" sz="3600" dirty="0" smtClean="0">
                <a:solidFill>
                  <a:schemeClr val="bg1"/>
                </a:solidFill>
              </a:rPr>
              <a:t>My </a:t>
            </a:r>
            <a:r>
              <a:rPr lang="en-US" sz="3600" dirty="0" smtClean="0">
                <a:solidFill>
                  <a:schemeClr val="bg1"/>
                </a:solidFill>
              </a:rPr>
              <a:t>children will be mighty upon the earth.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1200329"/>
          </a:xfrm>
          <a:prstGeom prst="rect">
            <a:avLst/>
          </a:prstGeom>
          <a:noFill/>
        </p:spPr>
        <p:txBody>
          <a:bodyPr wrap="square" rtlCol="0">
            <a:spAutoFit/>
          </a:bodyPr>
          <a:lstStyle/>
          <a:p>
            <a:pPr algn="ctr"/>
            <a:r>
              <a:rPr lang="en-US" sz="3600" dirty="0" smtClean="0">
                <a:solidFill>
                  <a:srgbClr val="FFFF00"/>
                </a:solidFill>
              </a:rPr>
              <a:t>Some promises you can pray and speak over your children</a:t>
            </a:r>
          </a:p>
        </p:txBody>
      </p:sp>
      <p:sp>
        <p:nvSpPr>
          <p:cNvPr id="3" name="TextBox 2"/>
          <p:cNvSpPr txBox="1"/>
          <p:nvPr/>
        </p:nvSpPr>
        <p:spPr>
          <a:xfrm>
            <a:off x="0" y="3579674"/>
            <a:ext cx="9144000" cy="1754326"/>
          </a:xfrm>
          <a:prstGeom prst="rect">
            <a:avLst/>
          </a:prstGeom>
          <a:noFill/>
        </p:spPr>
        <p:txBody>
          <a:bodyPr wrap="square" rtlCol="0">
            <a:spAutoFit/>
          </a:bodyPr>
          <a:lstStyle/>
          <a:p>
            <a:pPr algn="ctr"/>
            <a:r>
              <a:rPr lang="en-US" sz="3600" dirty="0" smtClean="0">
                <a:solidFill>
                  <a:srgbClr val="FFC000"/>
                </a:solidFill>
              </a:rPr>
              <a:t>Psalm 128:3</a:t>
            </a:r>
          </a:p>
          <a:p>
            <a:pPr algn="ctr"/>
            <a:r>
              <a:rPr lang="en-US" sz="3600" i="1" dirty="0" smtClean="0">
                <a:solidFill>
                  <a:schemeClr val="bg1"/>
                </a:solidFill>
              </a:rPr>
              <a:t>Husbands</a:t>
            </a:r>
            <a:r>
              <a:rPr lang="en-US" sz="3600" dirty="0" smtClean="0">
                <a:solidFill>
                  <a:schemeClr val="bg1"/>
                </a:solidFill>
              </a:rPr>
              <a:t> : my </a:t>
            </a:r>
            <a:r>
              <a:rPr lang="en-US" sz="3600" dirty="0" smtClean="0">
                <a:solidFill>
                  <a:schemeClr val="bg1"/>
                </a:solidFill>
              </a:rPr>
              <a:t>wife is like a fruitful vine and my children like olive plants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676400"/>
            <a:ext cx="9144000" cy="1200329"/>
          </a:xfrm>
          <a:prstGeom prst="rect">
            <a:avLst/>
          </a:prstGeom>
          <a:noFill/>
        </p:spPr>
        <p:txBody>
          <a:bodyPr wrap="square" rtlCol="0">
            <a:spAutoFit/>
          </a:bodyPr>
          <a:lstStyle/>
          <a:p>
            <a:pPr algn="ctr"/>
            <a:r>
              <a:rPr lang="en-US" sz="3600" dirty="0" smtClean="0">
                <a:solidFill>
                  <a:schemeClr val="bg1"/>
                </a:solidFill>
              </a:rPr>
              <a:t>Prayer is like sowing seeds. You sow in faith. Results will come in due time.</a:t>
            </a:r>
            <a:endParaRPr lang="en-US" sz="3600" dirty="0" smtClean="0">
              <a:solidFill>
                <a:schemeClr val="bg1"/>
              </a:solidFill>
            </a:endParaRPr>
          </a:p>
        </p:txBody>
      </p:sp>
      <p:pic>
        <p:nvPicPr>
          <p:cNvPr id="5" name="Picture 4" descr="2015-05-10-seed-growing.jpg"/>
          <p:cNvPicPr>
            <a:picLocks noChangeAspect="1"/>
          </p:cNvPicPr>
          <p:nvPr/>
        </p:nvPicPr>
        <p:blipFill>
          <a:blip r:embed="rId2" cstate="print"/>
          <a:stretch>
            <a:fillRect/>
          </a:stretch>
        </p:blipFill>
        <p:spPr>
          <a:xfrm>
            <a:off x="2133600" y="3062287"/>
            <a:ext cx="5362198" cy="379571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47800"/>
            <a:ext cx="9144000" cy="646331"/>
          </a:xfrm>
          <a:prstGeom prst="rect">
            <a:avLst/>
          </a:prstGeom>
          <a:noFill/>
        </p:spPr>
        <p:txBody>
          <a:bodyPr wrap="square" rtlCol="0">
            <a:spAutoFit/>
          </a:bodyPr>
          <a:lstStyle/>
          <a:p>
            <a:pPr algn="ctr"/>
            <a:r>
              <a:rPr lang="en-US" sz="3600" dirty="0" smtClean="0">
                <a:solidFill>
                  <a:schemeClr val="bg1"/>
                </a:solidFill>
              </a:rPr>
              <a:t>The story of Franklin Graham</a:t>
            </a:r>
            <a:endParaRPr lang="en-US" sz="3600" dirty="0" smtClean="0">
              <a:solidFill>
                <a:schemeClr val="bg1"/>
              </a:solidFill>
            </a:endParaRPr>
          </a:p>
        </p:txBody>
      </p:sp>
      <p:pic>
        <p:nvPicPr>
          <p:cNvPr id="4" name="Picture 3" descr="2015-05-10-FranklinGraham-RebelWithACause.jpg"/>
          <p:cNvPicPr>
            <a:picLocks noChangeAspect="1"/>
          </p:cNvPicPr>
          <p:nvPr/>
        </p:nvPicPr>
        <p:blipFill>
          <a:blip r:embed="rId2" cstate="print"/>
          <a:stretch>
            <a:fillRect/>
          </a:stretch>
        </p:blipFill>
        <p:spPr>
          <a:xfrm>
            <a:off x="1904999" y="4009400"/>
            <a:ext cx="1905001" cy="2848600"/>
          </a:xfrm>
          <a:prstGeom prst="rect">
            <a:avLst/>
          </a:prstGeom>
        </p:spPr>
      </p:pic>
      <p:pic>
        <p:nvPicPr>
          <p:cNvPr id="6" name="Picture 5" descr="2015-05-10-FranklinGraham.jpg"/>
          <p:cNvPicPr>
            <a:picLocks noChangeAspect="1"/>
          </p:cNvPicPr>
          <p:nvPr/>
        </p:nvPicPr>
        <p:blipFill>
          <a:blip r:embed="rId3" cstate="print"/>
          <a:stretch>
            <a:fillRect/>
          </a:stretch>
        </p:blipFill>
        <p:spPr>
          <a:xfrm>
            <a:off x="3979341" y="3319462"/>
            <a:ext cx="5088459" cy="3386138"/>
          </a:xfrm>
          <a:prstGeom prst="rect">
            <a:avLst/>
          </a:prstGeom>
        </p:spPr>
      </p:pic>
      <p:pic>
        <p:nvPicPr>
          <p:cNvPr id="7" name="Picture 6" descr="2015-05-10-Billy-graham.jpg"/>
          <p:cNvPicPr>
            <a:picLocks noChangeAspect="1"/>
          </p:cNvPicPr>
          <p:nvPr/>
        </p:nvPicPr>
        <p:blipFill>
          <a:blip r:embed="rId4" cstate="print"/>
          <a:stretch>
            <a:fillRect/>
          </a:stretch>
        </p:blipFill>
        <p:spPr>
          <a:xfrm>
            <a:off x="1600200" y="2147445"/>
            <a:ext cx="1953164" cy="1447800"/>
          </a:xfrm>
          <a:prstGeom prst="rect">
            <a:avLst/>
          </a:prstGeom>
        </p:spPr>
      </p:pic>
      <p:pic>
        <p:nvPicPr>
          <p:cNvPr id="8" name="Picture 7" descr="2015-05-10-Ruth-graham.jpg"/>
          <p:cNvPicPr>
            <a:picLocks noChangeAspect="1"/>
          </p:cNvPicPr>
          <p:nvPr/>
        </p:nvPicPr>
        <p:blipFill>
          <a:blip r:embed="rId5" cstate="print"/>
          <a:stretch>
            <a:fillRect/>
          </a:stretch>
        </p:blipFill>
        <p:spPr>
          <a:xfrm>
            <a:off x="0" y="2147445"/>
            <a:ext cx="1600200" cy="1600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Promises </a:t>
            </a:r>
            <a:r>
              <a:rPr lang="en-US" sz="3600" dirty="0" smtClean="0">
                <a:solidFill>
                  <a:srgbClr val="FFFF00"/>
                </a:solidFill>
              </a:rPr>
              <a:t>you can use to pray over your </a:t>
            </a:r>
            <a:r>
              <a:rPr lang="en-US" sz="3600" dirty="0" smtClean="0">
                <a:solidFill>
                  <a:srgbClr val="FFFF00"/>
                </a:solidFill>
              </a:rPr>
              <a:t>home</a:t>
            </a:r>
            <a:endParaRPr lang="en-US" sz="3600" dirty="0" smtClean="0">
              <a:solidFill>
                <a:srgbClr val="FFFF00"/>
              </a:solidFill>
            </a:endParaRPr>
          </a:p>
        </p:txBody>
      </p:sp>
      <p:sp>
        <p:nvSpPr>
          <p:cNvPr id="3" name="TextBox 2"/>
          <p:cNvSpPr txBox="1"/>
          <p:nvPr/>
        </p:nvSpPr>
        <p:spPr>
          <a:xfrm>
            <a:off x="0" y="3579674"/>
            <a:ext cx="9144000" cy="1754326"/>
          </a:xfrm>
          <a:prstGeom prst="rect">
            <a:avLst/>
          </a:prstGeom>
          <a:noFill/>
        </p:spPr>
        <p:txBody>
          <a:bodyPr wrap="square" rtlCol="0">
            <a:spAutoFit/>
          </a:bodyPr>
          <a:lstStyle/>
          <a:p>
            <a:pPr algn="ctr"/>
            <a:r>
              <a:rPr lang="en-US" sz="3600" dirty="0" smtClean="0">
                <a:solidFill>
                  <a:srgbClr val="FFC000"/>
                </a:solidFill>
              </a:rPr>
              <a:t>Psalm 23</a:t>
            </a:r>
          </a:p>
          <a:p>
            <a:pPr algn="ctr"/>
            <a:r>
              <a:rPr lang="en-US" sz="3600" dirty="0" smtClean="0">
                <a:solidFill>
                  <a:schemeClr val="bg1"/>
                </a:solidFill>
              </a:rPr>
              <a:t>The </a:t>
            </a:r>
            <a:r>
              <a:rPr lang="en-US" sz="3600" dirty="0" smtClean="0">
                <a:solidFill>
                  <a:schemeClr val="bg1"/>
                </a:solidFill>
              </a:rPr>
              <a:t>Lord is our Shepherd, we will not be in want...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Promises </a:t>
            </a:r>
            <a:r>
              <a:rPr lang="en-US" sz="3600" dirty="0" smtClean="0">
                <a:solidFill>
                  <a:srgbClr val="FFFF00"/>
                </a:solidFill>
              </a:rPr>
              <a:t>you can use to pray over your </a:t>
            </a:r>
            <a:r>
              <a:rPr lang="en-US" sz="3600" dirty="0" smtClean="0">
                <a:solidFill>
                  <a:srgbClr val="FFFF00"/>
                </a:solidFill>
              </a:rPr>
              <a:t>home</a:t>
            </a:r>
            <a:endParaRPr lang="en-US" sz="3600" dirty="0" smtClean="0">
              <a:solidFill>
                <a:srgbClr val="FFFF00"/>
              </a:solidFill>
            </a:endParaRPr>
          </a:p>
        </p:txBody>
      </p:sp>
      <p:sp>
        <p:nvSpPr>
          <p:cNvPr id="3" name="TextBox 2"/>
          <p:cNvSpPr txBox="1"/>
          <p:nvPr/>
        </p:nvSpPr>
        <p:spPr>
          <a:xfrm>
            <a:off x="0" y="3579674"/>
            <a:ext cx="9144000" cy="1754326"/>
          </a:xfrm>
          <a:prstGeom prst="rect">
            <a:avLst/>
          </a:prstGeom>
          <a:noFill/>
        </p:spPr>
        <p:txBody>
          <a:bodyPr wrap="square" rtlCol="0">
            <a:spAutoFit/>
          </a:bodyPr>
          <a:lstStyle/>
          <a:p>
            <a:pPr algn="ctr"/>
            <a:r>
              <a:rPr lang="en-US" sz="3600" dirty="0" smtClean="0">
                <a:solidFill>
                  <a:srgbClr val="FFC000"/>
                </a:solidFill>
              </a:rPr>
              <a:t>Psalm 112, Philippians 4:19</a:t>
            </a:r>
          </a:p>
          <a:p>
            <a:pPr algn="ctr"/>
            <a:r>
              <a:rPr lang="en-US" sz="3600" dirty="0" smtClean="0">
                <a:solidFill>
                  <a:schemeClr val="bg1"/>
                </a:solidFill>
              </a:rPr>
              <a:t>Wealth and riches are in my home</a:t>
            </a:r>
            <a:r>
              <a:rPr lang="en-US" sz="3600" dirty="0" smtClean="0">
                <a:solidFill>
                  <a:schemeClr val="bg1"/>
                </a:solidFill>
              </a:rPr>
              <a:t>.</a:t>
            </a:r>
          </a:p>
          <a:p>
            <a:pPr algn="ctr"/>
            <a:r>
              <a:rPr lang="en-US" sz="3600" dirty="0" smtClean="0">
                <a:solidFill>
                  <a:schemeClr val="bg1"/>
                </a:solidFill>
              </a:rPr>
              <a:t>All our needs are met.</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Promises </a:t>
            </a:r>
            <a:r>
              <a:rPr lang="en-US" sz="3600" dirty="0" smtClean="0">
                <a:solidFill>
                  <a:srgbClr val="FFFF00"/>
                </a:solidFill>
              </a:rPr>
              <a:t>you can use to pray over your </a:t>
            </a:r>
            <a:r>
              <a:rPr lang="en-US" sz="3600" dirty="0" smtClean="0">
                <a:solidFill>
                  <a:srgbClr val="FFFF00"/>
                </a:solidFill>
              </a:rPr>
              <a:t>home</a:t>
            </a:r>
            <a:endParaRPr lang="en-US" sz="3600" dirty="0" smtClean="0">
              <a:solidFill>
                <a:srgbClr val="FFFF00"/>
              </a:solidFill>
            </a:endParaRPr>
          </a:p>
        </p:txBody>
      </p:sp>
      <p:sp>
        <p:nvSpPr>
          <p:cNvPr id="3" name="TextBox 2"/>
          <p:cNvSpPr txBox="1"/>
          <p:nvPr/>
        </p:nvSpPr>
        <p:spPr>
          <a:xfrm>
            <a:off x="0" y="3579674"/>
            <a:ext cx="9144000" cy="1754326"/>
          </a:xfrm>
          <a:prstGeom prst="rect">
            <a:avLst/>
          </a:prstGeom>
          <a:noFill/>
        </p:spPr>
        <p:txBody>
          <a:bodyPr wrap="square" rtlCol="0">
            <a:spAutoFit/>
          </a:bodyPr>
          <a:lstStyle/>
          <a:p>
            <a:pPr algn="ctr"/>
            <a:r>
              <a:rPr lang="en-US" sz="3600" dirty="0" smtClean="0">
                <a:solidFill>
                  <a:srgbClr val="FFC000"/>
                </a:solidFill>
              </a:rPr>
              <a:t>Psalm 118:15</a:t>
            </a:r>
          </a:p>
          <a:p>
            <a:pPr algn="ctr"/>
            <a:r>
              <a:rPr lang="en-US" sz="3600" dirty="0" smtClean="0">
                <a:solidFill>
                  <a:schemeClr val="bg1"/>
                </a:solidFill>
              </a:rPr>
              <a:t>Voice of rejoicing and salvation (well-being) in my home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Promises </a:t>
            </a:r>
            <a:r>
              <a:rPr lang="en-US" sz="3600" dirty="0" smtClean="0">
                <a:solidFill>
                  <a:srgbClr val="FFFF00"/>
                </a:solidFill>
              </a:rPr>
              <a:t>you can use to pray over your </a:t>
            </a:r>
            <a:r>
              <a:rPr lang="en-US" sz="3600" dirty="0" smtClean="0">
                <a:solidFill>
                  <a:srgbClr val="FFFF00"/>
                </a:solidFill>
              </a:rPr>
              <a:t>home</a:t>
            </a:r>
            <a:endParaRPr lang="en-US" sz="3600" dirty="0" smtClean="0">
              <a:solidFill>
                <a:srgbClr val="FFFF00"/>
              </a:solidFill>
            </a:endParaRPr>
          </a:p>
        </p:txBody>
      </p:sp>
      <p:sp>
        <p:nvSpPr>
          <p:cNvPr id="3" name="TextBox 2"/>
          <p:cNvSpPr txBox="1"/>
          <p:nvPr/>
        </p:nvSpPr>
        <p:spPr>
          <a:xfrm>
            <a:off x="0" y="3579674"/>
            <a:ext cx="9144000" cy="1200329"/>
          </a:xfrm>
          <a:prstGeom prst="rect">
            <a:avLst/>
          </a:prstGeom>
          <a:noFill/>
        </p:spPr>
        <p:txBody>
          <a:bodyPr wrap="square" rtlCol="0">
            <a:spAutoFit/>
          </a:bodyPr>
          <a:lstStyle/>
          <a:p>
            <a:pPr algn="ctr"/>
            <a:r>
              <a:rPr lang="en-US" sz="3600" dirty="0" smtClean="0">
                <a:solidFill>
                  <a:srgbClr val="FFC000"/>
                </a:solidFill>
              </a:rPr>
              <a:t>Proverbs 3:33</a:t>
            </a:r>
          </a:p>
          <a:p>
            <a:pPr algn="ctr"/>
            <a:r>
              <a:rPr lang="en-US" sz="3600" dirty="0" smtClean="0">
                <a:solidFill>
                  <a:schemeClr val="bg1"/>
                </a:solidFill>
              </a:rPr>
              <a:t>God's blessing is on my home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Promises </a:t>
            </a:r>
            <a:r>
              <a:rPr lang="en-US" sz="3600" dirty="0" smtClean="0">
                <a:solidFill>
                  <a:srgbClr val="FFFF00"/>
                </a:solidFill>
              </a:rPr>
              <a:t>you can use to pray over your </a:t>
            </a:r>
            <a:r>
              <a:rPr lang="en-US" sz="3600" dirty="0" smtClean="0">
                <a:solidFill>
                  <a:srgbClr val="FFFF00"/>
                </a:solidFill>
              </a:rPr>
              <a:t>home</a:t>
            </a:r>
            <a:endParaRPr lang="en-US" sz="3600" dirty="0" smtClean="0">
              <a:solidFill>
                <a:srgbClr val="FFFF00"/>
              </a:solidFill>
            </a:endParaRPr>
          </a:p>
        </p:txBody>
      </p:sp>
      <p:sp>
        <p:nvSpPr>
          <p:cNvPr id="3" name="TextBox 2"/>
          <p:cNvSpPr txBox="1"/>
          <p:nvPr/>
        </p:nvSpPr>
        <p:spPr>
          <a:xfrm>
            <a:off x="0" y="3579674"/>
            <a:ext cx="9144000" cy="1200329"/>
          </a:xfrm>
          <a:prstGeom prst="rect">
            <a:avLst/>
          </a:prstGeom>
          <a:noFill/>
        </p:spPr>
        <p:txBody>
          <a:bodyPr wrap="square" rtlCol="0">
            <a:spAutoFit/>
          </a:bodyPr>
          <a:lstStyle/>
          <a:p>
            <a:pPr algn="ctr"/>
            <a:r>
              <a:rPr lang="en-US" sz="3600" dirty="0" smtClean="0">
                <a:solidFill>
                  <a:srgbClr val="FFC000"/>
                </a:solidFill>
              </a:rPr>
              <a:t>Proverbs 12:7</a:t>
            </a:r>
          </a:p>
          <a:p>
            <a:pPr algn="ctr"/>
            <a:r>
              <a:rPr lang="en-US" sz="3600" dirty="0" smtClean="0">
                <a:solidFill>
                  <a:schemeClr val="bg1"/>
                </a:solidFill>
              </a:rPr>
              <a:t>the house of the righteous will stand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1" y="1575318"/>
            <a:ext cx="8915399" cy="5206482"/>
            <a:chOff x="1" y="533400"/>
            <a:chExt cx="9144000" cy="5587482"/>
          </a:xfrm>
        </p:grpSpPr>
        <p:pic>
          <p:nvPicPr>
            <p:cNvPr id="3" name="Picture 2" descr="GoogleMap-ME-ZoomIn-Turkey.jpg"/>
            <p:cNvPicPr>
              <a:picLocks noChangeAspect="1"/>
            </p:cNvPicPr>
            <p:nvPr/>
          </p:nvPicPr>
          <p:blipFill>
            <a:blip r:embed="rId2" cstate="print"/>
            <a:srcRect l="15833" r="7500"/>
            <a:stretch>
              <a:fillRect/>
            </a:stretch>
          </p:blipFill>
          <p:spPr>
            <a:xfrm>
              <a:off x="1" y="533400"/>
              <a:ext cx="9144000" cy="5587482"/>
            </a:xfrm>
            <a:prstGeom prst="rect">
              <a:avLst/>
            </a:prstGeom>
            <a:solidFill>
              <a:srgbClr val="FF0000"/>
            </a:solidFill>
          </p:spPr>
        </p:pic>
        <p:sp>
          <p:nvSpPr>
            <p:cNvPr id="4" name="Oval 3"/>
            <p:cNvSpPr/>
            <p:nvPr/>
          </p:nvSpPr>
          <p:spPr>
            <a:xfrm>
              <a:off x="3110345" y="2667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24200" y="4267200"/>
              <a:ext cx="1577676" cy="584775"/>
            </a:xfrm>
            <a:prstGeom prst="rect">
              <a:avLst/>
            </a:prstGeom>
            <a:noFill/>
          </p:spPr>
          <p:txBody>
            <a:bodyPr wrap="none" rtlCol="0">
              <a:spAutoFit/>
            </a:bodyPr>
            <a:lstStyle/>
            <a:p>
              <a:r>
                <a:rPr lang="en-US" sz="3200" b="1" dirty="0" smtClean="0">
                  <a:solidFill>
                    <a:srgbClr val="FF0000"/>
                  </a:solidFill>
                </a:rPr>
                <a:t>Ephesus</a:t>
              </a:r>
              <a:endParaRPr lang="en-US" sz="3200" b="1" dirty="0">
                <a:solidFill>
                  <a:srgbClr val="FF0000"/>
                </a:solidFill>
              </a:endParaRPr>
            </a:p>
          </p:txBody>
        </p:sp>
        <p:cxnSp>
          <p:nvCxnSpPr>
            <p:cNvPr id="6" name="Straight Arrow Connector 5"/>
            <p:cNvCxnSpPr>
              <a:stCxn id="5" idx="0"/>
              <a:endCxn id="4" idx="5"/>
            </p:cNvCxnSpPr>
            <p:nvPr/>
          </p:nvCxnSpPr>
          <p:spPr>
            <a:xfrm flipH="1" flipV="1">
              <a:off x="3240427" y="2797082"/>
              <a:ext cx="672611" cy="14701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646331"/>
          </a:xfrm>
          <a:prstGeom prst="rect">
            <a:avLst/>
          </a:prstGeom>
          <a:noFill/>
        </p:spPr>
        <p:txBody>
          <a:bodyPr wrap="square" rtlCol="0">
            <a:spAutoFit/>
          </a:bodyPr>
          <a:lstStyle/>
          <a:p>
            <a:pPr algn="ctr"/>
            <a:r>
              <a:rPr lang="en-US" sz="3600" dirty="0" smtClean="0">
                <a:solidFill>
                  <a:srgbClr val="FFFF00"/>
                </a:solidFill>
              </a:rPr>
              <a:t>Elijah (1 Kings 18)</a:t>
            </a:r>
            <a:endParaRPr lang="en-US" sz="3600" dirty="0" smtClean="0">
              <a:solidFill>
                <a:srgbClr val="FFFF00"/>
              </a:solidFill>
            </a:endParaRPr>
          </a:p>
        </p:txBody>
      </p:sp>
      <p:sp>
        <p:nvSpPr>
          <p:cNvPr id="5" name="Cloud Callout 4"/>
          <p:cNvSpPr/>
          <p:nvPr/>
        </p:nvSpPr>
        <p:spPr>
          <a:xfrm>
            <a:off x="4343400" y="2743200"/>
            <a:ext cx="762000" cy="533400"/>
          </a:xfrm>
          <a:prstGeom prst="cloudCallout">
            <a:avLst>
              <a:gd name="adj1" fmla="val -11742"/>
              <a:gd name="adj2" fmla="val 2405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4495800"/>
            <a:ext cx="9144000" cy="646331"/>
          </a:xfrm>
          <a:prstGeom prst="rect">
            <a:avLst/>
          </a:prstGeom>
          <a:noFill/>
        </p:spPr>
        <p:txBody>
          <a:bodyPr wrap="square" rtlCol="0">
            <a:spAutoFit/>
          </a:bodyPr>
          <a:lstStyle/>
          <a:p>
            <a:pPr algn="ctr"/>
            <a:r>
              <a:rPr lang="en-US" sz="3600" dirty="0" smtClean="0">
                <a:solidFill>
                  <a:srgbClr val="FFC000"/>
                </a:solidFill>
              </a:rPr>
              <a:t>the sound of abundance of rain!</a:t>
            </a:r>
            <a:endParaRPr lang="en-US" sz="3600" dirty="0" smtClean="0">
              <a:solidFill>
                <a:srgbClr val="FFC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971800"/>
            <a:ext cx="9144000" cy="1754326"/>
          </a:xfrm>
          <a:prstGeom prst="rect">
            <a:avLst/>
          </a:prstGeom>
          <a:noFill/>
        </p:spPr>
        <p:txBody>
          <a:bodyPr wrap="square" rtlCol="0">
            <a:spAutoFit/>
          </a:bodyPr>
          <a:lstStyle/>
          <a:p>
            <a:pPr algn="ctr"/>
            <a:r>
              <a:rPr lang="en-US" sz="3600" dirty="0" smtClean="0">
                <a:solidFill>
                  <a:schemeClr val="bg1"/>
                </a:solidFill>
              </a:rPr>
              <a:t>God reveals His will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then invites us to pray </a:t>
            </a:r>
            <a:endParaRPr lang="en-US" sz="3600" dirty="0" smtClean="0">
              <a:solidFill>
                <a:schemeClr val="bg1"/>
              </a:solidFill>
            </a:endParaRPr>
          </a:p>
          <a:p>
            <a:pPr algn="ctr"/>
            <a:r>
              <a:rPr lang="en-US" sz="3600" dirty="0" smtClean="0">
                <a:solidFill>
                  <a:schemeClr val="bg1"/>
                </a:solidFill>
              </a:rPr>
              <a:t>till </a:t>
            </a:r>
            <a:r>
              <a:rPr lang="en-US" sz="3600" dirty="0" smtClean="0">
                <a:solidFill>
                  <a:schemeClr val="bg1"/>
                </a:solidFill>
              </a:rPr>
              <a:t>we see it done here on earth.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4031873"/>
          </a:xfrm>
          <a:prstGeom prst="rect">
            <a:avLst/>
          </a:prstGeom>
          <a:noFill/>
        </p:spPr>
        <p:txBody>
          <a:bodyPr wrap="square" rtlCol="0">
            <a:spAutoFit/>
          </a:bodyPr>
          <a:lstStyle/>
          <a:p>
            <a:r>
              <a:rPr lang="en-US" sz="3200" i="1" dirty="0" smtClean="0">
                <a:solidFill>
                  <a:schemeClr val="bg1"/>
                </a:solidFill>
              </a:rPr>
              <a:t>James 5:16-20</a:t>
            </a:r>
          </a:p>
          <a:p>
            <a:r>
              <a:rPr lang="en-US" sz="3200" i="1" dirty="0" smtClean="0">
                <a:solidFill>
                  <a:schemeClr val="bg1"/>
                </a:solidFill>
              </a:rPr>
              <a:t>16 Confess your trespasses to one another, and pray for one another, that you may be healed. </a:t>
            </a:r>
            <a:r>
              <a:rPr lang="en-US" sz="3200" i="1" dirty="0" smtClean="0">
                <a:solidFill>
                  <a:srgbClr val="FFFF00"/>
                </a:solidFill>
              </a:rPr>
              <a:t>The effective, fervent prayer of a righteous man avails much</a:t>
            </a:r>
            <a:r>
              <a:rPr lang="en-US" sz="3200" i="1" dirty="0" smtClean="0">
                <a:solidFill>
                  <a:schemeClr val="bg1"/>
                </a:solidFill>
              </a:rPr>
              <a:t>. </a:t>
            </a:r>
          </a:p>
          <a:p>
            <a:r>
              <a:rPr lang="en-US" sz="3200" i="1" dirty="0" smtClean="0">
                <a:solidFill>
                  <a:schemeClr val="bg1"/>
                </a:solidFill>
              </a:rPr>
              <a:t>17 Elijah was a man with a nature like ours, and he prayed earnestly that it would not rain; and it did not rain on the land for three years and six months.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57400"/>
            <a:ext cx="9144000" cy="4031873"/>
          </a:xfrm>
          <a:prstGeom prst="rect">
            <a:avLst/>
          </a:prstGeom>
          <a:noFill/>
        </p:spPr>
        <p:txBody>
          <a:bodyPr wrap="square" rtlCol="0">
            <a:spAutoFit/>
          </a:bodyPr>
          <a:lstStyle/>
          <a:p>
            <a:r>
              <a:rPr lang="en-US" sz="3200" i="1" dirty="0" smtClean="0">
                <a:solidFill>
                  <a:schemeClr val="bg1"/>
                </a:solidFill>
              </a:rPr>
              <a:t>James 5:16-20</a:t>
            </a:r>
          </a:p>
          <a:p>
            <a:r>
              <a:rPr lang="en-US" sz="3200" i="1" dirty="0" smtClean="0">
                <a:solidFill>
                  <a:schemeClr val="bg1"/>
                </a:solidFill>
              </a:rPr>
              <a:t>18 </a:t>
            </a:r>
            <a:r>
              <a:rPr lang="en-US" sz="3200" i="1" dirty="0" smtClean="0">
                <a:solidFill>
                  <a:schemeClr val="bg1"/>
                </a:solidFill>
              </a:rPr>
              <a:t>And he prayed again, and the heaven gave rain, and the earth produced its fruit. </a:t>
            </a:r>
          </a:p>
          <a:p>
            <a:r>
              <a:rPr lang="en-US" sz="3200" i="1" dirty="0" smtClean="0">
                <a:solidFill>
                  <a:schemeClr val="bg1"/>
                </a:solidFill>
              </a:rPr>
              <a:t>19 Brethren, if anyone among you wanders from the truth, and someone turns him back, </a:t>
            </a:r>
          </a:p>
          <a:p>
            <a:r>
              <a:rPr lang="en-US" sz="3200" i="1" dirty="0" smtClean="0">
                <a:solidFill>
                  <a:schemeClr val="bg1"/>
                </a:solidFill>
              </a:rPr>
              <a:t>20 let him know that he who turns a sinner from the error of his way will save a soul from death and cover a multitude of sins.</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05078"/>
            <a:ext cx="9144000" cy="2862322"/>
          </a:xfrm>
          <a:prstGeom prst="rect">
            <a:avLst/>
          </a:prstGeom>
          <a:noFill/>
        </p:spPr>
        <p:txBody>
          <a:bodyPr wrap="square" rtlCol="0">
            <a:spAutoFit/>
          </a:bodyPr>
          <a:lstStyle/>
          <a:p>
            <a:pPr algn="ctr"/>
            <a:r>
              <a:rPr lang="en-US" sz="3600" dirty="0" smtClean="0">
                <a:solidFill>
                  <a:schemeClr val="bg1"/>
                </a:solidFill>
              </a:rPr>
              <a:t>Through the ministry of prayer, </a:t>
            </a:r>
            <a:endParaRPr lang="en-US" sz="3600" dirty="0" smtClean="0">
              <a:solidFill>
                <a:schemeClr val="bg1"/>
              </a:solidFill>
            </a:endParaRPr>
          </a:p>
          <a:p>
            <a:pPr algn="ctr"/>
            <a:r>
              <a:rPr lang="en-US" sz="3600" dirty="0" smtClean="0">
                <a:solidFill>
                  <a:schemeClr val="bg1"/>
                </a:solidFill>
              </a:rPr>
              <a:t>as </a:t>
            </a:r>
            <a:r>
              <a:rPr lang="en-US" sz="3600" dirty="0" smtClean="0">
                <a:solidFill>
                  <a:schemeClr val="bg1"/>
                </a:solidFill>
              </a:rPr>
              <a:t>we pray for one another, </a:t>
            </a:r>
            <a:endParaRPr lang="en-US" sz="3600" dirty="0" smtClean="0">
              <a:solidFill>
                <a:schemeClr val="bg1"/>
              </a:solidFill>
            </a:endParaRPr>
          </a:p>
          <a:p>
            <a:pPr algn="ctr"/>
            <a:r>
              <a:rPr lang="en-US" sz="3600" dirty="0" smtClean="0">
                <a:solidFill>
                  <a:schemeClr val="bg1"/>
                </a:solidFill>
              </a:rPr>
              <a:t>we </a:t>
            </a:r>
            <a:r>
              <a:rPr lang="en-US" sz="3600" dirty="0" smtClean="0">
                <a:solidFill>
                  <a:schemeClr val="bg1"/>
                </a:solidFill>
              </a:rPr>
              <a:t>are able to administer healing </a:t>
            </a:r>
            <a:endParaRPr lang="en-US" sz="3600" dirty="0" smtClean="0">
              <a:solidFill>
                <a:schemeClr val="bg1"/>
              </a:solidFill>
            </a:endParaRPr>
          </a:p>
          <a:p>
            <a:pPr algn="ctr"/>
            <a:r>
              <a:rPr lang="en-US" sz="3600" dirty="0" smtClean="0">
                <a:solidFill>
                  <a:schemeClr val="bg1"/>
                </a:solidFill>
              </a:rPr>
              <a:t>and </a:t>
            </a:r>
            <a:r>
              <a:rPr lang="en-US" sz="3600" dirty="0" smtClean="0">
                <a:solidFill>
                  <a:schemeClr val="bg1"/>
                </a:solidFill>
              </a:rPr>
              <a:t>also see wandering souls </a:t>
            </a:r>
            <a:endParaRPr lang="en-US" sz="3600" dirty="0" smtClean="0">
              <a:solidFill>
                <a:schemeClr val="bg1"/>
              </a:solidFill>
            </a:endParaRPr>
          </a:p>
          <a:p>
            <a:pPr algn="ctr"/>
            <a:r>
              <a:rPr lang="en-US" sz="3600" dirty="0" smtClean="0">
                <a:solidFill>
                  <a:schemeClr val="bg1"/>
                </a:solidFill>
              </a:rPr>
              <a:t>brought </a:t>
            </a:r>
            <a:r>
              <a:rPr lang="en-US" sz="3600" dirty="0" smtClean="0">
                <a:solidFill>
                  <a:schemeClr val="bg1"/>
                </a:solidFill>
              </a:rPr>
              <a:t>back from error!</a:t>
            </a:r>
            <a:endParaRPr lang="en-US" sz="36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venCitiesMap.jpg"/>
          <p:cNvPicPr>
            <a:picLocks noChangeAspect="1"/>
          </p:cNvPicPr>
          <p:nvPr/>
        </p:nvPicPr>
        <p:blipFill>
          <a:blip r:embed="rId2" cstate="print"/>
          <a:stretch>
            <a:fillRect/>
          </a:stretch>
        </p:blipFill>
        <p:spPr>
          <a:xfrm>
            <a:off x="0" y="1676400"/>
            <a:ext cx="6172200" cy="4937760"/>
          </a:xfrm>
          <a:prstGeom prst="rect">
            <a:avLst/>
          </a:prstGeom>
        </p:spPr>
      </p:pic>
      <p:sp>
        <p:nvSpPr>
          <p:cNvPr id="8" name="TextBox 7"/>
          <p:cNvSpPr txBox="1"/>
          <p:nvPr/>
        </p:nvSpPr>
        <p:spPr>
          <a:xfrm>
            <a:off x="6555878" y="2971800"/>
            <a:ext cx="2610202" cy="1077218"/>
          </a:xfrm>
          <a:prstGeom prst="rect">
            <a:avLst/>
          </a:prstGeom>
          <a:noFill/>
        </p:spPr>
        <p:txBody>
          <a:bodyPr wrap="none" rtlCol="0">
            <a:spAutoFit/>
          </a:bodyPr>
          <a:lstStyle/>
          <a:p>
            <a:pPr algn="ctr"/>
            <a:r>
              <a:rPr lang="en-US" sz="3200" dirty="0" smtClean="0">
                <a:solidFill>
                  <a:srgbClr val="FFC000"/>
                </a:solidFill>
              </a:rPr>
              <a:t>Turkey</a:t>
            </a:r>
            <a:endParaRPr lang="en-US" sz="3200" dirty="0" smtClean="0">
              <a:solidFill>
                <a:srgbClr val="FFC000"/>
              </a:solidFill>
            </a:endParaRPr>
          </a:p>
          <a:p>
            <a:pPr algn="ctr"/>
            <a:r>
              <a:rPr lang="en-US" sz="3200" dirty="0" smtClean="0">
                <a:solidFill>
                  <a:srgbClr val="FFC000"/>
                </a:solidFill>
              </a:rPr>
              <a:t>Western Coast</a:t>
            </a:r>
            <a:endParaRPr lang="en-US" sz="3200"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05-10-Rome-Colossae.png"/>
          <p:cNvPicPr>
            <a:picLocks noChangeAspect="1"/>
          </p:cNvPicPr>
          <p:nvPr/>
        </p:nvPicPr>
        <p:blipFill>
          <a:blip r:embed="rId2" cstate="print"/>
          <a:srcRect l="20833" r="8333"/>
          <a:stretch>
            <a:fillRect/>
          </a:stretch>
        </p:blipFill>
        <p:spPr>
          <a:xfrm>
            <a:off x="381000" y="1676400"/>
            <a:ext cx="8487540" cy="4876800"/>
          </a:xfrm>
          <a:prstGeom prst="rect">
            <a:avLst/>
          </a:prstGeom>
        </p:spPr>
      </p:pic>
      <p:cxnSp>
        <p:nvCxnSpPr>
          <p:cNvPr id="6" name="Straight Connector 5"/>
          <p:cNvCxnSpPr/>
          <p:nvPr/>
        </p:nvCxnSpPr>
        <p:spPr>
          <a:xfrm>
            <a:off x="2680855" y="451658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00800" y="5791200"/>
            <a:ext cx="68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67000"/>
            <a:ext cx="9144000" cy="1200329"/>
          </a:xfrm>
          <a:prstGeom prst="rect">
            <a:avLst/>
          </a:prstGeom>
          <a:noFill/>
        </p:spPr>
        <p:txBody>
          <a:bodyPr wrap="square" rtlCol="0">
            <a:spAutoFit/>
          </a:bodyPr>
          <a:lstStyle/>
          <a:p>
            <a:pPr algn="ctr"/>
            <a:r>
              <a:rPr lang="en-US" sz="3600" dirty="0" smtClean="0">
                <a:solidFill>
                  <a:schemeClr val="bg1"/>
                </a:solidFill>
              </a:rPr>
              <a:t>Prayer ministry has no limit of </a:t>
            </a:r>
            <a:endParaRPr lang="en-US" sz="3600" dirty="0" smtClean="0">
              <a:solidFill>
                <a:schemeClr val="bg1"/>
              </a:solidFill>
            </a:endParaRPr>
          </a:p>
          <a:p>
            <a:pPr algn="ctr"/>
            <a:r>
              <a:rPr lang="en-US" sz="3600" dirty="0" smtClean="0">
                <a:solidFill>
                  <a:schemeClr val="bg1"/>
                </a:solidFill>
              </a:rPr>
              <a:t>time</a:t>
            </a:r>
            <a:r>
              <a:rPr lang="en-US" sz="3600" dirty="0" smtClean="0">
                <a:solidFill>
                  <a:schemeClr val="bg1"/>
                </a:solidFill>
              </a:rPr>
              <a:t>, distance or location!</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00200"/>
            <a:ext cx="9144000" cy="4031873"/>
          </a:xfrm>
          <a:prstGeom prst="rect">
            <a:avLst/>
          </a:prstGeom>
          <a:noFill/>
        </p:spPr>
        <p:txBody>
          <a:bodyPr wrap="square" rtlCol="0">
            <a:spAutoFit/>
          </a:bodyPr>
          <a:lstStyle/>
          <a:p>
            <a:r>
              <a:rPr lang="en-US" sz="3200" i="1" dirty="0" smtClean="0">
                <a:solidFill>
                  <a:schemeClr val="bg1"/>
                </a:solidFill>
              </a:rPr>
              <a:t>Colossians 4:12,13</a:t>
            </a:r>
          </a:p>
          <a:p>
            <a:r>
              <a:rPr lang="en-US" sz="3200" i="1" dirty="0" smtClean="0">
                <a:solidFill>
                  <a:schemeClr val="bg1"/>
                </a:solidFill>
              </a:rPr>
              <a:t>12 </a:t>
            </a:r>
            <a:r>
              <a:rPr lang="en-US" sz="3200" i="1" dirty="0" err="1" smtClean="0">
                <a:solidFill>
                  <a:schemeClr val="bg1"/>
                </a:solidFill>
              </a:rPr>
              <a:t>Epaphras</a:t>
            </a:r>
            <a:r>
              <a:rPr lang="en-US" sz="3200" i="1" dirty="0" smtClean="0">
                <a:solidFill>
                  <a:schemeClr val="bg1"/>
                </a:solidFill>
              </a:rPr>
              <a:t>, who is one of you, </a:t>
            </a:r>
            <a:r>
              <a:rPr lang="en-US" sz="3200" i="1" dirty="0" smtClean="0">
                <a:solidFill>
                  <a:srgbClr val="FFFF00"/>
                </a:solidFill>
              </a:rPr>
              <a:t>a bondservant of Christ</a:t>
            </a:r>
            <a:r>
              <a:rPr lang="en-US" sz="3200" i="1" dirty="0" smtClean="0">
                <a:solidFill>
                  <a:schemeClr val="bg1"/>
                </a:solidFill>
              </a:rPr>
              <a:t>, greets you, always </a:t>
            </a:r>
            <a:r>
              <a:rPr lang="en-US" sz="3200" i="1" dirty="0" smtClean="0">
                <a:solidFill>
                  <a:srgbClr val="FFFF00"/>
                </a:solidFill>
              </a:rPr>
              <a:t>laboring fervently </a:t>
            </a:r>
            <a:r>
              <a:rPr lang="en-US" sz="3200" i="1" dirty="0" smtClean="0">
                <a:solidFill>
                  <a:schemeClr val="bg1"/>
                </a:solidFill>
              </a:rPr>
              <a:t>for you in prayers, that you may stand </a:t>
            </a:r>
            <a:r>
              <a:rPr lang="en-US" sz="3200" i="1" dirty="0" smtClean="0">
                <a:solidFill>
                  <a:srgbClr val="FFFF00"/>
                </a:solidFill>
              </a:rPr>
              <a:t>perfect and complete </a:t>
            </a:r>
            <a:r>
              <a:rPr lang="en-US" sz="3200" i="1" dirty="0" smtClean="0">
                <a:solidFill>
                  <a:schemeClr val="bg1"/>
                </a:solidFill>
              </a:rPr>
              <a:t>in all the will of God. </a:t>
            </a:r>
          </a:p>
          <a:p>
            <a:r>
              <a:rPr lang="en-US" sz="3200" i="1" dirty="0" smtClean="0">
                <a:solidFill>
                  <a:schemeClr val="bg1"/>
                </a:solidFill>
              </a:rPr>
              <a:t>13 For I bear him witness that he has a </a:t>
            </a:r>
            <a:r>
              <a:rPr lang="en-US" sz="3200" i="1" dirty="0" smtClean="0">
                <a:solidFill>
                  <a:srgbClr val="FFFF00"/>
                </a:solidFill>
              </a:rPr>
              <a:t>great zeal</a:t>
            </a:r>
            <a:r>
              <a:rPr lang="en-US" sz="3200" i="1" dirty="0" smtClean="0">
                <a:solidFill>
                  <a:schemeClr val="bg1"/>
                </a:solidFill>
              </a:rPr>
              <a:t> for you, and those who are in Laodicea, and those in Hierapolis. </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92677"/>
            <a:ext cx="9144000" cy="3539430"/>
          </a:xfrm>
          <a:prstGeom prst="rect">
            <a:avLst/>
          </a:prstGeom>
          <a:noFill/>
        </p:spPr>
        <p:txBody>
          <a:bodyPr wrap="square" rtlCol="0">
            <a:spAutoFit/>
          </a:bodyPr>
          <a:lstStyle/>
          <a:p>
            <a:r>
              <a:rPr lang="en-US" sz="3200" i="1" dirty="0" smtClean="0">
                <a:solidFill>
                  <a:schemeClr val="bg1"/>
                </a:solidFill>
              </a:rPr>
              <a:t>1 Corinthians 7:10-16 (Message Bible)</a:t>
            </a:r>
          </a:p>
          <a:p>
            <a:r>
              <a:rPr lang="en-US" sz="3200" i="1" dirty="0" smtClean="0">
                <a:solidFill>
                  <a:schemeClr val="bg1"/>
                </a:solidFill>
              </a:rPr>
              <a:t>10 And if you are married, stay married. This is the Master's command, not mine. </a:t>
            </a:r>
          </a:p>
          <a:p>
            <a:r>
              <a:rPr lang="en-US" sz="3200" i="1" dirty="0" smtClean="0">
                <a:solidFill>
                  <a:schemeClr val="bg1"/>
                </a:solidFill>
              </a:rPr>
              <a:t>11 If a wife should leave her husband, she must either remain single or else come back and make things right with him. And a husband has no right to get rid of his wife. </a:t>
            </a:r>
            <a:endParaRPr lang="en-US" sz="3200" i="1"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92677"/>
            <a:ext cx="9144000" cy="4031873"/>
          </a:xfrm>
          <a:prstGeom prst="rect">
            <a:avLst/>
          </a:prstGeom>
          <a:noFill/>
        </p:spPr>
        <p:txBody>
          <a:bodyPr wrap="square" rtlCol="0">
            <a:spAutoFit/>
          </a:bodyPr>
          <a:lstStyle/>
          <a:p>
            <a:r>
              <a:rPr lang="en-US" sz="3200" i="1" dirty="0" smtClean="0">
                <a:solidFill>
                  <a:schemeClr val="bg1"/>
                </a:solidFill>
              </a:rPr>
              <a:t>1 Corinthians 7:10-16 (Message Bible)</a:t>
            </a:r>
          </a:p>
          <a:p>
            <a:r>
              <a:rPr lang="en-US" sz="3200" i="1" dirty="0" smtClean="0">
                <a:solidFill>
                  <a:schemeClr val="bg1"/>
                </a:solidFill>
              </a:rPr>
              <a:t>12 </a:t>
            </a:r>
            <a:r>
              <a:rPr lang="en-US" sz="3200" i="1" dirty="0" smtClean="0">
                <a:solidFill>
                  <a:schemeClr val="bg1"/>
                </a:solidFill>
              </a:rPr>
              <a:t>For the rest of you who are in mixed marriages--Christian married to </a:t>
            </a:r>
            <a:r>
              <a:rPr lang="en-US" sz="3200" i="1" dirty="0" err="1" smtClean="0">
                <a:solidFill>
                  <a:schemeClr val="bg1"/>
                </a:solidFill>
              </a:rPr>
              <a:t>nonChristian</a:t>
            </a:r>
            <a:r>
              <a:rPr lang="en-US" sz="3200" i="1" dirty="0" smtClean="0">
                <a:solidFill>
                  <a:schemeClr val="bg1"/>
                </a:solidFill>
              </a:rPr>
              <a:t>--we have no explicit command from the Master. So this is what you must do. If you are a man with a wife who is not a believer but who still wants to live with you, hold on to her. </a:t>
            </a:r>
          </a:p>
          <a:p>
            <a:r>
              <a:rPr lang="en-US" sz="3200" i="1" dirty="0" smtClean="0">
                <a:solidFill>
                  <a:schemeClr val="bg1"/>
                </a:solidFill>
              </a:rPr>
              <a:t>13 If you are a woman with a husband who is not a believer but he wants to live with you, hold on to him.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1147</Words>
  <Application>Microsoft Office PowerPoint</Application>
  <PresentationFormat>On-screen Show (4:3)</PresentationFormat>
  <Paragraphs>94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68</cp:revision>
  <dcterms:created xsi:type="dcterms:W3CDTF">2006-08-16T00:00:00Z</dcterms:created>
  <dcterms:modified xsi:type="dcterms:W3CDTF">2015-05-07T13:45:02Z</dcterms:modified>
</cp:coreProperties>
</file>