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0" r:id="rId4"/>
    <p:sldId id="261" r:id="rId5"/>
    <p:sldId id="257" r:id="rId6"/>
    <p:sldId id="259"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49948-D7C4-41F0-B03D-6B8E9BCDC91A}" type="datetimeFigureOut">
              <a:rPr lang="en-US" smtClean="0"/>
              <a:t>5/2/2015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0704B-C68B-4EAE-97A7-C828BDE862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F0704B-C68B-4EAE-97A7-C828BDE86287}"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0" y="0"/>
            <a:ext cx="9144000" cy="1200329"/>
          </a:xfrm>
          <a:prstGeom prst="rect">
            <a:avLst/>
          </a:prstGeom>
          <a:noFill/>
        </p:spPr>
        <p:txBody>
          <a:bodyPr wrap="square" rtlCol="0">
            <a:spAutoFit/>
          </a:bodyPr>
          <a:lstStyle/>
          <a:p>
            <a:pPr algn="ctr"/>
            <a:r>
              <a:rPr lang="en-US" sz="3600" dirty="0" smtClean="0">
                <a:solidFill>
                  <a:srgbClr val="FFC000"/>
                </a:solidFill>
              </a:rPr>
              <a:t>Ministering Through Prayer (Part-1) : Intercession</a:t>
            </a:r>
            <a:endParaRPr lang="en-US" sz="3600" dirty="0">
              <a:solidFill>
                <a:srgbClr val="FFC000"/>
              </a:solidFill>
            </a:endParaRPr>
          </a:p>
        </p:txBody>
      </p:sp>
      <p:cxnSp>
        <p:nvCxnSpPr>
          <p:cNvPr id="10" name="Straight Connector 9"/>
          <p:cNvCxnSpPr/>
          <p:nvPr userDrawn="1"/>
        </p:nvCxnSpPr>
        <p:spPr>
          <a:xfrm>
            <a:off x="495300" y="1143000"/>
            <a:ext cx="81534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5-05-03-Ministering through Prayer-P1-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524315"/>
          </a:xfrm>
          <a:prstGeom prst="rect">
            <a:avLst/>
          </a:prstGeom>
          <a:noFill/>
        </p:spPr>
        <p:txBody>
          <a:bodyPr wrap="square" rtlCol="0">
            <a:spAutoFit/>
          </a:bodyPr>
          <a:lstStyle/>
          <a:p>
            <a:r>
              <a:rPr lang="en-US" sz="3200" i="1" dirty="0" smtClean="0">
                <a:solidFill>
                  <a:schemeClr val="bg1"/>
                </a:solidFill>
              </a:rPr>
              <a:t>Romans 15:30-32 </a:t>
            </a:r>
          </a:p>
          <a:p>
            <a:r>
              <a:rPr lang="en-US" sz="3200" i="1" dirty="0" smtClean="0">
                <a:solidFill>
                  <a:schemeClr val="bg1"/>
                </a:solidFill>
              </a:rPr>
              <a:t>30 Now I beg you, brethren, through the Lord Jesus Christ, and through the love of the Spirit, that you strive together with me in prayers to God for me, </a:t>
            </a:r>
          </a:p>
          <a:p>
            <a:r>
              <a:rPr lang="en-US" sz="3200" i="1" dirty="0" smtClean="0">
                <a:solidFill>
                  <a:schemeClr val="bg1"/>
                </a:solidFill>
              </a:rPr>
              <a:t>31 that I may be delivered from those in Judea who do not believe, and that my service for Jerusalem may be acceptable to the saints, </a:t>
            </a:r>
          </a:p>
          <a:p>
            <a:r>
              <a:rPr lang="en-US" sz="3200" i="1" dirty="0" smtClean="0">
                <a:solidFill>
                  <a:schemeClr val="bg1"/>
                </a:solidFill>
              </a:rPr>
              <a:t>32 that I may come to you with joy by the will of God, and may be refreshed together with you.</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524315"/>
          </a:xfrm>
          <a:prstGeom prst="rect">
            <a:avLst/>
          </a:prstGeom>
          <a:noFill/>
        </p:spPr>
        <p:txBody>
          <a:bodyPr wrap="square" rtlCol="0">
            <a:spAutoFit/>
          </a:bodyPr>
          <a:lstStyle/>
          <a:p>
            <a:r>
              <a:rPr lang="en-US" sz="3200" i="1" dirty="0" smtClean="0">
                <a:solidFill>
                  <a:schemeClr val="bg1"/>
                </a:solidFill>
              </a:rPr>
              <a:t>Philippians 1:19-21</a:t>
            </a:r>
          </a:p>
          <a:p>
            <a:r>
              <a:rPr lang="en-US" sz="3200" i="1" dirty="0" smtClean="0">
                <a:solidFill>
                  <a:schemeClr val="bg1"/>
                </a:solidFill>
              </a:rPr>
              <a:t>19 For I know that this will turn out for my deliverance through your prayer and the supply of the Spirit of Jesus Christ, </a:t>
            </a:r>
          </a:p>
          <a:p>
            <a:r>
              <a:rPr lang="en-US" sz="3200" i="1" dirty="0" smtClean="0">
                <a:solidFill>
                  <a:schemeClr val="bg1"/>
                </a:solidFill>
              </a:rPr>
              <a:t>20 according to my earnest expectation and hope that in nothing I shall be ashamed, but with all boldness, as always, so now also Christ will be magnified in my body, whether by life or by death. </a:t>
            </a:r>
          </a:p>
          <a:p>
            <a:r>
              <a:rPr lang="en-US" sz="3200" i="1" dirty="0" smtClean="0">
                <a:solidFill>
                  <a:schemeClr val="bg1"/>
                </a:solidFill>
              </a:rPr>
              <a:t>21 For to me, to live is Christ, and to die is gain.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031873"/>
          </a:xfrm>
          <a:prstGeom prst="rect">
            <a:avLst/>
          </a:prstGeom>
          <a:noFill/>
        </p:spPr>
        <p:txBody>
          <a:bodyPr wrap="square" rtlCol="0">
            <a:spAutoFit/>
          </a:bodyPr>
          <a:lstStyle/>
          <a:p>
            <a:r>
              <a:rPr lang="en-US" sz="3200" i="1" dirty="0" smtClean="0">
                <a:solidFill>
                  <a:schemeClr val="bg1"/>
                </a:solidFill>
              </a:rPr>
              <a:t>Acts 12:1-17</a:t>
            </a:r>
          </a:p>
          <a:p>
            <a:r>
              <a:rPr lang="en-US" sz="3200" i="1" dirty="0" smtClean="0">
                <a:solidFill>
                  <a:schemeClr val="bg1"/>
                </a:solidFill>
              </a:rPr>
              <a:t>1 Now about that time Herod the king stretched out his hand to harass some from the church. </a:t>
            </a:r>
          </a:p>
          <a:p>
            <a:r>
              <a:rPr lang="en-US" sz="3200" i="1" dirty="0" smtClean="0">
                <a:solidFill>
                  <a:schemeClr val="bg1"/>
                </a:solidFill>
              </a:rPr>
              <a:t>2 Then he killed James the brother of John with the sword. </a:t>
            </a:r>
          </a:p>
          <a:p>
            <a:r>
              <a:rPr lang="en-US" sz="3200" i="1" dirty="0" smtClean="0">
                <a:solidFill>
                  <a:schemeClr val="bg1"/>
                </a:solidFill>
              </a:rPr>
              <a:t>3 And because he saw that it pleased the Jews, he proceeded further to seize Peter also. Now it was during the Days of Unleavened Bread.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509200"/>
          </a:xfrm>
          <a:prstGeom prst="rect">
            <a:avLst/>
          </a:prstGeom>
          <a:noFill/>
        </p:spPr>
        <p:txBody>
          <a:bodyPr wrap="square" rtlCol="0">
            <a:spAutoFit/>
          </a:bodyPr>
          <a:lstStyle/>
          <a:p>
            <a:r>
              <a:rPr lang="en-US" sz="3200" i="1" dirty="0" smtClean="0">
                <a:solidFill>
                  <a:schemeClr val="bg1"/>
                </a:solidFill>
              </a:rPr>
              <a:t>Acts 12:1-17</a:t>
            </a:r>
          </a:p>
          <a:p>
            <a:r>
              <a:rPr lang="en-US" sz="3200" i="1" dirty="0" smtClean="0">
                <a:solidFill>
                  <a:schemeClr val="bg1"/>
                </a:solidFill>
              </a:rPr>
              <a:t>4 </a:t>
            </a:r>
            <a:r>
              <a:rPr lang="en-US" sz="3200" i="1" dirty="0" smtClean="0">
                <a:solidFill>
                  <a:schemeClr val="bg1"/>
                </a:solidFill>
              </a:rPr>
              <a:t>So when he had arrested him, he put him in prison, and delivered him to four squads of soldiers to keep him, intending to bring him before the people after Passover. </a:t>
            </a:r>
          </a:p>
          <a:p>
            <a:r>
              <a:rPr lang="en-US" sz="3200" i="1" dirty="0" smtClean="0">
                <a:solidFill>
                  <a:schemeClr val="bg1"/>
                </a:solidFill>
              </a:rPr>
              <a:t>5 Peter was therefore kept in prison, but constant prayer was offered to God for him by the church. </a:t>
            </a:r>
          </a:p>
          <a:p>
            <a:r>
              <a:rPr lang="en-US" sz="3200" i="1" dirty="0" smtClean="0">
                <a:solidFill>
                  <a:schemeClr val="bg1"/>
                </a:solidFill>
              </a:rPr>
              <a:t>6 And when Herod was about to bring him out, that night Peter was sleeping, bound with two chains between two soldiers; and the guards before the door were keeping the prison.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509200"/>
          </a:xfrm>
          <a:prstGeom prst="rect">
            <a:avLst/>
          </a:prstGeom>
          <a:noFill/>
        </p:spPr>
        <p:txBody>
          <a:bodyPr wrap="square" rtlCol="0">
            <a:spAutoFit/>
          </a:bodyPr>
          <a:lstStyle/>
          <a:p>
            <a:r>
              <a:rPr lang="en-US" sz="3200" i="1" dirty="0" smtClean="0">
                <a:solidFill>
                  <a:schemeClr val="bg1"/>
                </a:solidFill>
              </a:rPr>
              <a:t>Acts </a:t>
            </a:r>
            <a:r>
              <a:rPr lang="en-US" sz="3200" i="1" dirty="0" smtClean="0">
                <a:solidFill>
                  <a:schemeClr val="bg1"/>
                </a:solidFill>
              </a:rPr>
              <a:t>12:1-17</a:t>
            </a:r>
          </a:p>
          <a:p>
            <a:r>
              <a:rPr lang="en-US" sz="3200" i="1" dirty="0" smtClean="0">
                <a:solidFill>
                  <a:schemeClr val="bg1"/>
                </a:solidFill>
              </a:rPr>
              <a:t>7 Now behold, an angel of the Lord stood by him, and a light shone in the prison; and he struck Peter on the side and raised him up, saying, "Arise quickly!" And his chains fell off his hands. </a:t>
            </a:r>
          </a:p>
          <a:p>
            <a:r>
              <a:rPr lang="en-US" sz="3200" i="1" dirty="0" smtClean="0">
                <a:solidFill>
                  <a:schemeClr val="bg1"/>
                </a:solidFill>
              </a:rPr>
              <a:t>8 Then the angel said to him, "Gird yourself and tie on your sandals"; and so he did. And he said to him, "Put on your garment and follow me." </a:t>
            </a:r>
          </a:p>
          <a:p>
            <a:r>
              <a:rPr lang="en-US" sz="3200" i="1" dirty="0" smtClean="0">
                <a:solidFill>
                  <a:schemeClr val="bg1"/>
                </a:solidFill>
              </a:rPr>
              <a:t>9 So he went out and followed him, and did not know that what was done by the angel was real, but thought he was seeing a vision.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016758"/>
          </a:xfrm>
          <a:prstGeom prst="rect">
            <a:avLst/>
          </a:prstGeom>
          <a:noFill/>
        </p:spPr>
        <p:txBody>
          <a:bodyPr wrap="square" rtlCol="0">
            <a:spAutoFit/>
          </a:bodyPr>
          <a:lstStyle/>
          <a:p>
            <a:r>
              <a:rPr lang="en-US" sz="3200" i="1" dirty="0" smtClean="0">
                <a:solidFill>
                  <a:schemeClr val="bg1"/>
                </a:solidFill>
              </a:rPr>
              <a:t>Acts 12:1-17</a:t>
            </a:r>
          </a:p>
          <a:p>
            <a:r>
              <a:rPr lang="en-US" sz="3200" i="1" dirty="0" smtClean="0">
                <a:solidFill>
                  <a:schemeClr val="bg1"/>
                </a:solidFill>
              </a:rPr>
              <a:t>10 </a:t>
            </a:r>
            <a:r>
              <a:rPr lang="en-US" sz="3200" i="1" dirty="0" smtClean="0">
                <a:solidFill>
                  <a:schemeClr val="bg1"/>
                </a:solidFill>
              </a:rPr>
              <a:t>When they were past the first and the second guard posts, they came to the iron gate that leads to the city, which opened to them of its own accord; and they went out and went down one street, and immediately the angel departed from him. </a:t>
            </a:r>
          </a:p>
          <a:p>
            <a:r>
              <a:rPr lang="en-US" sz="3200" i="1" dirty="0" smtClean="0">
                <a:solidFill>
                  <a:schemeClr val="bg1"/>
                </a:solidFill>
              </a:rPr>
              <a:t>11 And when Peter had come to himself, he said, "Now I know for certain that the Lord has sent His angel, and has delivered me from the hand of Herod and from all the expectation of the Jewish people."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016758"/>
          </a:xfrm>
          <a:prstGeom prst="rect">
            <a:avLst/>
          </a:prstGeom>
          <a:noFill/>
        </p:spPr>
        <p:txBody>
          <a:bodyPr wrap="square" rtlCol="0">
            <a:spAutoFit/>
          </a:bodyPr>
          <a:lstStyle/>
          <a:p>
            <a:r>
              <a:rPr lang="en-US" sz="3200" i="1" dirty="0" smtClean="0">
                <a:solidFill>
                  <a:schemeClr val="bg1"/>
                </a:solidFill>
              </a:rPr>
              <a:t>Acts 12:1-17</a:t>
            </a:r>
          </a:p>
          <a:p>
            <a:r>
              <a:rPr lang="en-US" sz="3200" i="1" dirty="0" smtClean="0">
                <a:solidFill>
                  <a:schemeClr val="bg1"/>
                </a:solidFill>
              </a:rPr>
              <a:t>12 </a:t>
            </a:r>
            <a:r>
              <a:rPr lang="en-US" sz="3200" i="1" dirty="0" smtClean="0">
                <a:solidFill>
                  <a:schemeClr val="bg1"/>
                </a:solidFill>
              </a:rPr>
              <a:t>So, when he had considered this, he came to the house of Mary, the mother of John whose surname was Mark, where many were gathered together praying. </a:t>
            </a:r>
          </a:p>
          <a:p>
            <a:r>
              <a:rPr lang="en-US" sz="3200" i="1" dirty="0" smtClean="0">
                <a:solidFill>
                  <a:schemeClr val="bg1"/>
                </a:solidFill>
              </a:rPr>
              <a:t>13 And as Peter knocked at the door of the gate, a girl named Rhoda came to answer. </a:t>
            </a:r>
          </a:p>
          <a:p>
            <a:r>
              <a:rPr lang="en-US" sz="3200" i="1" dirty="0" smtClean="0">
                <a:solidFill>
                  <a:schemeClr val="bg1"/>
                </a:solidFill>
              </a:rPr>
              <a:t>14 When she recognized Peter's voice, because of her gladness she did not open the gate, but ran in and announced that Peter stood before the gate.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509200"/>
          </a:xfrm>
          <a:prstGeom prst="rect">
            <a:avLst/>
          </a:prstGeom>
          <a:noFill/>
        </p:spPr>
        <p:txBody>
          <a:bodyPr wrap="square" rtlCol="0">
            <a:spAutoFit/>
          </a:bodyPr>
          <a:lstStyle/>
          <a:p>
            <a:r>
              <a:rPr lang="en-US" sz="3200" i="1" dirty="0" smtClean="0">
                <a:solidFill>
                  <a:schemeClr val="bg1"/>
                </a:solidFill>
              </a:rPr>
              <a:t>Acts 12:1-17</a:t>
            </a:r>
          </a:p>
          <a:p>
            <a:r>
              <a:rPr lang="en-US" sz="3200" i="1" dirty="0" smtClean="0">
                <a:solidFill>
                  <a:schemeClr val="bg1"/>
                </a:solidFill>
              </a:rPr>
              <a:t>15 </a:t>
            </a:r>
            <a:r>
              <a:rPr lang="en-US" sz="3200" i="1" dirty="0" smtClean="0">
                <a:solidFill>
                  <a:schemeClr val="bg1"/>
                </a:solidFill>
              </a:rPr>
              <a:t>But they said to her, "You are beside yourself!" Yet she kept insisting that it was so. So they said, "It is his angel." </a:t>
            </a:r>
          </a:p>
          <a:p>
            <a:r>
              <a:rPr lang="en-US" sz="3200" i="1" dirty="0" smtClean="0">
                <a:solidFill>
                  <a:schemeClr val="bg1"/>
                </a:solidFill>
              </a:rPr>
              <a:t>16 Now Peter continued knocking; and when they opened the door and saw him, they were astonished. </a:t>
            </a:r>
          </a:p>
          <a:p>
            <a:r>
              <a:rPr lang="en-US" sz="3200" i="1" dirty="0" smtClean="0">
                <a:solidFill>
                  <a:schemeClr val="bg1"/>
                </a:solidFill>
              </a:rPr>
              <a:t>17 But motioning to them with his hand to keep silent, he declared to them how the Lord had brought him out of the prison. And he said, "Go, tell these things to James and to the brethren." And he departed and went to another place.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4031873"/>
          </a:xfrm>
          <a:prstGeom prst="rect">
            <a:avLst/>
          </a:prstGeom>
          <a:noFill/>
        </p:spPr>
        <p:txBody>
          <a:bodyPr wrap="square" rtlCol="0">
            <a:spAutoFit/>
          </a:bodyPr>
          <a:lstStyle/>
          <a:p>
            <a:r>
              <a:rPr lang="en-US" sz="3200" i="1" dirty="0" smtClean="0">
                <a:solidFill>
                  <a:schemeClr val="bg1"/>
                </a:solidFill>
              </a:rPr>
              <a:t>Acts </a:t>
            </a:r>
            <a:r>
              <a:rPr lang="en-US" sz="3200" i="1" dirty="0" smtClean="0">
                <a:solidFill>
                  <a:schemeClr val="bg1"/>
                </a:solidFill>
              </a:rPr>
              <a:t>12:5,12</a:t>
            </a:r>
            <a:endParaRPr lang="en-US" sz="3200" i="1" dirty="0" smtClean="0">
              <a:solidFill>
                <a:schemeClr val="bg1"/>
              </a:solidFill>
            </a:endParaRPr>
          </a:p>
          <a:p>
            <a:r>
              <a:rPr lang="en-US" sz="3200" i="1" dirty="0" smtClean="0">
                <a:solidFill>
                  <a:schemeClr val="bg1"/>
                </a:solidFill>
              </a:rPr>
              <a:t>5 Peter was therefore kept in prison, but </a:t>
            </a:r>
            <a:r>
              <a:rPr lang="en-US" sz="3200" i="1" dirty="0" smtClean="0">
                <a:solidFill>
                  <a:srgbClr val="FFFF00"/>
                </a:solidFill>
              </a:rPr>
              <a:t>constant prayer </a:t>
            </a:r>
            <a:r>
              <a:rPr lang="en-US" sz="3200" i="1" dirty="0" smtClean="0">
                <a:solidFill>
                  <a:schemeClr val="bg1"/>
                </a:solidFill>
              </a:rPr>
              <a:t>was offered to God for him by the church.</a:t>
            </a:r>
          </a:p>
          <a:p>
            <a:endParaRPr lang="en-US" sz="3200" i="1" dirty="0" smtClean="0">
              <a:solidFill>
                <a:schemeClr val="bg1"/>
              </a:solidFill>
            </a:endParaRPr>
          </a:p>
          <a:p>
            <a:r>
              <a:rPr lang="en-US" sz="3200" i="1" dirty="0" smtClean="0">
                <a:solidFill>
                  <a:schemeClr val="bg1"/>
                </a:solidFill>
              </a:rPr>
              <a:t>12 </a:t>
            </a:r>
            <a:r>
              <a:rPr lang="en-US" sz="3200" i="1" dirty="0" smtClean="0">
                <a:solidFill>
                  <a:schemeClr val="bg1"/>
                </a:solidFill>
              </a:rPr>
              <a:t>So, when he had considered this, he came to </a:t>
            </a:r>
            <a:r>
              <a:rPr lang="en-US" sz="3200" i="1" dirty="0" smtClean="0">
                <a:solidFill>
                  <a:srgbClr val="FFFF00"/>
                </a:solidFill>
              </a:rPr>
              <a:t>the house of Mary</a:t>
            </a:r>
            <a:r>
              <a:rPr lang="en-US" sz="3200" i="1" dirty="0" smtClean="0">
                <a:solidFill>
                  <a:schemeClr val="bg1"/>
                </a:solidFill>
              </a:rPr>
              <a:t>, the mother of John whose surname was Mark, where </a:t>
            </a:r>
            <a:r>
              <a:rPr lang="en-US" sz="3200" i="1" dirty="0" smtClean="0">
                <a:solidFill>
                  <a:srgbClr val="FFFF00"/>
                </a:solidFill>
              </a:rPr>
              <a:t>many were gathered together praying</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509200"/>
          </a:xfrm>
          <a:prstGeom prst="rect">
            <a:avLst/>
          </a:prstGeom>
          <a:noFill/>
        </p:spPr>
        <p:txBody>
          <a:bodyPr wrap="square" rtlCol="0">
            <a:spAutoFit/>
          </a:bodyPr>
          <a:lstStyle/>
          <a:p>
            <a:pPr algn="ctr"/>
            <a:r>
              <a:rPr lang="en-US" sz="3200" dirty="0" smtClean="0">
                <a:solidFill>
                  <a:srgbClr val="FFFF00"/>
                </a:solidFill>
              </a:rPr>
              <a:t>The Moravian Revival of 1727 and 100 years of prayer</a:t>
            </a:r>
          </a:p>
          <a:p>
            <a:endParaRPr lang="en-US" sz="3200" dirty="0" smtClean="0">
              <a:solidFill>
                <a:schemeClr val="bg1"/>
              </a:solidFill>
            </a:endParaRPr>
          </a:p>
          <a:p>
            <a:r>
              <a:rPr lang="en-US" sz="3200" dirty="0" smtClean="0">
                <a:solidFill>
                  <a:schemeClr val="bg1"/>
                </a:solidFill>
              </a:rPr>
              <a:t>Wednesday 17 August 1727, Moravian colony in Germany </a:t>
            </a:r>
          </a:p>
          <a:p>
            <a:r>
              <a:rPr lang="en-US" sz="3200" dirty="0" smtClean="0">
                <a:solidFill>
                  <a:schemeClr val="bg1"/>
                </a:solidFill>
              </a:rPr>
              <a:t>people praying in teams for an hour at a time day and night</a:t>
            </a:r>
          </a:p>
          <a:p>
            <a:r>
              <a:rPr lang="en-US" sz="3200" dirty="0" smtClean="0">
                <a:solidFill>
                  <a:schemeClr val="bg1"/>
                </a:solidFill>
              </a:rPr>
              <a:t>non-stop prayer meeting went for 100 years</a:t>
            </a:r>
          </a:p>
          <a:p>
            <a:endParaRPr lang="en-US" sz="3200" dirty="0" smtClean="0">
              <a:solidFill>
                <a:schemeClr val="bg1"/>
              </a:solidFill>
            </a:endParaRPr>
          </a:p>
          <a:p>
            <a:r>
              <a:rPr lang="en-US" sz="3200" dirty="0" smtClean="0">
                <a:solidFill>
                  <a:schemeClr val="bg1"/>
                </a:solidFill>
              </a:rPr>
              <a:t>Within </a:t>
            </a:r>
            <a:r>
              <a:rPr lang="en-US" sz="3200" dirty="0" smtClean="0">
                <a:solidFill>
                  <a:schemeClr val="bg1"/>
                </a:solidFill>
              </a:rPr>
              <a:t>25 years they had sent out 200 missionaries, more than all the Protestants had done in two centuries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411069"/>
            <a:ext cx="9144000" cy="3970318"/>
          </a:xfrm>
          <a:prstGeom prst="rect">
            <a:avLst/>
          </a:prstGeom>
          <a:noFill/>
        </p:spPr>
        <p:txBody>
          <a:bodyPr wrap="square" rtlCol="0">
            <a:spAutoFit/>
          </a:bodyPr>
          <a:lstStyle/>
          <a:p>
            <a:r>
              <a:rPr lang="en-US" sz="3600" dirty="0" smtClean="0">
                <a:solidFill>
                  <a:schemeClr val="bg1"/>
                </a:solidFill>
              </a:rPr>
              <a:t>Paul’s Third Missionary </a:t>
            </a:r>
            <a:r>
              <a:rPr lang="en-US" sz="3600" dirty="0" smtClean="0">
                <a:solidFill>
                  <a:schemeClr val="bg1"/>
                </a:solidFill>
              </a:rPr>
              <a:t>Journey</a:t>
            </a:r>
          </a:p>
          <a:p>
            <a:endParaRPr lang="en-US" sz="3600" dirty="0" smtClean="0">
              <a:solidFill>
                <a:schemeClr val="bg1"/>
              </a:solidFill>
            </a:endParaRPr>
          </a:p>
          <a:p>
            <a:r>
              <a:rPr lang="en-US" sz="3600" dirty="0" smtClean="0">
                <a:solidFill>
                  <a:schemeClr val="bg1"/>
                </a:solidFill>
              </a:rPr>
              <a:t>Spent 3 years at Ephesus</a:t>
            </a:r>
          </a:p>
          <a:p>
            <a:r>
              <a:rPr lang="en-US" sz="3600" dirty="0" smtClean="0">
                <a:solidFill>
                  <a:schemeClr val="bg1"/>
                </a:solidFill>
              </a:rPr>
              <a:t>During which time he trained 8 young leaders including Titus and Timothy</a:t>
            </a:r>
          </a:p>
          <a:p>
            <a:r>
              <a:rPr lang="en-US" sz="3600" dirty="0" smtClean="0">
                <a:solidFill>
                  <a:schemeClr val="bg1"/>
                </a:solidFill>
              </a:rPr>
              <a:t>He also met Philemon and </a:t>
            </a:r>
            <a:r>
              <a:rPr lang="en-US" sz="3600" dirty="0" err="1" smtClean="0">
                <a:solidFill>
                  <a:schemeClr val="bg1"/>
                </a:solidFill>
              </a:rPr>
              <a:t>Epaphras</a:t>
            </a:r>
            <a:r>
              <a:rPr lang="en-US" sz="3600" dirty="0" smtClean="0">
                <a:solidFill>
                  <a:schemeClr val="bg1"/>
                </a:solidFill>
              </a:rPr>
              <a:t>, both from Colossae.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5509200"/>
          </a:xfrm>
          <a:prstGeom prst="rect">
            <a:avLst/>
          </a:prstGeom>
          <a:noFill/>
        </p:spPr>
        <p:txBody>
          <a:bodyPr wrap="square" rtlCol="0">
            <a:spAutoFit/>
          </a:bodyPr>
          <a:lstStyle/>
          <a:p>
            <a:pPr algn="ctr"/>
            <a:r>
              <a:rPr lang="en-US" sz="3200" dirty="0" smtClean="0">
                <a:solidFill>
                  <a:srgbClr val="FFFF00"/>
                </a:solidFill>
              </a:rPr>
              <a:t>The </a:t>
            </a:r>
            <a:r>
              <a:rPr lang="en-US" sz="3200" dirty="0" smtClean="0">
                <a:solidFill>
                  <a:srgbClr val="FFFF00"/>
                </a:solidFill>
              </a:rPr>
              <a:t>Layman's Prayer Revival, New York 1857-58</a:t>
            </a:r>
          </a:p>
          <a:p>
            <a:endParaRPr lang="en-US" sz="3200" dirty="0" smtClean="0">
              <a:solidFill>
                <a:schemeClr val="bg1"/>
              </a:solidFill>
            </a:endParaRPr>
          </a:p>
          <a:p>
            <a:r>
              <a:rPr lang="en-US" sz="3200" dirty="0" smtClean="0">
                <a:solidFill>
                  <a:schemeClr val="bg1"/>
                </a:solidFill>
              </a:rPr>
              <a:t>Jeremiah </a:t>
            </a:r>
            <a:r>
              <a:rPr lang="en-US" sz="3200" dirty="0" err="1" smtClean="0">
                <a:solidFill>
                  <a:schemeClr val="bg1"/>
                </a:solidFill>
              </a:rPr>
              <a:t>Lanphier</a:t>
            </a:r>
            <a:r>
              <a:rPr lang="en-US" sz="3200" dirty="0" smtClean="0">
                <a:solidFill>
                  <a:schemeClr val="bg1"/>
                </a:solidFill>
              </a:rPr>
              <a:t> started a noon prayer meeting for New York businessmen</a:t>
            </a:r>
          </a:p>
          <a:p>
            <a:r>
              <a:rPr lang="en-US" sz="3200" dirty="0" smtClean="0">
                <a:solidFill>
                  <a:schemeClr val="bg1"/>
                </a:solidFill>
              </a:rPr>
              <a:t>Only six people came to the first prayer meeting on September 23, 1857 on Fulton Street</a:t>
            </a:r>
          </a:p>
          <a:p>
            <a:r>
              <a:rPr lang="en-US" sz="3200" dirty="0" smtClean="0">
                <a:solidFill>
                  <a:schemeClr val="bg1"/>
                </a:solidFill>
              </a:rPr>
              <a:t>Daily </a:t>
            </a:r>
            <a:r>
              <a:rPr lang="en-US" sz="3200" dirty="0" smtClean="0">
                <a:solidFill>
                  <a:schemeClr val="bg1"/>
                </a:solidFill>
              </a:rPr>
              <a:t>prayer meetings sprang up in many locations and daily attendance grew to 10,000</a:t>
            </a:r>
          </a:p>
          <a:p>
            <a:endParaRPr lang="en-US" sz="3200" dirty="0" smtClean="0">
              <a:solidFill>
                <a:schemeClr val="bg1"/>
              </a:solidFill>
            </a:endParaRPr>
          </a:p>
          <a:p>
            <a:r>
              <a:rPr lang="en-US" sz="3200" dirty="0" smtClean="0">
                <a:solidFill>
                  <a:schemeClr val="bg1"/>
                </a:solidFill>
              </a:rPr>
              <a:t>By </a:t>
            </a:r>
            <a:r>
              <a:rPr lang="en-US" sz="3200" dirty="0" smtClean="0">
                <a:solidFill>
                  <a:schemeClr val="bg1"/>
                </a:solidFill>
              </a:rPr>
              <a:t>March of </a:t>
            </a:r>
            <a:r>
              <a:rPr lang="en-US" sz="3200" dirty="0" smtClean="0">
                <a:solidFill>
                  <a:schemeClr val="bg1"/>
                </a:solidFill>
              </a:rPr>
              <a:t>1858, it </a:t>
            </a:r>
            <a:r>
              <a:rPr lang="en-US" sz="3200" dirty="0" smtClean="0">
                <a:solidFill>
                  <a:schemeClr val="bg1"/>
                </a:solidFill>
              </a:rPr>
              <a:t>spread all over America, large cities and towns from Maine to California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47800"/>
            <a:ext cx="9144000" cy="3539430"/>
          </a:xfrm>
          <a:prstGeom prst="rect">
            <a:avLst/>
          </a:prstGeom>
          <a:noFill/>
        </p:spPr>
        <p:txBody>
          <a:bodyPr wrap="square" rtlCol="0">
            <a:spAutoFit/>
          </a:bodyPr>
          <a:lstStyle/>
          <a:p>
            <a:pPr algn="ctr"/>
            <a:r>
              <a:rPr lang="en-US" sz="3200" dirty="0" smtClean="0">
                <a:solidFill>
                  <a:schemeClr val="bg1"/>
                </a:solidFill>
              </a:rPr>
              <a:t>Praying for others, often releases blessing on your own life</a:t>
            </a:r>
          </a:p>
          <a:p>
            <a:pPr algn="ctr"/>
            <a:endParaRPr lang="en-US" sz="3200" dirty="0" smtClean="0">
              <a:solidFill>
                <a:schemeClr val="bg1"/>
              </a:solidFill>
            </a:endParaRPr>
          </a:p>
          <a:p>
            <a:r>
              <a:rPr lang="en-US" sz="3200" i="1" dirty="0" smtClean="0">
                <a:solidFill>
                  <a:schemeClr val="bg1"/>
                </a:solidFill>
              </a:rPr>
              <a:t>Job 42:10  </a:t>
            </a:r>
          </a:p>
          <a:p>
            <a:r>
              <a:rPr lang="en-US" sz="3200" i="1" dirty="0" smtClean="0">
                <a:solidFill>
                  <a:schemeClr val="bg1"/>
                </a:solidFill>
              </a:rPr>
              <a:t>And the LORD restored Job's losses when he prayed for his friends. Indeed the LORD gave Job twice as much as he had before.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23170"/>
            <a:ext cx="9144000" cy="3539430"/>
          </a:xfrm>
          <a:prstGeom prst="rect">
            <a:avLst/>
          </a:prstGeom>
          <a:noFill/>
        </p:spPr>
        <p:txBody>
          <a:bodyPr wrap="square" rtlCol="0">
            <a:spAutoFit/>
          </a:bodyPr>
          <a:lstStyle/>
          <a:p>
            <a:pPr algn="ctr"/>
            <a:r>
              <a:rPr lang="en-US" sz="3200" dirty="0" smtClean="0">
                <a:solidFill>
                  <a:schemeClr val="bg1"/>
                </a:solidFill>
              </a:rPr>
              <a:t>Pray for your own family.</a:t>
            </a:r>
          </a:p>
          <a:p>
            <a:pPr algn="ctr"/>
            <a:r>
              <a:rPr lang="en-US" sz="3200" dirty="0" smtClean="0">
                <a:solidFill>
                  <a:schemeClr val="bg1"/>
                </a:solidFill>
              </a:rPr>
              <a:t>Pray for few other believers know to you</a:t>
            </a:r>
          </a:p>
          <a:p>
            <a:pPr algn="ctr"/>
            <a:r>
              <a:rPr lang="en-US" sz="3200" dirty="0" smtClean="0">
                <a:solidFill>
                  <a:schemeClr val="bg1"/>
                </a:solidFill>
              </a:rPr>
              <a:t>Pray for our pastors and leaders at APC</a:t>
            </a:r>
          </a:p>
          <a:p>
            <a:pPr algn="ctr"/>
            <a:r>
              <a:rPr lang="en-US" sz="3200" dirty="0" smtClean="0">
                <a:solidFill>
                  <a:schemeClr val="bg1"/>
                </a:solidFill>
              </a:rPr>
              <a:t>Pray for us as a local church</a:t>
            </a:r>
          </a:p>
          <a:p>
            <a:pPr algn="ctr"/>
            <a:endParaRPr lang="en-US" sz="3200" dirty="0" smtClean="0">
              <a:solidFill>
                <a:schemeClr val="bg1"/>
              </a:solidFill>
            </a:endParaRPr>
          </a:p>
          <a:p>
            <a:pPr algn="ctr"/>
            <a:r>
              <a:rPr lang="en-US" sz="3200" dirty="0" smtClean="0">
                <a:solidFill>
                  <a:schemeClr val="bg1"/>
                </a:solidFill>
              </a:rPr>
              <a:t>Get together with other believers in small groups at home, office, elsewhere and pray together.</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 y="1270518"/>
            <a:ext cx="9144000" cy="5587482"/>
            <a:chOff x="1" y="533400"/>
            <a:chExt cx="9144000" cy="5587482"/>
          </a:xfrm>
        </p:grpSpPr>
        <p:pic>
          <p:nvPicPr>
            <p:cNvPr id="9" name="Picture 8" descr="GoogleMap-ME-ZoomIn-Turkey.jpg"/>
            <p:cNvPicPr>
              <a:picLocks noChangeAspect="1"/>
            </p:cNvPicPr>
            <p:nvPr/>
          </p:nvPicPr>
          <p:blipFill>
            <a:blip r:embed="rId2" cstate="print"/>
            <a:srcRect l="15833" r="7500"/>
            <a:stretch>
              <a:fillRect/>
            </a:stretch>
          </p:blipFill>
          <p:spPr>
            <a:xfrm>
              <a:off x="1" y="533400"/>
              <a:ext cx="9144000" cy="5587482"/>
            </a:xfrm>
            <a:prstGeom prst="rect">
              <a:avLst/>
            </a:prstGeom>
            <a:solidFill>
              <a:srgbClr val="FF0000"/>
            </a:solidFill>
          </p:spPr>
        </p:pic>
        <p:sp>
          <p:nvSpPr>
            <p:cNvPr id="10" name="Oval 9"/>
            <p:cNvSpPr/>
            <p:nvPr/>
          </p:nvSpPr>
          <p:spPr>
            <a:xfrm>
              <a:off x="3110345" y="26670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4267200"/>
              <a:ext cx="1577676" cy="584775"/>
            </a:xfrm>
            <a:prstGeom prst="rect">
              <a:avLst/>
            </a:prstGeom>
            <a:noFill/>
          </p:spPr>
          <p:txBody>
            <a:bodyPr wrap="none" rtlCol="0">
              <a:spAutoFit/>
            </a:bodyPr>
            <a:lstStyle/>
            <a:p>
              <a:r>
                <a:rPr lang="en-US" sz="3200" b="1" dirty="0" smtClean="0">
                  <a:solidFill>
                    <a:srgbClr val="FF0000"/>
                  </a:solidFill>
                </a:rPr>
                <a:t>Ephesus</a:t>
              </a:r>
              <a:endParaRPr lang="en-US" sz="3200" b="1" dirty="0">
                <a:solidFill>
                  <a:srgbClr val="FF0000"/>
                </a:solidFill>
              </a:endParaRPr>
            </a:p>
          </p:txBody>
        </p:sp>
        <p:cxnSp>
          <p:nvCxnSpPr>
            <p:cNvPr id="12" name="Straight Arrow Connector 11"/>
            <p:cNvCxnSpPr>
              <a:stCxn id="11" idx="0"/>
              <a:endCxn id="10" idx="5"/>
            </p:cNvCxnSpPr>
            <p:nvPr/>
          </p:nvCxnSpPr>
          <p:spPr>
            <a:xfrm flipH="1" flipV="1">
              <a:off x="3240427" y="2797082"/>
              <a:ext cx="672611" cy="147011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evenCitiesMap.jpg"/>
          <p:cNvPicPr>
            <a:picLocks noChangeAspect="1"/>
          </p:cNvPicPr>
          <p:nvPr/>
        </p:nvPicPr>
        <p:blipFill>
          <a:blip r:embed="rId2" cstate="print"/>
          <a:stretch>
            <a:fillRect/>
          </a:stretch>
        </p:blipFill>
        <p:spPr>
          <a:xfrm>
            <a:off x="1143000" y="1371600"/>
            <a:ext cx="6781800" cy="54254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031873"/>
          </a:xfrm>
          <a:prstGeom prst="rect">
            <a:avLst/>
          </a:prstGeom>
          <a:noFill/>
        </p:spPr>
        <p:txBody>
          <a:bodyPr wrap="square" rtlCol="0">
            <a:spAutoFit/>
          </a:bodyPr>
          <a:lstStyle/>
          <a:p>
            <a:r>
              <a:rPr lang="en-US" sz="3200" i="1" dirty="0" smtClean="0">
                <a:solidFill>
                  <a:schemeClr val="bg1"/>
                </a:solidFill>
              </a:rPr>
              <a:t>Colossians 4:12,13</a:t>
            </a:r>
          </a:p>
          <a:p>
            <a:r>
              <a:rPr lang="en-US" sz="3200" i="1" dirty="0" smtClean="0">
                <a:solidFill>
                  <a:schemeClr val="bg1"/>
                </a:solidFill>
              </a:rPr>
              <a:t>12 </a:t>
            </a:r>
            <a:r>
              <a:rPr lang="en-US" sz="3200" i="1" dirty="0" err="1" smtClean="0">
                <a:solidFill>
                  <a:schemeClr val="bg1"/>
                </a:solidFill>
              </a:rPr>
              <a:t>Epaphras</a:t>
            </a:r>
            <a:r>
              <a:rPr lang="en-US" sz="3200" i="1" dirty="0" smtClean="0">
                <a:solidFill>
                  <a:schemeClr val="bg1"/>
                </a:solidFill>
              </a:rPr>
              <a:t>, who is one of you, a bondservant of Christ, greets you, always </a:t>
            </a:r>
            <a:r>
              <a:rPr lang="en-US" sz="3200" i="1" dirty="0" smtClean="0">
                <a:solidFill>
                  <a:srgbClr val="FFFF00"/>
                </a:solidFill>
              </a:rPr>
              <a:t>laboring fervently for you in prayers</a:t>
            </a:r>
            <a:r>
              <a:rPr lang="en-US" sz="3200" i="1" dirty="0" smtClean="0">
                <a:solidFill>
                  <a:schemeClr val="bg1"/>
                </a:solidFill>
              </a:rPr>
              <a:t>, </a:t>
            </a:r>
            <a:r>
              <a:rPr lang="en-US" sz="3200" i="1" dirty="0" smtClean="0">
                <a:solidFill>
                  <a:srgbClr val="FFFF00"/>
                </a:solidFill>
              </a:rPr>
              <a:t>that you may stand perfect and complete in all the will of God</a:t>
            </a:r>
            <a:r>
              <a:rPr lang="en-US" sz="3200" i="1" dirty="0" smtClean="0">
                <a:solidFill>
                  <a:schemeClr val="bg1"/>
                </a:solidFill>
              </a:rPr>
              <a:t>. </a:t>
            </a:r>
          </a:p>
          <a:p>
            <a:r>
              <a:rPr lang="en-US" sz="3200" i="1" dirty="0" smtClean="0">
                <a:solidFill>
                  <a:schemeClr val="bg1"/>
                </a:solidFill>
              </a:rPr>
              <a:t>13 For I bear him witness that he has a great zeal for you, and those who are in </a:t>
            </a:r>
            <a:r>
              <a:rPr lang="en-US" sz="3200" i="1" dirty="0" smtClean="0">
                <a:solidFill>
                  <a:srgbClr val="FFFF00"/>
                </a:solidFill>
              </a:rPr>
              <a:t>Laodicea</a:t>
            </a:r>
            <a:r>
              <a:rPr lang="en-US" sz="3200" i="1" dirty="0" smtClean="0">
                <a:solidFill>
                  <a:schemeClr val="bg1"/>
                </a:solidFill>
              </a:rPr>
              <a:t>, and those in </a:t>
            </a:r>
            <a:r>
              <a:rPr lang="en-US" sz="3200" i="1" dirty="0" smtClean="0">
                <a:solidFill>
                  <a:srgbClr val="FFFF00"/>
                </a:solidFill>
              </a:rPr>
              <a:t>Hierapolis</a:t>
            </a:r>
            <a:r>
              <a:rPr lang="en-US" sz="3200" i="1" dirty="0" smtClean="0">
                <a:solidFill>
                  <a:schemeClr val="bg1"/>
                </a:solidFill>
              </a:rPr>
              <a:t>.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5016758"/>
          </a:xfrm>
          <a:prstGeom prst="rect">
            <a:avLst/>
          </a:prstGeom>
          <a:noFill/>
        </p:spPr>
        <p:txBody>
          <a:bodyPr wrap="square" rtlCol="0">
            <a:spAutoFit/>
          </a:bodyPr>
          <a:lstStyle/>
          <a:p>
            <a:r>
              <a:rPr lang="en-US" sz="3200" i="1" dirty="0" smtClean="0">
                <a:solidFill>
                  <a:schemeClr val="bg1"/>
                </a:solidFill>
              </a:rPr>
              <a:t>Matthew 6:5,6</a:t>
            </a:r>
          </a:p>
          <a:p>
            <a:r>
              <a:rPr lang="en-US" sz="3200" i="1" dirty="0" smtClean="0">
                <a:solidFill>
                  <a:schemeClr val="bg1"/>
                </a:solidFill>
              </a:rPr>
              <a:t>5 "And when you pray, you shall not be like the hypocrites. For they love to pray standing in the synagogues and on the corners of the streets, that they may be seen by men. Assuredly, I say to you, they have their reward. </a:t>
            </a:r>
          </a:p>
          <a:p>
            <a:r>
              <a:rPr lang="en-US" sz="3200" i="1" dirty="0" smtClean="0">
                <a:solidFill>
                  <a:schemeClr val="bg1"/>
                </a:solidFill>
              </a:rPr>
              <a:t>6 But you, when you pray, go into your room, and when you have shut your door, pray to your Father who is in the secret place; and your Father who sees in secret will reward you openly.</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2554545"/>
          </a:xfrm>
          <a:prstGeom prst="rect">
            <a:avLst/>
          </a:prstGeom>
          <a:noFill/>
        </p:spPr>
        <p:txBody>
          <a:bodyPr wrap="square" rtlCol="0">
            <a:spAutoFit/>
          </a:bodyPr>
          <a:lstStyle/>
          <a:p>
            <a:r>
              <a:rPr lang="en-US" sz="3200" i="1" dirty="0" smtClean="0">
                <a:solidFill>
                  <a:schemeClr val="bg1"/>
                </a:solidFill>
              </a:rPr>
              <a:t>Revelation 5:8</a:t>
            </a:r>
          </a:p>
          <a:p>
            <a:r>
              <a:rPr lang="en-US" sz="3200" i="1" dirty="0" smtClean="0">
                <a:solidFill>
                  <a:schemeClr val="bg1"/>
                </a:solidFill>
              </a:rPr>
              <a:t>8  Now when He had taken the scroll, the four living creatures and the twenty-four elders fell down before the Lamb, each having a harp, and golden bowls full of incense, which are the prayers of the saints.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031873"/>
          </a:xfrm>
          <a:prstGeom prst="rect">
            <a:avLst/>
          </a:prstGeom>
          <a:noFill/>
        </p:spPr>
        <p:txBody>
          <a:bodyPr wrap="square" rtlCol="0">
            <a:spAutoFit/>
          </a:bodyPr>
          <a:lstStyle/>
          <a:p>
            <a:r>
              <a:rPr lang="en-US" sz="3200" i="1" dirty="0" smtClean="0">
                <a:solidFill>
                  <a:schemeClr val="bg1"/>
                </a:solidFill>
              </a:rPr>
              <a:t>Revelation 8:3,4</a:t>
            </a:r>
          </a:p>
          <a:p>
            <a:r>
              <a:rPr lang="en-US" sz="3200" i="1" dirty="0" smtClean="0">
                <a:solidFill>
                  <a:schemeClr val="bg1"/>
                </a:solidFill>
              </a:rPr>
              <a:t>3 Then another angel, having a golden censer, came and stood at the altar. He was given much incense, that he should offer it with the prayers of all the saints upon the golden altar which was before the throne. </a:t>
            </a:r>
          </a:p>
          <a:p>
            <a:r>
              <a:rPr lang="en-US" sz="3200" i="1" dirty="0" smtClean="0">
                <a:solidFill>
                  <a:schemeClr val="bg1"/>
                </a:solidFill>
              </a:rPr>
              <a:t>4 And the smoke of the incense, with the prayers of the saints, ascended before God from the angel's hand.</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0200"/>
            <a:ext cx="9144000" cy="4524315"/>
          </a:xfrm>
          <a:prstGeom prst="rect">
            <a:avLst/>
          </a:prstGeom>
          <a:noFill/>
        </p:spPr>
        <p:txBody>
          <a:bodyPr wrap="square" rtlCol="0">
            <a:spAutoFit/>
          </a:bodyPr>
          <a:lstStyle/>
          <a:p>
            <a:r>
              <a:rPr lang="en-US" sz="3200" i="1" dirty="0" smtClean="0">
                <a:solidFill>
                  <a:schemeClr val="bg1"/>
                </a:solidFill>
              </a:rPr>
              <a:t>Ephesians 6:18-20</a:t>
            </a:r>
          </a:p>
          <a:p>
            <a:r>
              <a:rPr lang="en-US" sz="3200" i="1" dirty="0" smtClean="0">
                <a:solidFill>
                  <a:schemeClr val="bg1"/>
                </a:solidFill>
              </a:rPr>
              <a:t>18 praying always with all prayer and supplication in the Spirit, being watchful to this end with all perseverance and supplication for all the saints—</a:t>
            </a:r>
          </a:p>
          <a:p>
            <a:r>
              <a:rPr lang="en-US" sz="3200" i="1" dirty="0" smtClean="0">
                <a:solidFill>
                  <a:schemeClr val="bg1"/>
                </a:solidFill>
              </a:rPr>
              <a:t>19 and for me, that utterance may be given to me, that I may open my mouth boldly to make known the mystery of the gospel, </a:t>
            </a:r>
          </a:p>
          <a:p>
            <a:r>
              <a:rPr lang="en-US" sz="3200" i="1" dirty="0" smtClean="0">
                <a:solidFill>
                  <a:schemeClr val="bg1"/>
                </a:solidFill>
              </a:rPr>
              <a:t>20 for which I am an ambassador in chains; that in it I may speak boldly, as I ought to speak.</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1406</Words>
  <Application>Microsoft Office PowerPoint</Application>
  <PresentationFormat>On-screen Show (4:3)</PresentationFormat>
  <Paragraphs>81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45</cp:revision>
  <dcterms:created xsi:type="dcterms:W3CDTF">2006-08-16T00:00:00Z</dcterms:created>
  <dcterms:modified xsi:type="dcterms:W3CDTF">2015-05-02T06:30:34Z</dcterms:modified>
</cp:coreProperties>
</file>