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2015-03-01-SYHBD-Part-1-PPT-HEADER.jpg"/>
          <p:cNvPicPr>
            <a:picLocks noChangeAspect="1"/>
          </p:cNvPicPr>
          <p:nvPr userDrawn="1"/>
        </p:nvPicPr>
        <p:blipFill>
          <a:blip r:embed="rId2" cstate="print"/>
          <a:stretch>
            <a:fillRect/>
          </a:stretch>
        </p:blipFill>
        <p:spPr>
          <a:xfrm>
            <a:off x="0" y="0"/>
            <a:ext cx="9144000" cy="137517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5-03-01-SYHBD-Part-1-PPT-COVER.jpg"/>
          <p:cNvPicPr>
            <a:picLocks noChangeAspect="1"/>
          </p:cNvPicPr>
          <p:nvPr/>
        </p:nvPicPr>
        <p:blipFill>
          <a:blip r:embed="rId2" cstate="print"/>
          <a:stretch>
            <a:fillRect/>
          </a:stretch>
        </p:blipFill>
        <p:spPr>
          <a:xfrm>
            <a:off x="0" y="857250"/>
            <a:ext cx="9144000" cy="51435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09800"/>
            <a:ext cx="9144000" cy="2062103"/>
          </a:xfrm>
          <a:prstGeom prst="rect">
            <a:avLst/>
          </a:prstGeom>
          <a:noFill/>
        </p:spPr>
        <p:txBody>
          <a:bodyPr wrap="square" rtlCol="0">
            <a:spAutoFit/>
          </a:bodyPr>
          <a:lstStyle/>
          <a:p>
            <a:r>
              <a:rPr lang="en-US" sz="3200" i="1" dirty="0" smtClean="0">
                <a:solidFill>
                  <a:schemeClr val="bg1"/>
                </a:solidFill>
              </a:rPr>
              <a:t>Luke 10:19</a:t>
            </a:r>
          </a:p>
          <a:p>
            <a:r>
              <a:rPr lang="en-US" sz="3200" i="1" dirty="0" smtClean="0">
                <a:solidFill>
                  <a:schemeClr val="bg1"/>
                </a:solidFill>
              </a:rPr>
              <a:t>19  Behold, I give you the authority to trample on serpents and scorpions, and over all the power of the enemy, and nothing shall by any means hurt you.</a:t>
            </a:r>
            <a:endParaRPr lang="en-US" sz="3200" i="1" dirty="0" smtClean="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09800"/>
            <a:ext cx="9144000" cy="3539430"/>
          </a:xfrm>
          <a:prstGeom prst="rect">
            <a:avLst/>
          </a:prstGeom>
          <a:noFill/>
        </p:spPr>
        <p:txBody>
          <a:bodyPr wrap="square" rtlCol="0">
            <a:spAutoFit/>
          </a:bodyPr>
          <a:lstStyle/>
          <a:p>
            <a:r>
              <a:rPr lang="en-US" sz="3200" i="1" dirty="0" smtClean="0">
                <a:solidFill>
                  <a:schemeClr val="bg1"/>
                </a:solidFill>
              </a:rPr>
              <a:t>Mark 16:17-18</a:t>
            </a:r>
          </a:p>
          <a:p>
            <a:r>
              <a:rPr lang="en-US" sz="3200" i="1" dirty="0" smtClean="0">
                <a:solidFill>
                  <a:schemeClr val="bg1"/>
                </a:solidFill>
              </a:rPr>
              <a:t>17  And these signs will follow those who believe: In My name they will cast out demons; they will speak with new tongues; </a:t>
            </a:r>
          </a:p>
          <a:p>
            <a:r>
              <a:rPr lang="en-US" sz="3200" i="1" dirty="0" smtClean="0">
                <a:solidFill>
                  <a:schemeClr val="bg1"/>
                </a:solidFill>
              </a:rPr>
              <a:t>18  they will take up serpents; and if they drink anything deadly, it will by no means hurt them; they will lay hands on the sick, and they will recover."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09800"/>
            <a:ext cx="9144000" cy="4031873"/>
          </a:xfrm>
          <a:prstGeom prst="rect">
            <a:avLst/>
          </a:prstGeom>
          <a:noFill/>
        </p:spPr>
        <p:txBody>
          <a:bodyPr wrap="square" rtlCol="0">
            <a:spAutoFit/>
          </a:bodyPr>
          <a:lstStyle/>
          <a:p>
            <a:r>
              <a:rPr lang="en-US" sz="3200" i="1" dirty="0" smtClean="0">
                <a:solidFill>
                  <a:schemeClr val="bg1"/>
                </a:solidFill>
              </a:rPr>
              <a:t>Ephesians 2:4-6</a:t>
            </a:r>
          </a:p>
          <a:p>
            <a:r>
              <a:rPr lang="en-US" sz="3200" i="1" dirty="0" smtClean="0">
                <a:solidFill>
                  <a:schemeClr val="bg1"/>
                </a:solidFill>
              </a:rPr>
              <a:t>4 But God, who is rich in mercy, because of His great love with which He loved us, </a:t>
            </a:r>
          </a:p>
          <a:p>
            <a:r>
              <a:rPr lang="en-US" sz="3200" i="1" dirty="0" smtClean="0">
                <a:solidFill>
                  <a:schemeClr val="bg1"/>
                </a:solidFill>
              </a:rPr>
              <a:t>5 even when we were dead in trespasses, made us alive together with Christ (by grace you have been saved), </a:t>
            </a:r>
          </a:p>
          <a:p>
            <a:r>
              <a:rPr lang="en-US" sz="3200" i="1" dirty="0" smtClean="0">
                <a:solidFill>
                  <a:schemeClr val="bg1"/>
                </a:solidFill>
              </a:rPr>
              <a:t>6 and raised us up together, and made us sit together in the heavenly places in Christ Jesus,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09800"/>
            <a:ext cx="9144000" cy="4031873"/>
          </a:xfrm>
          <a:prstGeom prst="rect">
            <a:avLst/>
          </a:prstGeom>
          <a:noFill/>
        </p:spPr>
        <p:txBody>
          <a:bodyPr wrap="square" rtlCol="0">
            <a:spAutoFit/>
          </a:bodyPr>
          <a:lstStyle/>
          <a:p>
            <a:r>
              <a:rPr lang="en-US" sz="3200" i="1" dirty="0" smtClean="0">
                <a:solidFill>
                  <a:schemeClr val="bg1"/>
                </a:solidFill>
              </a:rPr>
              <a:t>Matthew 16:18,19</a:t>
            </a:r>
          </a:p>
          <a:p>
            <a:r>
              <a:rPr lang="en-US" sz="3200" i="1" dirty="0" smtClean="0">
                <a:solidFill>
                  <a:schemeClr val="bg1"/>
                </a:solidFill>
              </a:rPr>
              <a:t>18 And I also say to you that you are Peter, and on this rock I will build My church, and the gates of Hades shall not prevail against it. </a:t>
            </a:r>
          </a:p>
          <a:p>
            <a:r>
              <a:rPr lang="en-US" sz="3200" i="1" dirty="0" smtClean="0">
                <a:solidFill>
                  <a:schemeClr val="bg1"/>
                </a:solidFill>
              </a:rPr>
              <a:t>19 And I will give you the keys of the kingdom of heaven, and whatever you bind on earth will be bound in heaven, and whatever you loose on earth will be loosed in heaven."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09800"/>
            <a:ext cx="9144000" cy="3416320"/>
          </a:xfrm>
          <a:prstGeom prst="rect">
            <a:avLst/>
          </a:prstGeom>
          <a:noFill/>
        </p:spPr>
        <p:txBody>
          <a:bodyPr wrap="square" rtlCol="0">
            <a:spAutoFit/>
          </a:bodyPr>
          <a:lstStyle/>
          <a:p>
            <a:pPr algn="ctr"/>
            <a:r>
              <a:rPr lang="en-US" sz="3600" dirty="0" smtClean="0">
                <a:solidFill>
                  <a:schemeClr val="bg1"/>
                </a:solidFill>
              </a:rPr>
              <a:t>We must always </a:t>
            </a:r>
            <a:endParaRPr lang="en-US" sz="3600" dirty="0" smtClean="0">
              <a:solidFill>
                <a:schemeClr val="bg1"/>
              </a:solidFill>
            </a:endParaRPr>
          </a:p>
          <a:p>
            <a:pPr algn="ctr"/>
            <a:r>
              <a:rPr lang="en-US" sz="3600" dirty="0" smtClean="0">
                <a:solidFill>
                  <a:schemeClr val="bg1"/>
                </a:solidFill>
              </a:rPr>
              <a:t>in </a:t>
            </a:r>
            <a:r>
              <a:rPr lang="en-US" sz="3600" dirty="0" smtClean="0">
                <a:solidFill>
                  <a:schemeClr val="bg1"/>
                </a:solidFill>
              </a:rPr>
              <a:t>all circumstances </a:t>
            </a:r>
            <a:endParaRPr lang="en-US" sz="3600" dirty="0" smtClean="0">
              <a:solidFill>
                <a:schemeClr val="bg1"/>
              </a:solidFill>
            </a:endParaRPr>
          </a:p>
          <a:p>
            <a:pPr algn="ctr"/>
            <a:r>
              <a:rPr lang="en-US" sz="3600" dirty="0" smtClean="0">
                <a:solidFill>
                  <a:schemeClr val="bg1"/>
                </a:solidFill>
              </a:rPr>
              <a:t>recognize </a:t>
            </a:r>
            <a:r>
              <a:rPr lang="en-US" sz="3600" dirty="0" smtClean="0">
                <a:solidFill>
                  <a:schemeClr val="bg1"/>
                </a:solidFill>
              </a:rPr>
              <a:t>that the enemy has been defeated and always operate </a:t>
            </a:r>
            <a:endParaRPr lang="en-US" sz="3600" dirty="0" smtClean="0">
              <a:solidFill>
                <a:schemeClr val="bg1"/>
              </a:solidFill>
            </a:endParaRPr>
          </a:p>
          <a:p>
            <a:pPr algn="ctr"/>
            <a:r>
              <a:rPr lang="en-US" sz="3600" dirty="0" smtClean="0">
                <a:solidFill>
                  <a:schemeClr val="bg1"/>
                </a:solidFill>
              </a:rPr>
              <a:t>from </a:t>
            </a:r>
            <a:r>
              <a:rPr lang="en-US" sz="3600" dirty="0" smtClean="0">
                <a:solidFill>
                  <a:schemeClr val="bg1"/>
                </a:solidFill>
              </a:rPr>
              <a:t>our position of victory </a:t>
            </a:r>
            <a:endParaRPr lang="en-US" sz="3600" dirty="0" smtClean="0">
              <a:solidFill>
                <a:schemeClr val="bg1"/>
              </a:solidFill>
            </a:endParaRPr>
          </a:p>
          <a:p>
            <a:pPr algn="ctr"/>
            <a:r>
              <a:rPr lang="en-US" sz="3600" dirty="0" smtClean="0">
                <a:solidFill>
                  <a:schemeClr val="bg1"/>
                </a:solidFill>
              </a:rPr>
              <a:t>and </a:t>
            </a:r>
            <a:r>
              <a:rPr lang="en-US" sz="3600" dirty="0" smtClean="0">
                <a:solidFill>
                  <a:schemeClr val="bg1"/>
                </a:solidFill>
              </a:rPr>
              <a:t>authority in Christ. </a:t>
            </a:r>
            <a:endParaRPr lang="en-US" sz="3600"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09800"/>
            <a:ext cx="9144000" cy="2862322"/>
          </a:xfrm>
          <a:prstGeom prst="rect">
            <a:avLst/>
          </a:prstGeom>
          <a:noFill/>
        </p:spPr>
        <p:txBody>
          <a:bodyPr wrap="square" rtlCol="0">
            <a:spAutoFit/>
          </a:bodyPr>
          <a:lstStyle/>
          <a:p>
            <a:pPr algn="ctr"/>
            <a:r>
              <a:rPr lang="en-US" sz="3600" dirty="0" smtClean="0">
                <a:solidFill>
                  <a:schemeClr val="bg1"/>
                </a:solidFill>
              </a:rPr>
              <a:t>In every situation, </a:t>
            </a:r>
            <a:endParaRPr lang="en-US" sz="3600" dirty="0" smtClean="0">
              <a:solidFill>
                <a:schemeClr val="bg1"/>
              </a:solidFill>
            </a:endParaRPr>
          </a:p>
          <a:p>
            <a:pPr algn="ctr"/>
            <a:r>
              <a:rPr lang="en-US" sz="3600" dirty="0" smtClean="0">
                <a:solidFill>
                  <a:schemeClr val="bg1"/>
                </a:solidFill>
              </a:rPr>
              <a:t>when </a:t>
            </a:r>
            <a:r>
              <a:rPr lang="en-US" sz="3600" dirty="0" smtClean="0">
                <a:solidFill>
                  <a:schemeClr val="bg1"/>
                </a:solidFill>
              </a:rPr>
              <a:t>we are at our strongest </a:t>
            </a:r>
            <a:endParaRPr lang="en-US" sz="3600" dirty="0" smtClean="0">
              <a:solidFill>
                <a:schemeClr val="bg1"/>
              </a:solidFill>
            </a:endParaRPr>
          </a:p>
          <a:p>
            <a:pPr algn="ctr"/>
            <a:r>
              <a:rPr lang="en-US" sz="3600" dirty="0" smtClean="0">
                <a:solidFill>
                  <a:schemeClr val="bg1"/>
                </a:solidFill>
              </a:rPr>
              <a:t>and </a:t>
            </a:r>
            <a:r>
              <a:rPr lang="en-US" sz="3600" dirty="0" smtClean="0">
                <a:solidFill>
                  <a:schemeClr val="bg1"/>
                </a:solidFill>
              </a:rPr>
              <a:t>when we feel our weakest, </a:t>
            </a:r>
            <a:endParaRPr lang="en-US" sz="3600" dirty="0" smtClean="0">
              <a:solidFill>
                <a:schemeClr val="bg1"/>
              </a:solidFill>
            </a:endParaRPr>
          </a:p>
          <a:p>
            <a:pPr algn="ctr"/>
            <a:r>
              <a:rPr lang="en-US" sz="3600" dirty="0" smtClean="0">
                <a:solidFill>
                  <a:schemeClr val="bg1"/>
                </a:solidFill>
              </a:rPr>
              <a:t>our </a:t>
            </a:r>
            <a:r>
              <a:rPr lang="en-US" sz="3600" dirty="0" smtClean="0">
                <a:solidFill>
                  <a:schemeClr val="bg1"/>
                </a:solidFill>
              </a:rPr>
              <a:t>declaration is the same </a:t>
            </a:r>
            <a:endParaRPr lang="en-US" sz="3600" dirty="0" smtClean="0">
              <a:solidFill>
                <a:schemeClr val="bg1"/>
              </a:solidFill>
            </a:endParaRPr>
          </a:p>
          <a:p>
            <a:pPr algn="ctr"/>
            <a:r>
              <a:rPr lang="en-US" sz="3600" dirty="0" smtClean="0">
                <a:solidFill>
                  <a:schemeClr val="bg1"/>
                </a:solidFill>
              </a:rPr>
              <a:t>"</a:t>
            </a:r>
            <a:r>
              <a:rPr lang="en-US" sz="3600" dirty="0" err="1" smtClean="0">
                <a:solidFill>
                  <a:schemeClr val="bg1"/>
                </a:solidFill>
              </a:rPr>
              <a:t>satan</a:t>
            </a:r>
            <a:r>
              <a:rPr lang="en-US" sz="3600" dirty="0" smtClean="0">
                <a:solidFill>
                  <a:schemeClr val="bg1"/>
                </a:solidFill>
              </a:rPr>
              <a:t>! you have been defeated!"</a:t>
            </a:r>
            <a:endParaRPr lang="en-US" sz="3600"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09800"/>
            <a:ext cx="9144000" cy="3416320"/>
          </a:xfrm>
          <a:prstGeom prst="rect">
            <a:avLst/>
          </a:prstGeom>
          <a:noFill/>
        </p:spPr>
        <p:txBody>
          <a:bodyPr wrap="square" rtlCol="0">
            <a:spAutoFit/>
          </a:bodyPr>
          <a:lstStyle/>
          <a:p>
            <a:pPr algn="ctr"/>
            <a:r>
              <a:rPr lang="en-US" sz="3600" dirty="0" smtClean="0">
                <a:solidFill>
                  <a:schemeClr val="bg1"/>
                </a:solidFill>
              </a:rPr>
              <a:t>We must always </a:t>
            </a:r>
            <a:endParaRPr lang="en-US" sz="3600" dirty="0" smtClean="0">
              <a:solidFill>
                <a:schemeClr val="bg1"/>
              </a:solidFill>
            </a:endParaRPr>
          </a:p>
          <a:p>
            <a:pPr algn="ctr"/>
            <a:r>
              <a:rPr lang="en-US" sz="3600" dirty="0" smtClean="0">
                <a:solidFill>
                  <a:schemeClr val="bg1"/>
                </a:solidFill>
              </a:rPr>
              <a:t>in </a:t>
            </a:r>
            <a:r>
              <a:rPr lang="en-US" sz="3600" dirty="0" smtClean="0">
                <a:solidFill>
                  <a:schemeClr val="bg1"/>
                </a:solidFill>
              </a:rPr>
              <a:t>all circumstances </a:t>
            </a:r>
            <a:endParaRPr lang="en-US" sz="3600" dirty="0" smtClean="0">
              <a:solidFill>
                <a:schemeClr val="bg1"/>
              </a:solidFill>
            </a:endParaRPr>
          </a:p>
          <a:p>
            <a:pPr algn="ctr"/>
            <a:r>
              <a:rPr lang="en-US" sz="3600" dirty="0" smtClean="0">
                <a:solidFill>
                  <a:schemeClr val="bg1"/>
                </a:solidFill>
              </a:rPr>
              <a:t>recognize </a:t>
            </a:r>
            <a:r>
              <a:rPr lang="en-US" sz="3600" dirty="0" smtClean="0">
                <a:solidFill>
                  <a:schemeClr val="bg1"/>
                </a:solidFill>
              </a:rPr>
              <a:t>that the enemy has been defeated and always operate </a:t>
            </a:r>
            <a:endParaRPr lang="en-US" sz="3600" dirty="0" smtClean="0">
              <a:solidFill>
                <a:schemeClr val="bg1"/>
              </a:solidFill>
            </a:endParaRPr>
          </a:p>
          <a:p>
            <a:pPr algn="ctr"/>
            <a:r>
              <a:rPr lang="en-US" sz="3600" dirty="0" smtClean="0">
                <a:solidFill>
                  <a:schemeClr val="bg1"/>
                </a:solidFill>
              </a:rPr>
              <a:t>from </a:t>
            </a:r>
            <a:r>
              <a:rPr lang="en-US" sz="3600" dirty="0" smtClean="0">
                <a:solidFill>
                  <a:schemeClr val="bg1"/>
                </a:solidFill>
              </a:rPr>
              <a:t>our position of victory </a:t>
            </a:r>
            <a:endParaRPr lang="en-US" sz="3600" dirty="0" smtClean="0">
              <a:solidFill>
                <a:schemeClr val="bg1"/>
              </a:solidFill>
            </a:endParaRPr>
          </a:p>
          <a:p>
            <a:pPr algn="ctr"/>
            <a:r>
              <a:rPr lang="en-US" sz="3600" dirty="0" smtClean="0">
                <a:solidFill>
                  <a:schemeClr val="bg1"/>
                </a:solidFill>
              </a:rPr>
              <a:t>and </a:t>
            </a:r>
            <a:r>
              <a:rPr lang="en-US" sz="3600" dirty="0" smtClean="0">
                <a:solidFill>
                  <a:schemeClr val="bg1"/>
                </a:solidFill>
              </a:rPr>
              <a:t>authority in Christ. </a:t>
            </a:r>
            <a:endParaRPr lang="en-US" sz="36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09800"/>
            <a:ext cx="9144000" cy="2862322"/>
          </a:xfrm>
          <a:prstGeom prst="rect">
            <a:avLst/>
          </a:prstGeom>
          <a:noFill/>
        </p:spPr>
        <p:txBody>
          <a:bodyPr wrap="square" rtlCol="0">
            <a:spAutoFit/>
          </a:bodyPr>
          <a:lstStyle/>
          <a:p>
            <a:pPr algn="ctr"/>
            <a:r>
              <a:rPr lang="en-US" sz="3600" dirty="0" smtClean="0">
                <a:solidFill>
                  <a:schemeClr val="bg1"/>
                </a:solidFill>
              </a:rPr>
              <a:t>In every situation, </a:t>
            </a:r>
            <a:endParaRPr lang="en-US" sz="3600" dirty="0" smtClean="0">
              <a:solidFill>
                <a:schemeClr val="bg1"/>
              </a:solidFill>
            </a:endParaRPr>
          </a:p>
          <a:p>
            <a:pPr algn="ctr"/>
            <a:r>
              <a:rPr lang="en-US" sz="3600" dirty="0" smtClean="0">
                <a:solidFill>
                  <a:schemeClr val="bg1"/>
                </a:solidFill>
              </a:rPr>
              <a:t>when </a:t>
            </a:r>
            <a:r>
              <a:rPr lang="en-US" sz="3600" dirty="0" smtClean="0">
                <a:solidFill>
                  <a:schemeClr val="bg1"/>
                </a:solidFill>
              </a:rPr>
              <a:t>we are at our strongest </a:t>
            </a:r>
            <a:endParaRPr lang="en-US" sz="3600" dirty="0" smtClean="0">
              <a:solidFill>
                <a:schemeClr val="bg1"/>
              </a:solidFill>
            </a:endParaRPr>
          </a:p>
          <a:p>
            <a:pPr algn="ctr"/>
            <a:r>
              <a:rPr lang="en-US" sz="3600" dirty="0" smtClean="0">
                <a:solidFill>
                  <a:schemeClr val="bg1"/>
                </a:solidFill>
              </a:rPr>
              <a:t>and </a:t>
            </a:r>
            <a:r>
              <a:rPr lang="en-US" sz="3600" dirty="0" smtClean="0">
                <a:solidFill>
                  <a:schemeClr val="bg1"/>
                </a:solidFill>
              </a:rPr>
              <a:t>when we feel our weakest, </a:t>
            </a:r>
            <a:endParaRPr lang="en-US" sz="3600" dirty="0" smtClean="0">
              <a:solidFill>
                <a:schemeClr val="bg1"/>
              </a:solidFill>
            </a:endParaRPr>
          </a:p>
          <a:p>
            <a:pPr algn="ctr"/>
            <a:r>
              <a:rPr lang="en-US" sz="3600" dirty="0" smtClean="0">
                <a:solidFill>
                  <a:schemeClr val="bg1"/>
                </a:solidFill>
              </a:rPr>
              <a:t>our </a:t>
            </a:r>
            <a:r>
              <a:rPr lang="en-US" sz="3600" dirty="0" smtClean="0">
                <a:solidFill>
                  <a:schemeClr val="bg1"/>
                </a:solidFill>
              </a:rPr>
              <a:t>declaration is the same </a:t>
            </a:r>
            <a:endParaRPr lang="en-US" sz="3600" dirty="0" smtClean="0">
              <a:solidFill>
                <a:schemeClr val="bg1"/>
              </a:solidFill>
            </a:endParaRPr>
          </a:p>
          <a:p>
            <a:pPr algn="ctr"/>
            <a:r>
              <a:rPr lang="en-US" sz="3600" dirty="0" smtClean="0">
                <a:solidFill>
                  <a:schemeClr val="bg1"/>
                </a:solidFill>
              </a:rPr>
              <a:t>"</a:t>
            </a:r>
            <a:r>
              <a:rPr lang="en-US" sz="3600" dirty="0" err="1" smtClean="0">
                <a:solidFill>
                  <a:schemeClr val="bg1"/>
                </a:solidFill>
              </a:rPr>
              <a:t>satan</a:t>
            </a:r>
            <a:r>
              <a:rPr lang="en-US" sz="3600" dirty="0" smtClean="0">
                <a:solidFill>
                  <a:schemeClr val="bg1"/>
                </a:solidFill>
              </a:rPr>
              <a:t>! you have been defeated!"</a:t>
            </a:r>
            <a:endParaRPr lang="en-US" sz="36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09800"/>
            <a:ext cx="9144000" cy="2062103"/>
          </a:xfrm>
          <a:prstGeom prst="rect">
            <a:avLst/>
          </a:prstGeom>
          <a:noFill/>
        </p:spPr>
        <p:txBody>
          <a:bodyPr wrap="square" rtlCol="0">
            <a:spAutoFit/>
          </a:bodyPr>
          <a:lstStyle/>
          <a:p>
            <a:r>
              <a:rPr lang="en-US" sz="3200" i="1" dirty="0" smtClean="0">
                <a:solidFill>
                  <a:schemeClr val="bg1"/>
                </a:solidFill>
              </a:rPr>
              <a:t>Genesis 3:15</a:t>
            </a:r>
          </a:p>
          <a:p>
            <a:r>
              <a:rPr lang="en-US" sz="3200" i="1" dirty="0" smtClean="0">
                <a:solidFill>
                  <a:schemeClr val="bg1"/>
                </a:solidFill>
              </a:rPr>
              <a:t>And I will put enmity Between you and the woman, And between your seed and her Seed; He shall bruise your head, And you shall bruise His heel."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09800"/>
            <a:ext cx="9144000" cy="4031873"/>
          </a:xfrm>
          <a:prstGeom prst="rect">
            <a:avLst/>
          </a:prstGeom>
          <a:noFill/>
        </p:spPr>
        <p:txBody>
          <a:bodyPr wrap="square" rtlCol="0">
            <a:spAutoFit/>
          </a:bodyPr>
          <a:lstStyle/>
          <a:p>
            <a:r>
              <a:rPr lang="en-US" sz="3200" i="1" dirty="0" smtClean="0">
                <a:solidFill>
                  <a:schemeClr val="bg1"/>
                </a:solidFill>
              </a:rPr>
              <a:t>Colossians 2:14,15</a:t>
            </a:r>
          </a:p>
          <a:p>
            <a:r>
              <a:rPr lang="en-US" sz="3200" i="1" dirty="0" smtClean="0">
                <a:solidFill>
                  <a:schemeClr val="bg1"/>
                </a:solidFill>
              </a:rPr>
              <a:t>14 having wiped out the handwriting of requirements that was against us, which was contrary to us. And He has taken it out of the way, having nailed it to the cross. </a:t>
            </a:r>
          </a:p>
          <a:p>
            <a:r>
              <a:rPr lang="en-US" sz="3200" i="1" dirty="0" smtClean="0">
                <a:solidFill>
                  <a:schemeClr val="bg1"/>
                </a:solidFill>
              </a:rPr>
              <a:t>15 Having disarmed principalities and powers, He made a public spectacle of them, triumphing over them in it.</a:t>
            </a:r>
            <a:endParaRPr lang="en-US" sz="3200" i="1" dirty="0" smtClean="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09800"/>
            <a:ext cx="9144000" cy="3539430"/>
          </a:xfrm>
          <a:prstGeom prst="rect">
            <a:avLst/>
          </a:prstGeom>
          <a:noFill/>
        </p:spPr>
        <p:txBody>
          <a:bodyPr wrap="square" rtlCol="0">
            <a:spAutoFit/>
          </a:bodyPr>
          <a:lstStyle/>
          <a:p>
            <a:r>
              <a:rPr lang="en-US" sz="3200" i="1" dirty="0" smtClean="0">
                <a:solidFill>
                  <a:schemeClr val="bg1"/>
                </a:solidFill>
              </a:rPr>
              <a:t>Hebrews 2:14,15</a:t>
            </a:r>
          </a:p>
          <a:p>
            <a:r>
              <a:rPr lang="en-US" sz="3200" i="1" dirty="0" smtClean="0">
                <a:solidFill>
                  <a:schemeClr val="bg1"/>
                </a:solidFill>
              </a:rPr>
              <a:t>14 Inasmuch then as the children have partaken of flesh and blood, He Himself likewise shared in the same, that through death He might destroy him who had the power of death, that is, the devil, </a:t>
            </a:r>
          </a:p>
          <a:p>
            <a:r>
              <a:rPr lang="en-US" sz="3200" i="1" dirty="0" smtClean="0">
                <a:solidFill>
                  <a:schemeClr val="bg1"/>
                </a:solidFill>
              </a:rPr>
              <a:t>15 and release those who through fear of death were all their lifetime subject to bondage.</a:t>
            </a:r>
            <a:endParaRPr lang="en-US" sz="3200" i="1" dirty="0" smtClean="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09800"/>
            <a:ext cx="9144000" cy="3539430"/>
          </a:xfrm>
          <a:prstGeom prst="rect">
            <a:avLst/>
          </a:prstGeom>
          <a:noFill/>
        </p:spPr>
        <p:txBody>
          <a:bodyPr wrap="square" rtlCol="0">
            <a:spAutoFit/>
          </a:bodyPr>
          <a:lstStyle/>
          <a:p>
            <a:r>
              <a:rPr lang="en-US" sz="3200" i="1" dirty="0" smtClean="0">
                <a:solidFill>
                  <a:schemeClr val="bg1"/>
                </a:solidFill>
              </a:rPr>
              <a:t>Isaiah 53:12</a:t>
            </a:r>
          </a:p>
          <a:p>
            <a:r>
              <a:rPr lang="en-US" sz="3200" i="1" dirty="0" smtClean="0">
                <a:solidFill>
                  <a:schemeClr val="bg1"/>
                </a:solidFill>
              </a:rPr>
              <a:t>12  Therefore I will divide Him a portion with the great, And He shall divide the spoil with the strong, Because He poured out His soul unto death, And He was numbered with the transgressors, And He bore the sin of many, And made intercession for the transgressors.</a:t>
            </a:r>
            <a:endParaRPr lang="en-US" sz="3200" i="1" dirty="0" smtClean="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09800"/>
            <a:ext cx="9144000" cy="2062103"/>
          </a:xfrm>
          <a:prstGeom prst="rect">
            <a:avLst/>
          </a:prstGeom>
          <a:noFill/>
        </p:spPr>
        <p:txBody>
          <a:bodyPr wrap="square" rtlCol="0">
            <a:spAutoFit/>
          </a:bodyPr>
          <a:lstStyle/>
          <a:p>
            <a:r>
              <a:rPr lang="en-US" sz="3200" i="1" dirty="0" smtClean="0">
                <a:solidFill>
                  <a:schemeClr val="bg1"/>
                </a:solidFill>
              </a:rPr>
              <a:t>Romans 16:20</a:t>
            </a:r>
          </a:p>
          <a:p>
            <a:r>
              <a:rPr lang="en-US" sz="3200" i="1" dirty="0" smtClean="0">
                <a:solidFill>
                  <a:schemeClr val="bg1"/>
                </a:solidFill>
              </a:rPr>
              <a:t>And the God of peace will crush Satan under your feet shortly. The grace of our Lord Jesus Christ be with you. Amen.</a:t>
            </a:r>
            <a:endParaRPr lang="en-US" sz="3200" i="1" dirty="0" smtClean="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09800"/>
            <a:ext cx="9144000" cy="4524315"/>
          </a:xfrm>
          <a:prstGeom prst="rect">
            <a:avLst/>
          </a:prstGeom>
          <a:noFill/>
        </p:spPr>
        <p:txBody>
          <a:bodyPr wrap="square" rtlCol="0">
            <a:spAutoFit/>
          </a:bodyPr>
          <a:lstStyle/>
          <a:p>
            <a:r>
              <a:rPr lang="en-US" sz="3200" i="1" dirty="0" smtClean="0">
                <a:solidFill>
                  <a:schemeClr val="bg1"/>
                </a:solidFill>
              </a:rPr>
              <a:t>Matthew 10:1,7,8</a:t>
            </a:r>
          </a:p>
          <a:p>
            <a:r>
              <a:rPr lang="en-US" sz="3200" i="1" dirty="0" smtClean="0">
                <a:solidFill>
                  <a:schemeClr val="bg1"/>
                </a:solidFill>
              </a:rPr>
              <a:t>1  And when He had called His twelve disciples to Him, He gave them power over unclean spirits, to cast them out, and to heal all kinds of sickness and all kinds of disease. </a:t>
            </a:r>
          </a:p>
          <a:p>
            <a:r>
              <a:rPr lang="en-US" sz="3200" i="1" dirty="0" smtClean="0">
                <a:solidFill>
                  <a:schemeClr val="bg1"/>
                </a:solidFill>
              </a:rPr>
              <a:t>7  And as you go, preach, saying, 'The kingdom of heaven is at hand.' </a:t>
            </a:r>
          </a:p>
          <a:p>
            <a:r>
              <a:rPr lang="en-US" sz="3200" i="1" dirty="0" smtClean="0">
                <a:solidFill>
                  <a:schemeClr val="bg1"/>
                </a:solidFill>
              </a:rPr>
              <a:t>8  Heal the sick, cleanse the lepers, raise the dead, cast out demons. Freely you have received, freely give.</a:t>
            </a:r>
            <a:endParaRPr lang="en-US" sz="3200" i="1" dirty="0" smtClean="0">
              <a:solidFill>
                <a:schemeClr val="bg1"/>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669</Words>
  <Application>Microsoft Office PowerPoint</Application>
  <PresentationFormat>On-screen Show (4:3)</PresentationFormat>
  <Paragraphs>48</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Ashish Raichur</dc:creator>
  <cp:lastModifiedBy>Ashish Raichur</cp:lastModifiedBy>
  <cp:revision>24</cp:revision>
  <dcterms:created xsi:type="dcterms:W3CDTF">2006-08-16T00:00:00Z</dcterms:created>
  <dcterms:modified xsi:type="dcterms:W3CDTF">2015-02-28T11:51:35Z</dcterms:modified>
</cp:coreProperties>
</file>