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857250"/>
            <a:ext cx="9144000" cy="51435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2554545"/>
          </a:xfrm>
          <a:prstGeom prst="rect">
            <a:avLst/>
          </a:prstGeom>
          <a:noFill/>
        </p:spPr>
        <p:txBody>
          <a:bodyPr wrap="square" rtlCol="0">
            <a:spAutoFit/>
          </a:bodyPr>
          <a:lstStyle/>
          <a:p>
            <a:r>
              <a:rPr lang="en-US" sz="3200" i="1" dirty="0" smtClean="0">
                <a:solidFill>
                  <a:schemeClr val="bg1"/>
                </a:solidFill>
              </a:rPr>
              <a:t>Ecclesiastes 3:11  </a:t>
            </a:r>
          </a:p>
          <a:p>
            <a:r>
              <a:rPr lang="en-US" sz="3200" i="1" dirty="0" smtClean="0">
                <a:solidFill>
                  <a:schemeClr val="bg1"/>
                </a:solidFill>
              </a:rPr>
              <a:t>He has made everything beautiful in its time. Also He has put eternity in their hearts, except that (without which) no one can find out the work that God does from beginning to end.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1569660"/>
          </a:xfrm>
          <a:prstGeom prst="rect">
            <a:avLst/>
          </a:prstGeom>
          <a:noFill/>
        </p:spPr>
        <p:txBody>
          <a:bodyPr wrap="square" rtlCol="0">
            <a:spAutoFit/>
          </a:bodyPr>
          <a:lstStyle/>
          <a:p>
            <a:r>
              <a:rPr lang="en-US" sz="3200" i="1" dirty="0" smtClean="0">
                <a:solidFill>
                  <a:schemeClr val="bg1"/>
                </a:solidFill>
              </a:rPr>
              <a:t>John 4:16-18</a:t>
            </a:r>
          </a:p>
          <a:p>
            <a:r>
              <a:rPr lang="en-US" sz="3200" i="1" dirty="0" smtClean="0">
                <a:solidFill>
                  <a:schemeClr val="bg1"/>
                </a:solidFill>
              </a:rPr>
              <a:t>16 Jesus said to her, "Go, call your husband, and come here</a:t>
            </a:r>
            <a:r>
              <a:rPr lang="en-US" sz="3200" i="1" dirty="0" smtClean="0">
                <a:solidFill>
                  <a:schemeClr val="bg1"/>
                </a:solidFill>
              </a:rPr>
              <a:t>."</a:t>
            </a:r>
            <a:endParaRPr lang="en-US" sz="3200" i="1" dirty="0" smtClean="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539430"/>
          </a:xfrm>
          <a:prstGeom prst="rect">
            <a:avLst/>
          </a:prstGeom>
          <a:noFill/>
        </p:spPr>
        <p:txBody>
          <a:bodyPr wrap="square" rtlCol="0">
            <a:spAutoFit/>
          </a:bodyPr>
          <a:lstStyle/>
          <a:p>
            <a:r>
              <a:rPr lang="en-US" sz="3200" i="1" dirty="0" smtClean="0">
                <a:solidFill>
                  <a:schemeClr val="bg1"/>
                </a:solidFill>
              </a:rPr>
              <a:t>John 4:16-18</a:t>
            </a:r>
          </a:p>
          <a:p>
            <a:r>
              <a:rPr lang="en-US" sz="3200" i="1" dirty="0" smtClean="0">
                <a:solidFill>
                  <a:schemeClr val="bg1"/>
                </a:solidFill>
              </a:rPr>
              <a:t>17 </a:t>
            </a:r>
            <a:r>
              <a:rPr lang="en-US" sz="3200" i="1" dirty="0" smtClean="0">
                <a:solidFill>
                  <a:schemeClr val="bg1"/>
                </a:solidFill>
              </a:rPr>
              <a:t>The woman answered and said, "I have no husband." Jesus said to her, "You have well said, 'I have no husband,' </a:t>
            </a:r>
          </a:p>
          <a:p>
            <a:r>
              <a:rPr lang="en-US" sz="3200" i="1" dirty="0" smtClean="0">
                <a:solidFill>
                  <a:schemeClr val="bg1"/>
                </a:solidFill>
              </a:rPr>
              <a:t>18 for you have had five husbands, and the one whom you now have is not your husband; in that you spoke truly."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1569660"/>
          </a:xfrm>
          <a:prstGeom prst="rect">
            <a:avLst/>
          </a:prstGeom>
          <a:noFill/>
        </p:spPr>
        <p:txBody>
          <a:bodyPr wrap="square" rtlCol="0">
            <a:spAutoFit/>
          </a:bodyPr>
          <a:lstStyle/>
          <a:p>
            <a:r>
              <a:rPr lang="en-US" sz="3200" i="1" dirty="0" smtClean="0">
                <a:solidFill>
                  <a:schemeClr val="bg1"/>
                </a:solidFill>
              </a:rPr>
              <a:t>John 4:19 </a:t>
            </a:r>
            <a:endParaRPr lang="en-US" sz="3200" i="1" dirty="0" smtClean="0">
              <a:solidFill>
                <a:schemeClr val="bg1"/>
              </a:solidFill>
            </a:endParaRPr>
          </a:p>
          <a:p>
            <a:r>
              <a:rPr lang="en-US" sz="3200" i="1" dirty="0" smtClean="0">
                <a:solidFill>
                  <a:schemeClr val="bg1"/>
                </a:solidFill>
              </a:rPr>
              <a:t>The </a:t>
            </a:r>
            <a:r>
              <a:rPr lang="en-US" sz="3200" i="1" dirty="0" smtClean="0">
                <a:solidFill>
                  <a:schemeClr val="bg1"/>
                </a:solidFill>
              </a:rPr>
              <a:t>woman said to Him, "Sir, I perceive that You are a prophet.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539430"/>
          </a:xfrm>
          <a:prstGeom prst="rect">
            <a:avLst/>
          </a:prstGeom>
          <a:noFill/>
        </p:spPr>
        <p:txBody>
          <a:bodyPr wrap="square" rtlCol="0">
            <a:spAutoFit/>
          </a:bodyPr>
          <a:lstStyle/>
          <a:p>
            <a:r>
              <a:rPr lang="en-US" sz="3200" i="1" dirty="0" smtClean="0">
                <a:solidFill>
                  <a:schemeClr val="bg1"/>
                </a:solidFill>
              </a:rPr>
              <a:t>John 4:20-21</a:t>
            </a:r>
          </a:p>
          <a:p>
            <a:r>
              <a:rPr lang="en-US" sz="3200" i="1" dirty="0" smtClean="0">
                <a:solidFill>
                  <a:schemeClr val="bg1"/>
                </a:solidFill>
              </a:rPr>
              <a:t>20 Our fathers worshiped on this mountain, and you Jews say that in Jerusalem is the place where one ought to worship." </a:t>
            </a:r>
          </a:p>
          <a:p>
            <a:r>
              <a:rPr lang="en-US" sz="3200" i="1" dirty="0" smtClean="0">
                <a:solidFill>
                  <a:schemeClr val="bg1"/>
                </a:solidFill>
              </a:rPr>
              <a:t>21 Jesus said to her, "Woman, believe Me, the hour is coming when you will neither on this mountain, nor in Jerusalem, worship the Father. </a:t>
            </a:r>
            <a:endParaRPr lang="en-US" sz="3200" i="1" dirty="0" smtClean="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1569660"/>
          </a:xfrm>
          <a:prstGeom prst="rect">
            <a:avLst/>
          </a:prstGeom>
          <a:noFill/>
        </p:spPr>
        <p:txBody>
          <a:bodyPr wrap="square" rtlCol="0">
            <a:spAutoFit/>
          </a:bodyPr>
          <a:lstStyle/>
          <a:p>
            <a:r>
              <a:rPr lang="en-US" sz="3200" i="1" dirty="0" smtClean="0">
                <a:solidFill>
                  <a:schemeClr val="bg1"/>
                </a:solidFill>
              </a:rPr>
              <a:t>John 4:22 </a:t>
            </a:r>
            <a:endParaRPr lang="en-US" sz="3200" i="1" dirty="0" smtClean="0">
              <a:solidFill>
                <a:schemeClr val="bg1"/>
              </a:solidFill>
            </a:endParaRPr>
          </a:p>
          <a:p>
            <a:r>
              <a:rPr lang="en-US" sz="3200" i="1" dirty="0" smtClean="0">
                <a:solidFill>
                  <a:schemeClr val="bg1"/>
                </a:solidFill>
              </a:rPr>
              <a:t>You </a:t>
            </a:r>
            <a:r>
              <a:rPr lang="en-US" sz="3200" i="1" dirty="0" smtClean="0">
                <a:solidFill>
                  <a:schemeClr val="bg1"/>
                </a:solidFill>
              </a:rPr>
              <a:t>worship what you do not know; we know what we worship, for salvation is of the Jews. </a:t>
            </a:r>
            <a:endParaRPr lang="en-US" sz="3200" i="1" dirty="0" smtClean="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046988"/>
          </a:xfrm>
          <a:prstGeom prst="rect">
            <a:avLst/>
          </a:prstGeom>
          <a:noFill/>
        </p:spPr>
        <p:txBody>
          <a:bodyPr wrap="square" rtlCol="0">
            <a:spAutoFit/>
          </a:bodyPr>
          <a:lstStyle/>
          <a:p>
            <a:r>
              <a:rPr lang="en-US" sz="3200" i="1" dirty="0" smtClean="0">
                <a:solidFill>
                  <a:schemeClr val="bg1"/>
                </a:solidFill>
              </a:rPr>
              <a:t>Acts 17:23  </a:t>
            </a:r>
            <a:endParaRPr lang="en-US" sz="3200" i="1" dirty="0" smtClean="0">
              <a:solidFill>
                <a:schemeClr val="bg1"/>
              </a:solidFill>
            </a:endParaRPr>
          </a:p>
          <a:p>
            <a:r>
              <a:rPr lang="en-US" sz="3200" i="1" dirty="0" smtClean="0">
                <a:solidFill>
                  <a:schemeClr val="bg1"/>
                </a:solidFill>
              </a:rPr>
              <a:t>for </a:t>
            </a:r>
            <a:r>
              <a:rPr lang="en-US" sz="3200" i="1" dirty="0" smtClean="0">
                <a:solidFill>
                  <a:schemeClr val="bg1"/>
                </a:solidFill>
              </a:rPr>
              <a:t>as I was passing through and considering the objects of your worship, I even found an altar with this inscription: </a:t>
            </a:r>
            <a:r>
              <a:rPr lang="en-US" sz="3200" i="1" dirty="0" smtClean="0">
                <a:solidFill>
                  <a:srgbClr val="FFFF00"/>
                </a:solidFill>
              </a:rPr>
              <a:t>TO THE UNKNOWN GOD</a:t>
            </a:r>
            <a:r>
              <a:rPr lang="en-US" sz="3200" i="1" dirty="0" smtClean="0">
                <a:solidFill>
                  <a:schemeClr val="bg1"/>
                </a:solidFill>
              </a:rPr>
              <a:t>. Therefore, the One whom you worship without knowing, Him I proclaim to you:</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046988"/>
          </a:xfrm>
          <a:prstGeom prst="rect">
            <a:avLst/>
          </a:prstGeom>
          <a:noFill/>
        </p:spPr>
        <p:txBody>
          <a:bodyPr wrap="square" rtlCol="0">
            <a:spAutoFit/>
          </a:bodyPr>
          <a:lstStyle/>
          <a:p>
            <a:r>
              <a:rPr lang="en-US" sz="3200" i="1" dirty="0" smtClean="0">
                <a:solidFill>
                  <a:schemeClr val="bg1"/>
                </a:solidFill>
              </a:rPr>
              <a:t>John </a:t>
            </a:r>
            <a:r>
              <a:rPr lang="en-US" sz="3200" i="1" dirty="0" smtClean="0">
                <a:solidFill>
                  <a:schemeClr val="bg1"/>
                </a:solidFill>
              </a:rPr>
              <a:t>4:23-24</a:t>
            </a:r>
          </a:p>
          <a:p>
            <a:r>
              <a:rPr lang="en-US" sz="3200" i="1" dirty="0" smtClean="0">
                <a:solidFill>
                  <a:schemeClr val="bg1"/>
                </a:solidFill>
              </a:rPr>
              <a:t>23 But </a:t>
            </a:r>
            <a:r>
              <a:rPr lang="en-US" sz="3200" i="1" dirty="0" smtClean="0">
                <a:solidFill>
                  <a:schemeClr val="bg1"/>
                </a:solidFill>
              </a:rPr>
              <a:t>the hour is coming, and now is, when the true worshipers will worship the Father in spirit and truth; for the Father is seeking such to worship Him. </a:t>
            </a:r>
          </a:p>
          <a:p>
            <a:r>
              <a:rPr lang="en-US" sz="3200" i="1" dirty="0" smtClean="0">
                <a:solidFill>
                  <a:schemeClr val="bg1"/>
                </a:solidFill>
              </a:rPr>
              <a:t>24 </a:t>
            </a:r>
            <a:r>
              <a:rPr lang="en-US" sz="3200" i="1" dirty="0" smtClean="0">
                <a:solidFill>
                  <a:schemeClr val="bg1"/>
                </a:solidFill>
              </a:rPr>
              <a:t>God is Spirit, and those who worship Him must worship in spirit and truth."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2554545"/>
          </a:xfrm>
          <a:prstGeom prst="rect">
            <a:avLst/>
          </a:prstGeom>
          <a:noFill/>
        </p:spPr>
        <p:txBody>
          <a:bodyPr wrap="square" rtlCol="0">
            <a:spAutoFit/>
          </a:bodyPr>
          <a:lstStyle/>
          <a:p>
            <a:r>
              <a:rPr lang="en-US" sz="3200" i="1" dirty="0" smtClean="0">
                <a:solidFill>
                  <a:schemeClr val="bg1"/>
                </a:solidFill>
              </a:rPr>
              <a:t>John 4:25-26</a:t>
            </a:r>
          </a:p>
          <a:p>
            <a:r>
              <a:rPr lang="en-US" sz="3200" i="1" dirty="0" smtClean="0">
                <a:solidFill>
                  <a:schemeClr val="bg1"/>
                </a:solidFill>
              </a:rPr>
              <a:t>25 The woman said to Him, "I know that Messiah is coming" (who is called Christ). "When He comes, He will tell us all things." </a:t>
            </a:r>
          </a:p>
          <a:p>
            <a:r>
              <a:rPr lang="en-US" sz="3200" i="1" dirty="0" smtClean="0">
                <a:solidFill>
                  <a:schemeClr val="bg1"/>
                </a:solidFill>
              </a:rPr>
              <a:t>26 Jesus said to her, "I who speak to you am He."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2062103"/>
          </a:xfrm>
          <a:prstGeom prst="rect">
            <a:avLst/>
          </a:prstGeom>
          <a:noFill/>
        </p:spPr>
        <p:txBody>
          <a:bodyPr wrap="square" rtlCol="0">
            <a:spAutoFit/>
          </a:bodyPr>
          <a:lstStyle/>
          <a:p>
            <a:r>
              <a:rPr lang="en-US" sz="3200" i="1" dirty="0" smtClean="0">
                <a:solidFill>
                  <a:schemeClr val="bg1"/>
                </a:solidFill>
              </a:rPr>
              <a:t>Haggai 2:7  </a:t>
            </a:r>
            <a:endParaRPr lang="en-US" sz="3200" i="1" dirty="0" smtClean="0">
              <a:solidFill>
                <a:schemeClr val="bg1"/>
              </a:solidFill>
            </a:endParaRPr>
          </a:p>
          <a:p>
            <a:r>
              <a:rPr lang="en-US" sz="3200" i="1" dirty="0" smtClean="0">
                <a:solidFill>
                  <a:schemeClr val="bg1"/>
                </a:solidFill>
              </a:rPr>
              <a:t>and </a:t>
            </a:r>
            <a:r>
              <a:rPr lang="en-US" sz="3200" i="1" dirty="0" smtClean="0">
                <a:solidFill>
                  <a:schemeClr val="bg1"/>
                </a:solidFill>
              </a:rPr>
              <a:t>I will shake all nations, and they shall come to </a:t>
            </a:r>
            <a:r>
              <a:rPr lang="en-US" sz="3200" i="1" dirty="0" smtClean="0">
                <a:solidFill>
                  <a:srgbClr val="FFFF00"/>
                </a:solidFill>
              </a:rPr>
              <a:t>the Desire of All Nations</a:t>
            </a:r>
            <a:r>
              <a:rPr lang="en-US" sz="3200" i="1" dirty="0" smtClean="0">
                <a:solidFill>
                  <a:schemeClr val="bg1"/>
                </a:solidFill>
              </a:rPr>
              <a:t>, and I will fill this temple with glory,' says the LORD of hosts.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539430"/>
          </a:xfrm>
          <a:prstGeom prst="rect">
            <a:avLst/>
          </a:prstGeom>
          <a:noFill/>
        </p:spPr>
        <p:txBody>
          <a:bodyPr wrap="square" rtlCol="0">
            <a:spAutoFit/>
          </a:bodyPr>
          <a:lstStyle/>
          <a:p>
            <a:r>
              <a:rPr lang="en-US" sz="3200" i="1" dirty="0" smtClean="0">
                <a:solidFill>
                  <a:schemeClr val="bg1"/>
                </a:solidFill>
              </a:rPr>
              <a:t>John 4:5-8</a:t>
            </a:r>
          </a:p>
          <a:p>
            <a:r>
              <a:rPr lang="en-US" sz="3200" i="1" dirty="0" smtClean="0">
                <a:solidFill>
                  <a:schemeClr val="bg1"/>
                </a:solidFill>
              </a:rPr>
              <a:t>5 So He came to a city of Samaria which is called </a:t>
            </a:r>
            <a:r>
              <a:rPr lang="en-US" sz="3200" i="1" dirty="0" err="1" smtClean="0">
                <a:solidFill>
                  <a:schemeClr val="bg1"/>
                </a:solidFill>
              </a:rPr>
              <a:t>Sychar</a:t>
            </a:r>
            <a:r>
              <a:rPr lang="en-US" sz="3200" i="1" dirty="0" smtClean="0">
                <a:solidFill>
                  <a:schemeClr val="bg1"/>
                </a:solidFill>
              </a:rPr>
              <a:t>, near the plot of ground that Jacob gave to his son Joseph. </a:t>
            </a:r>
          </a:p>
          <a:p>
            <a:r>
              <a:rPr lang="en-US" sz="3200" i="1" dirty="0" smtClean="0">
                <a:solidFill>
                  <a:schemeClr val="bg1"/>
                </a:solidFill>
              </a:rPr>
              <a:t>6 Now Jacob's well was there. Jesus therefore, being wearied from His journey, sat thus by the well. It was about the sixth hour.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2062103"/>
          </a:xfrm>
          <a:prstGeom prst="rect">
            <a:avLst/>
          </a:prstGeom>
          <a:noFill/>
        </p:spPr>
        <p:txBody>
          <a:bodyPr wrap="square" rtlCol="0">
            <a:spAutoFit/>
          </a:bodyPr>
          <a:lstStyle/>
          <a:p>
            <a:r>
              <a:rPr lang="en-US" sz="3200" i="1" dirty="0" smtClean="0">
                <a:solidFill>
                  <a:schemeClr val="bg1"/>
                </a:solidFill>
              </a:rPr>
              <a:t>Isaiah 5:26  </a:t>
            </a:r>
            <a:endParaRPr lang="en-US" sz="3200" i="1" dirty="0" smtClean="0">
              <a:solidFill>
                <a:schemeClr val="bg1"/>
              </a:solidFill>
            </a:endParaRPr>
          </a:p>
          <a:p>
            <a:r>
              <a:rPr lang="en-US" sz="3200" i="1" dirty="0" smtClean="0">
                <a:solidFill>
                  <a:schemeClr val="bg1"/>
                </a:solidFill>
              </a:rPr>
              <a:t>He </a:t>
            </a:r>
            <a:r>
              <a:rPr lang="en-US" sz="3200" i="1" dirty="0" smtClean="0">
                <a:solidFill>
                  <a:schemeClr val="bg1"/>
                </a:solidFill>
              </a:rPr>
              <a:t>will lift up a banner to the nations from afar, And will whistle </a:t>
            </a:r>
            <a:r>
              <a:rPr lang="en-US" sz="3200" i="1" dirty="0" smtClean="0">
                <a:solidFill>
                  <a:schemeClr val="bg1"/>
                </a:solidFill>
              </a:rPr>
              <a:t>(call out) to </a:t>
            </a:r>
            <a:r>
              <a:rPr lang="en-US" sz="3200" i="1" dirty="0" smtClean="0">
                <a:solidFill>
                  <a:schemeClr val="bg1"/>
                </a:solidFill>
              </a:rPr>
              <a:t>them from the end of the earth; Surely they shall come with speed, swiftly.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539430"/>
          </a:xfrm>
          <a:prstGeom prst="rect">
            <a:avLst/>
          </a:prstGeom>
          <a:noFill/>
        </p:spPr>
        <p:txBody>
          <a:bodyPr wrap="square" rtlCol="0">
            <a:spAutoFit/>
          </a:bodyPr>
          <a:lstStyle/>
          <a:p>
            <a:r>
              <a:rPr lang="en-US" sz="3200" i="1" dirty="0" smtClean="0">
                <a:solidFill>
                  <a:schemeClr val="bg1"/>
                </a:solidFill>
              </a:rPr>
              <a:t>John </a:t>
            </a:r>
            <a:r>
              <a:rPr lang="en-US" sz="3200" i="1" dirty="0" smtClean="0">
                <a:solidFill>
                  <a:schemeClr val="bg1"/>
                </a:solidFill>
              </a:rPr>
              <a:t>4:27-29,39-42</a:t>
            </a:r>
            <a:endParaRPr lang="en-US" sz="3200" i="1" dirty="0" smtClean="0">
              <a:solidFill>
                <a:schemeClr val="bg1"/>
              </a:solidFill>
            </a:endParaRPr>
          </a:p>
          <a:p>
            <a:r>
              <a:rPr lang="en-US" sz="3200" i="1" dirty="0" smtClean="0">
                <a:solidFill>
                  <a:schemeClr val="bg1"/>
                </a:solidFill>
              </a:rPr>
              <a:t>27 And at this point His disciples came, and they marveled that He talked with a woman; yet no one said, "What do You seek?" or, "Why are You talking with her?" </a:t>
            </a:r>
          </a:p>
          <a:p>
            <a:r>
              <a:rPr lang="en-US" sz="3200" i="1" dirty="0" smtClean="0">
                <a:solidFill>
                  <a:schemeClr val="bg1"/>
                </a:solidFill>
              </a:rPr>
              <a:t>28 The woman then left her </a:t>
            </a:r>
            <a:r>
              <a:rPr lang="en-US" sz="3200" i="1" dirty="0" err="1" smtClean="0">
                <a:solidFill>
                  <a:schemeClr val="bg1"/>
                </a:solidFill>
              </a:rPr>
              <a:t>waterpot</a:t>
            </a:r>
            <a:r>
              <a:rPr lang="en-US" sz="3200" i="1" dirty="0" smtClean="0">
                <a:solidFill>
                  <a:schemeClr val="bg1"/>
                </a:solidFill>
              </a:rPr>
              <a:t>, went her way into the city, and said to the men,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1569660"/>
          </a:xfrm>
          <a:prstGeom prst="rect">
            <a:avLst/>
          </a:prstGeom>
          <a:noFill/>
        </p:spPr>
        <p:txBody>
          <a:bodyPr wrap="square" rtlCol="0">
            <a:spAutoFit/>
          </a:bodyPr>
          <a:lstStyle/>
          <a:p>
            <a:r>
              <a:rPr lang="en-US" sz="3200" i="1" dirty="0" smtClean="0">
                <a:solidFill>
                  <a:schemeClr val="bg1"/>
                </a:solidFill>
              </a:rPr>
              <a:t>John </a:t>
            </a:r>
            <a:r>
              <a:rPr lang="en-US" sz="3200" i="1" dirty="0" smtClean="0">
                <a:solidFill>
                  <a:schemeClr val="bg1"/>
                </a:solidFill>
              </a:rPr>
              <a:t>4:27-29,39-42</a:t>
            </a:r>
            <a:endParaRPr lang="en-US" sz="3200" i="1" dirty="0" smtClean="0">
              <a:solidFill>
                <a:schemeClr val="bg1"/>
              </a:solidFill>
            </a:endParaRPr>
          </a:p>
          <a:p>
            <a:r>
              <a:rPr lang="en-US" sz="3200" i="1" dirty="0" smtClean="0">
                <a:solidFill>
                  <a:schemeClr val="bg1"/>
                </a:solidFill>
              </a:rPr>
              <a:t>29 </a:t>
            </a:r>
            <a:r>
              <a:rPr lang="en-US" sz="3200" i="1" dirty="0" smtClean="0">
                <a:solidFill>
                  <a:schemeClr val="bg1"/>
                </a:solidFill>
              </a:rPr>
              <a:t>"Come, see a Man who told me all things that I ever did. Could this be the Christ?"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539430"/>
          </a:xfrm>
          <a:prstGeom prst="rect">
            <a:avLst/>
          </a:prstGeom>
          <a:noFill/>
        </p:spPr>
        <p:txBody>
          <a:bodyPr wrap="square" rtlCol="0">
            <a:spAutoFit/>
          </a:bodyPr>
          <a:lstStyle/>
          <a:p>
            <a:r>
              <a:rPr lang="en-US" sz="3200" i="1" dirty="0" smtClean="0">
                <a:solidFill>
                  <a:schemeClr val="bg1"/>
                </a:solidFill>
              </a:rPr>
              <a:t>John </a:t>
            </a:r>
            <a:r>
              <a:rPr lang="en-US" sz="3200" i="1" dirty="0" smtClean="0">
                <a:solidFill>
                  <a:schemeClr val="bg1"/>
                </a:solidFill>
              </a:rPr>
              <a:t>4:27-29,39-42</a:t>
            </a:r>
            <a:endParaRPr lang="en-US" sz="3200" i="1" dirty="0" smtClean="0">
              <a:solidFill>
                <a:schemeClr val="bg1"/>
              </a:solidFill>
            </a:endParaRPr>
          </a:p>
          <a:p>
            <a:r>
              <a:rPr lang="en-US" sz="3200" i="1" dirty="0" smtClean="0">
                <a:solidFill>
                  <a:schemeClr val="bg1"/>
                </a:solidFill>
              </a:rPr>
              <a:t>39 </a:t>
            </a:r>
            <a:r>
              <a:rPr lang="en-US" sz="3200" i="1" dirty="0" smtClean="0">
                <a:solidFill>
                  <a:schemeClr val="bg1"/>
                </a:solidFill>
              </a:rPr>
              <a:t>And many of the Samaritans of that city believed in Him because of the word of the woman who testified, "He told me all that I ever did." </a:t>
            </a:r>
          </a:p>
          <a:p>
            <a:r>
              <a:rPr lang="en-US" sz="3200" i="1" dirty="0" smtClean="0">
                <a:solidFill>
                  <a:schemeClr val="bg1"/>
                </a:solidFill>
              </a:rPr>
              <a:t>40 So when the Samaritans had come to Him, they urged Him to stay with them; and He stayed there two days</a:t>
            </a:r>
            <a:r>
              <a:rPr lang="en-US" sz="3200" i="1" dirty="0" smtClean="0">
                <a:solidFill>
                  <a:schemeClr val="bg1"/>
                </a:solidFill>
              </a:rPr>
              <a:t>.."</a:t>
            </a:r>
            <a:endParaRPr lang="en-US" sz="3200" i="1" dirty="0" smtClean="0">
              <a:solidFill>
                <a:schemeClr val="bg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046988"/>
          </a:xfrm>
          <a:prstGeom prst="rect">
            <a:avLst/>
          </a:prstGeom>
          <a:noFill/>
        </p:spPr>
        <p:txBody>
          <a:bodyPr wrap="square" rtlCol="0">
            <a:spAutoFit/>
          </a:bodyPr>
          <a:lstStyle/>
          <a:p>
            <a:r>
              <a:rPr lang="en-US" sz="3200" i="1" dirty="0" smtClean="0">
                <a:solidFill>
                  <a:schemeClr val="bg1"/>
                </a:solidFill>
              </a:rPr>
              <a:t>John </a:t>
            </a:r>
            <a:r>
              <a:rPr lang="en-US" sz="3200" i="1" dirty="0" smtClean="0">
                <a:solidFill>
                  <a:schemeClr val="bg1"/>
                </a:solidFill>
              </a:rPr>
              <a:t>4:27-29,39-42</a:t>
            </a:r>
            <a:endParaRPr lang="en-US" sz="3200" i="1" dirty="0" smtClean="0">
              <a:solidFill>
                <a:schemeClr val="bg1"/>
              </a:solidFill>
            </a:endParaRPr>
          </a:p>
          <a:p>
            <a:r>
              <a:rPr lang="en-US" sz="3200" i="1" dirty="0" smtClean="0">
                <a:solidFill>
                  <a:schemeClr val="bg1"/>
                </a:solidFill>
              </a:rPr>
              <a:t>41 </a:t>
            </a:r>
            <a:r>
              <a:rPr lang="en-US" sz="3200" i="1" dirty="0" smtClean="0">
                <a:solidFill>
                  <a:schemeClr val="bg1"/>
                </a:solidFill>
              </a:rPr>
              <a:t>And many more believed because of His own word. </a:t>
            </a:r>
          </a:p>
          <a:p>
            <a:r>
              <a:rPr lang="en-US" sz="3200" i="1" dirty="0" smtClean="0">
                <a:solidFill>
                  <a:schemeClr val="bg1"/>
                </a:solidFill>
              </a:rPr>
              <a:t>42 Then they said to the woman, "Now we believe, not because of what you said, for we ourselves have heard Him and </a:t>
            </a:r>
            <a:r>
              <a:rPr lang="en-US" sz="3200" i="1" dirty="0" smtClean="0">
                <a:solidFill>
                  <a:srgbClr val="FFFF00"/>
                </a:solidFill>
              </a:rPr>
              <a:t>we know </a:t>
            </a:r>
            <a:r>
              <a:rPr lang="en-US" sz="3200" i="1" dirty="0" smtClean="0">
                <a:solidFill>
                  <a:schemeClr val="bg1"/>
                </a:solidFill>
              </a:rPr>
              <a:t>that this is indeed </a:t>
            </a:r>
            <a:r>
              <a:rPr lang="en-US" sz="3200" i="1" dirty="0" smtClean="0">
                <a:solidFill>
                  <a:srgbClr val="FFFF00"/>
                </a:solidFill>
              </a:rPr>
              <a:t>the Christ, the Savior of the world.</a:t>
            </a:r>
            <a:r>
              <a:rPr lang="en-US" sz="3200" i="1" dirty="0" smtClean="0">
                <a:solidFill>
                  <a:schemeClr val="bg1"/>
                </a:solidFill>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2554545"/>
          </a:xfrm>
          <a:prstGeom prst="rect">
            <a:avLst/>
          </a:prstGeom>
          <a:noFill/>
        </p:spPr>
        <p:txBody>
          <a:bodyPr wrap="square" rtlCol="0">
            <a:spAutoFit/>
          </a:bodyPr>
          <a:lstStyle/>
          <a:p>
            <a:r>
              <a:rPr lang="en-US" sz="3200" i="1" dirty="0" smtClean="0">
                <a:solidFill>
                  <a:schemeClr val="bg1"/>
                </a:solidFill>
              </a:rPr>
              <a:t>John 4:5-8</a:t>
            </a:r>
          </a:p>
          <a:p>
            <a:r>
              <a:rPr lang="en-US" sz="3200" i="1" dirty="0" smtClean="0">
                <a:solidFill>
                  <a:schemeClr val="bg1"/>
                </a:solidFill>
              </a:rPr>
              <a:t>7 </a:t>
            </a:r>
            <a:r>
              <a:rPr lang="en-US" sz="3200" i="1" dirty="0" smtClean="0">
                <a:solidFill>
                  <a:schemeClr val="bg1"/>
                </a:solidFill>
              </a:rPr>
              <a:t>A woman of Samaria came to draw water. Jesus said to her, "Give Me a drink." </a:t>
            </a:r>
          </a:p>
          <a:p>
            <a:r>
              <a:rPr lang="en-US" sz="3200" i="1" dirty="0" smtClean="0">
                <a:solidFill>
                  <a:schemeClr val="bg1"/>
                </a:solidFill>
              </a:rPr>
              <a:t>8 For His disciples had gone away into the city to buy food.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pic>
        <p:nvPicPr>
          <p:cNvPr id="5" name="Picture 4" descr="2014-11-16-MaslowsHierarchyOfNeeds.svg.png"/>
          <p:cNvPicPr>
            <a:picLocks noChangeAspect="1"/>
          </p:cNvPicPr>
          <p:nvPr/>
        </p:nvPicPr>
        <p:blipFill>
          <a:blip r:embed="rId3" cstate="print"/>
          <a:stretch>
            <a:fillRect/>
          </a:stretch>
        </p:blipFill>
        <p:spPr>
          <a:xfrm>
            <a:off x="3124200" y="2617216"/>
            <a:ext cx="6324600" cy="4469384"/>
          </a:xfrm>
          <a:prstGeom prst="rect">
            <a:avLst/>
          </a:prstGeom>
        </p:spPr>
      </p:pic>
      <p:sp>
        <p:nvSpPr>
          <p:cNvPr id="6" name="TextBox 5"/>
          <p:cNvSpPr txBox="1"/>
          <p:nvPr/>
        </p:nvSpPr>
        <p:spPr>
          <a:xfrm>
            <a:off x="0" y="3834825"/>
            <a:ext cx="9144000" cy="584775"/>
          </a:xfrm>
          <a:prstGeom prst="rect">
            <a:avLst/>
          </a:prstGeom>
          <a:noFill/>
        </p:spPr>
        <p:txBody>
          <a:bodyPr wrap="square" rtlCol="0">
            <a:spAutoFit/>
          </a:bodyPr>
          <a:lstStyle/>
          <a:p>
            <a:r>
              <a:rPr lang="en-US" sz="3200" dirty="0" smtClean="0">
                <a:solidFill>
                  <a:schemeClr val="bg1"/>
                </a:solidFill>
              </a:rPr>
              <a:t>Maslow's hierarchy of needs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2554545"/>
          </a:xfrm>
          <a:prstGeom prst="rect">
            <a:avLst/>
          </a:prstGeom>
          <a:noFill/>
        </p:spPr>
        <p:txBody>
          <a:bodyPr wrap="square" rtlCol="0">
            <a:spAutoFit/>
          </a:bodyPr>
          <a:lstStyle/>
          <a:p>
            <a:r>
              <a:rPr lang="en-US" sz="3200" i="1" dirty="0" smtClean="0">
                <a:solidFill>
                  <a:schemeClr val="bg1"/>
                </a:solidFill>
              </a:rPr>
              <a:t>John 4:9 </a:t>
            </a:r>
            <a:endParaRPr lang="en-US" sz="3200" i="1" dirty="0" smtClean="0">
              <a:solidFill>
                <a:schemeClr val="bg1"/>
              </a:solidFill>
            </a:endParaRPr>
          </a:p>
          <a:p>
            <a:r>
              <a:rPr lang="en-US" sz="3200" i="1" dirty="0" smtClean="0">
                <a:solidFill>
                  <a:schemeClr val="bg1"/>
                </a:solidFill>
              </a:rPr>
              <a:t>Then </a:t>
            </a:r>
            <a:r>
              <a:rPr lang="en-US" sz="3200" i="1" dirty="0" smtClean="0">
                <a:solidFill>
                  <a:schemeClr val="bg1"/>
                </a:solidFill>
              </a:rPr>
              <a:t>the woman of Samaria said to Him, "How is it that You, being a Jew, ask a drink from me, a Samaritan woman?" For Jews have no dealings with Samaritans.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2554545"/>
          </a:xfrm>
          <a:prstGeom prst="rect">
            <a:avLst/>
          </a:prstGeom>
          <a:noFill/>
        </p:spPr>
        <p:txBody>
          <a:bodyPr wrap="square" rtlCol="0">
            <a:spAutoFit/>
          </a:bodyPr>
          <a:lstStyle/>
          <a:p>
            <a:r>
              <a:rPr lang="en-US" sz="3200" i="1" dirty="0" smtClean="0">
                <a:solidFill>
                  <a:schemeClr val="bg1"/>
                </a:solidFill>
              </a:rPr>
              <a:t>John </a:t>
            </a:r>
            <a:r>
              <a:rPr lang="en-US" sz="3200" i="1" dirty="0" smtClean="0">
                <a:solidFill>
                  <a:schemeClr val="bg1"/>
                </a:solidFill>
              </a:rPr>
              <a:t>4:10 </a:t>
            </a:r>
            <a:endParaRPr lang="en-US" sz="3200" i="1" dirty="0" smtClean="0">
              <a:solidFill>
                <a:schemeClr val="bg1"/>
              </a:solidFill>
            </a:endParaRPr>
          </a:p>
          <a:p>
            <a:r>
              <a:rPr lang="en-US" sz="3200" i="1" dirty="0" smtClean="0">
                <a:solidFill>
                  <a:schemeClr val="bg1"/>
                </a:solidFill>
              </a:rPr>
              <a:t>Jesus </a:t>
            </a:r>
            <a:r>
              <a:rPr lang="en-US" sz="3200" i="1" dirty="0" smtClean="0">
                <a:solidFill>
                  <a:schemeClr val="bg1"/>
                </a:solidFill>
              </a:rPr>
              <a:t>answered and said to her, "If you knew the gift of God, and who it is who says to you, 'Give Me a drink,' you would have asked Him, and He would have given you living water."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539430"/>
          </a:xfrm>
          <a:prstGeom prst="rect">
            <a:avLst/>
          </a:prstGeom>
          <a:noFill/>
        </p:spPr>
        <p:txBody>
          <a:bodyPr wrap="square" rtlCol="0">
            <a:spAutoFit/>
          </a:bodyPr>
          <a:lstStyle/>
          <a:p>
            <a:r>
              <a:rPr lang="en-US" sz="3200" i="1" dirty="0" smtClean="0">
                <a:solidFill>
                  <a:schemeClr val="bg1"/>
                </a:solidFill>
              </a:rPr>
              <a:t>John </a:t>
            </a:r>
            <a:r>
              <a:rPr lang="en-US" sz="3200" i="1" dirty="0" smtClean="0">
                <a:solidFill>
                  <a:schemeClr val="bg1"/>
                </a:solidFill>
              </a:rPr>
              <a:t>4:11-12</a:t>
            </a:r>
          </a:p>
          <a:p>
            <a:r>
              <a:rPr lang="en-US" sz="3200" i="1" dirty="0" smtClean="0">
                <a:solidFill>
                  <a:schemeClr val="bg1"/>
                </a:solidFill>
              </a:rPr>
              <a:t>11 </a:t>
            </a:r>
            <a:r>
              <a:rPr lang="en-US" sz="3200" i="1" dirty="0" smtClean="0">
                <a:solidFill>
                  <a:schemeClr val="bg1"/>
                </a:solidFill>
              </a:rPr>
              <a:t>The woman said to Him, "Sir, You have nothing to draw with, and the well is deep. Where then do You get that living water? </a:t>
            </a:r>
            <a:endParaRPr lang="en-US" sz="3200" i="1" dirty="0" smtClean="0">
              <a:solidFill>
                <a:schemeClr val="bg1"/>
              </a:solidFill>
            </a:endParaRPr>
          </a:p>
          <a:p>
            <a:r>
              <a:rPr lang="en-US" sz="3200" i="1" dirty="0" smtClean="0">
                <a:solidFill>
                  <a:schemeClr val="bg1"/>
                </a:solidFill>
              </a:rPr>
              <a:t>12 </a:t>
            </a:r>
            <a:r>
              <a:rPr lang="en-US" sz="3200" i="1" dirty="0" smtClean="0">
                <a:solidFill>
                  <a:schemeClr val="bg1"/>
                </a:solidFill>
              </a:rPr>
              <a:t>Are You greater than our father Jacob, who gave us the well, and drank from it himself, as well as his sons and his livestock?"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3539430"/>
          </a:xfrm>
          <a:prstGeom prst="rect">
            <a:avLst/>
          </a:prstGeom>
          <a:noFill/>
        </p:spPr>
        <p:txBody>
          <a:bodyPr wrap="square" rtlCol="0">
            <a:spAutoFit/>
          </a:bodyPr>
          <a:lstStyle/>
          <a:p>
            <a:r>
              <a:rPr lang="en-US" sz="3200" i="1" dirty="0" smtClean="0">
                <a:solidFill>
                  <a:schemeClr val="bg1"/>
                </a:solidFill>
              </a:rPr>
              <a:t>John </a:t>
            </a:r>
            <a:r>
              <a:rPr lang="en-US" sz="3200" i="1" dirty="0" smtClean="0">
                <a:solidFill>
                  <a:schemeClr val="bg1"/>
                </a:solidFill>
              </a:rPr>
              <a:t>4:13-14</a:t>
            </a:r>
          </a:p>
          <a:p>
            <a:r>
              <a:rPr lang="en-US" sz="3200" i="1" dirty="0" smtClean="0">
                <a:solidFill>
                  <a:schemeClr val="bg1"/>
                </a:solidFill>
              </a:rPr>
              <a:t>13 </a:t>
            </a:r>
            <a:r>
              <a:rPr lang="en-US" sz="3200" i="1" dirty="0" smtClean="0">
                <a:solidFill>
                  <a:schemeClr val="bg1"/>
                </a:solidFill>
              </a:rPr>
              <a:t>Jesus answered and said to her, "Whoever drinks of this water will thirst again, </a:t>
            </a:r>
          </a:p>
          <a:p>
            <a:r>
              <a:rPr lang="en-US" sz="3200" i="1" dirty="0" smtClean="0">
                <a:solidFill>
                  <a:schemeClr val="bg1"/>
                </a:solidFill>
              </a:rPr>
              <a:t>14 </a:t>
            </a:r>
            <a:r>
              <a:rPr lang="en-US" sz="3200" i="1" dirty="0" smtClean="0">
                <a:solidFill>
                  <a:schemeClr val="bg1"/>
                </a:solidFill>
              </a:rPr>
              <a:t>but whoever drinks of the water that I shall give him will never thirst. But the water that I shall give him will become in him a fountain of water springing up into everlasting life."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014-11-16-Our-Deepest-Longing-PPT-Cover.jpg"/>
          <p:cNvPicPr>
            <a:picLocks noChangeAspect="1"/>
          </p:cNvPicPr>
          <p:nvPr/>
        </p:nvPicPr>
        <p:blipFill>
          <a:blip r:embed="rId2" cstate="print"/>
          <a:stretch>
            <a:fillRect/>
          </a:stretch>
        </p:blipFill>
        <p:spPr>
          <a:xfrm>
            <a:off x="0" y="0"/>
            <a:ext cx="5418666" cy="3048000"/>
          </a:xfrm>
          <a:prstGeom prst="rect">
            <a:avLst/>
          </a:prstGeom>
        </p:spPr>
      </p:pic>
      <p:sp>
        <p:nvSpPr>
          <p:cNvPr id="3" name="TextBox 2"/>
          <p:cNvSpPr txBox="1"/>
          <p:nvPr/>
        </p:nvSpPr>
        <p:spPr>
          <a:xfrm>
            <a:off x="0" y="3276600"/>
            <a:ext cx="9144000" cy="1569660"/>
          </a:xfrm>
          <a:prstGeom prst="rect">
            <a:avLst/>
          </a:prstGeom>
          <a:noFill/>
        </p:spPr>
        <p:txBody>
          <a:bodyPr wrap="square" rtlCol="0">
            <a:spAutoFit/>
          </a:bodyPr>
          <a:lstStyle/>
          <a:p>
            <a:r>
              <a:rPr lang="en-US" sz="3200" i="1" dirty="0" smtClean="0">
                <a:solidFill>
                  <a:schemeClr val="bg1"/>
                </a:solidFill>
              </a:rPr>
              <a:t>John 4:15 </a:t>
            </a:r>
          </a:p>
          <a:p>
            <a:r>
              <a:rPr lang="en-US" sz="3200" i="1" dirty="0" smtClean="0">
                <a:solidFill>
                  <a:schemeClr val="bg1"/>
                </a:solidFill>
              </a:rPr>
              <a:t>The woman said to Him, "Sir, give me this water, that I may not thirst, nor come here to draw."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978</Words>
  <Application>Microsoft Office PowerPoint</Application>
  <PresentationFormat>On-screen Show (4:3)</PresentationFormat>
  <Paragraphs>56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Ashish Raichur</dc:creator>
  <cp:lastModifiedBy>Ashish Raichur</cp:lastModifiedBy>
  <cp:revision>56</cp:revision>
  <dcterms:created xsi:type="dcterms:W3CDTF">2006-08-16T00:00:00Z</dcterms:created>
  <dcterms:modified xsi:type="dcterms:W3CDTF">2014-11-14T06:44:49Z</dcterms:modified>
</cp:coreProperties>
</file>