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7/12/2014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7/12/2014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7/12/2014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7/12/2014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014-07-13-Ministering-Healing-and-Deliverance-Part-2-Ppt-Cover.jpg"/>
          <p:cNvPicPr>
            <a:picLocks noChangeAspect="1"/>
          </p:cNvPicPr>
          <p:nvPr/>
        </p:nvPicPr>
        <p:blipFill>
          <a:blip r:embed="rId2" cstate="print"/>
          <a:stretch>
            <a:fillRect/>
          </a:stretch>
        </p:blipFill>
        <p:spPr>
          <a:xfrm>
            <a:off x="0" y="857250"/>
            <a:ext cx="9144000" cy="51435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2014-07-13-Ministering-Healing-and-Deliverance-Part-2-Ppt-Header.jpg"/>
          <p:cNvPicPr>
            <a:picLocks noChangeAspect="1"/>
          </p:cNvPicPr>
          <p:nvPr/>
        </p:nvPicPr>
        <p:blipFill>
          <a:blip r:embed="rId2" cstate="print"/>
          <a:stretch>
            <a:fillRect/>
          </a:stretch>
        </p:blipFill>
        <p:spPr>
          <a:xfrm>
            <a:off x="0" y="0"/>
            <a:ext cx="9144000" cy="1375172"/>
          </a:xfrm>
          <a:prstGeom prst="rect">
            <a:avLst/>
          </a:prstGeom>
        </p:spPr>
      </p:pic>
      <p:sp>
        <p:nvSpPr>
          <p:cNvPr id="6" name="TextBox 5"/>
          <p:cNvSpPr txBox="1"/>
          <p:nvPr/>
        </p:nvSpPr>
        <p:spPr>
          <a:xfrm>
            <a:off x="0" y="1600200"/>
            <a:ext cx="9144000" cy="1077218"/>
          </a:xfrm>
          <a:prstGeom prst="rect">
            <a:avLst/>
          </a:prstGeom>
          <a:noFill/>
        </p:spPr>
        <p:txBody>
          <a:bodyPr wrap="square" rtlCol="0">
            <a:spAutoFit/>
          </a:bodyPr>
          <a:lstStyle/>
          <a:p>
            <a:pPr algn="ctr"/>
            <a:r>
              <a:rPr lang="en-US" sz="3200" b="1" dirty="0" smtClean="0">
                <a:solidFill>
                  <a:srgbClr val="FFFF00"/>
                </a:solidFill>
              </a:rPr>
              <a:t>DON'T DEMONIC POWERS ALSO DEMONSTRATE THE SUPERNATURAL?</a:t>
            </a:r>
            <a:endParaRPr lang="en-US" sz="3200" b="1" dirty="0">
              <a:solidFill>
                <a:srgbClr val="FFFF00"/>
              </a:solidFill>
            </a:endParaRPr>
          </a:p>
        </p:txBody>
      </p:sp>
      <p:sp>
        <p:nvSpPr>
          <p:cNvPr id="7" name="TextBox 6"/>
          <p:cNvSpPr txBox="1"/>
          <p:nvPr/>
        </p:nvSpPr>
        <p:spPr>
          <a:xfrm>
            <a:off x="0" y="2935069"/>
            <a:ext cx="9144000" cy="3416320"/>
          </a:xfrm>
          <a:prstGeom prst="rect">
            <a:avLst/>
          </a:prstGeom>
          <a:noFill/>
        </p:spPr>
        <p:txBody>
          <a:bodyPr wrap="square" rtlCol="0">
            <a:spAutoFit/>
          </a:bodyPr>
          <a:lstStyle/>
          <a:p>
            <a:pPr algn="ctr"/>
            <a:r>
              <a:rPr lang="en-US" sz="3600" dirty="0" smtClean="0">
                <a:solidFill>
                  <a:schemeClr val="bg1"/>
                </a:solidFill>
              </a:rPr>
              <a:t>Moses And The Magicians In Egypt </a:t>
            </a:r>
            <a:endParaRPr lang="en-US" sz="3600" dirty="0" smtClean="0">
              <a:solidFill>
                <a:schemeClr val="bg1"/>
              </a:solidFill>
            </a:endParaRPr>
          </a:p>
          <a:p>
            <a:pPr algn="ctr"/>
            <a:r>
              <a:rPr lang="en-US" sz="3600" dirty="0" smtClean="0">
                <a:solidFill>
                  <a:schemeClr val="bg1"/>
                </a:solidFill>
              </a:rPr>
              <a:t>(</a:t>
            </a:r>
            <a:r>
              <a:rPr lang="en-US" sz="3600" dirty="0" smtClean="0">
                <a:solidFill>
                  <a:schemeClr val="bg1"/>
                </a:solidFill>
              </a:rPr>
              <a:t>Exodus 7:8-12    Exodus 8:18,19</a:t>
            </a:r>
            <a:r>
              <a:rPr lang="en-US" sz="3600" dirty="0" smtClean="0">
                <a:solidFill>
                  <a:schemeClr val="bg1"/>
                </a:solidFill>
              </a:rPr>
              <a:t>)</a:t>
            </a:r>
          </a:p>
          <a:p>
            <a:pPr algn="ctr"/>
            <a:endParaRPr lang="en-US" sz="3600" dirty="0" smtClean="0">
              <a:solidFill>
                <a:schemeClr val="bg1"/>
              </a:solidFill>
            </a:endParaRPr>
          </a:p>
          <a:p>
            <a:pPr algn="ctr"/>
            <a:r>
              <a:rPr lang="en-US" sz="3600" dirty="0" smtClean="0">
                <a:solidFill>
                  <a:schemeClr val="bg1"/>
                </a:solidFill>
              </a:rPr>
              <a:t>Elijah And The Prophets Of </a:t>
            </a:r>
            <a:r>
              <a:rPr lang="en-US" sz="3600" dirty="0" smtClean="0">
                <a:solidFill>
                  <a:schemeClr val="bg1"/>
                </a:solidFill>
              </a:rPr>
              <a:t>Baal</a:t>
            </a:r>
          </a:p>
          <a:p>
            <a:pPr algn="ctr"/>
            <a:endParaRPr lang="en-US" sz="3600" dirty="0" smtClean="0">
              <a:solidFill>
                <a:schemeClr val="bg1"/>
              </a:solidFill>
            </a:endParaRPr>
          </a:p>
          <a:p>
            <a:pPr algn="ctr"/>
            <a:r>
              <a:rPr lang="en-US" sz="3600" dirty="0" smtClean="0">
                <a:solidFill>
                  <a:schemeClr val="bg1"/>
                </a:solidFill>
              </a:rPr>
              <a:t>The Ministry Of Jesus (Matthew 12:24-29)</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2014-07-13-Ministering-Healing-and-Deliverance-Part-2-Ppt-Header.jpg"/>
          <p:cNvPicPr>
            <a:picLocks noChangeAspect="1"/>
          </p:cNvPicPr>
          <p:nvPr/>
        </p:nvPicPr>
        <p:blipFill>
          <a:blip r:embed="rId2" cstate="print"/>
          <a:stretch>
            <a:fillRect/>
          </a:stretch>
        </p:blipFill>
        <p:spPr>
          <a:xfrm>
            <a:off x="0" y="0"/>
            <a:ext cx="9144000" cy="1375172"/>
          </a:xfrm>
          <a:prstGeom prst="rect">
            <a:avLst/>
          </a:prstGeom>
        </p:spPr>
      </p:pic>
      <p:sp>
        <p:nvSpPr>
          <p:cNvPr id="6" name="TextBox 5"/>
          <p:cNvSpPr txBox="1"/>
          <p:nvPr/>
        </p:nvSpPr>
        <p:spPr>
          <a:xfrm>
            <a:off x="0" y="1600200"/>
            <a:ext cx="9144000" cy="584775"/>
          </a:xfrm>
          <a:prstGeom prst="rect">
            <a:avLst/>
          </a:prstGeom>
          <a:noFill/>
        </p:spPr>
        <p:txBody>
          <a:bodyPr wrap="square" rtlCol="0">
            <a:spAutoFit/>
          </a:bodyPr>
          <a:lstStyle/>
          <a:p>
            <a:pPr algn="ctr"/>
            <a:r>
              <a:rPr lang="en-US" sz="3200" b="1" dirty="0" smtClean="0">
                <a:solidFill>
                  <a:srgbClr val="FFFF00"/>
                </a:solidFill>
              </a:rPr>
              <a:t>IS ASKING FOR "SIGNS" WRONG?</a:t>
            </a:r>
            <a:endParaRPr lang="en-US" sz="3200" b="1" dirty="0">
              <a:solidFill>
                <a:srgbClr val="FFFF00"/>
              </a:solidFill>
            </a:endParaRPr>
          </a:p>
        </p:txBody>
      </p:sp>
      <p:sp>
        <p:nvSpPr>
          <p:cNvPr id="7" name="TextBox 6"/>
          <p:cNvSpPr txBox="1"/>
          <p:nvPr/>
        </p:nvSpPr>
        <p:spPr>
          <a:xfrm>
            <a:off x="0" y="2935069"/>
            <a:ext cx="9144000" cy="646331"/>
          </a:xfrm>
          <a:prstGeom prst="rect">
            <a:avLst/>
          </a:prstGeom>
          <a:noFill/>
        </p:spPr>
        <p:txBody>
          <a:bodyPr wrap="square" rtlCol="0">
            <a:spAutoFit/>
          </a:bodyPr>
          <a:lstStyle/>
          <a:p>
            <a:pPr algn="ctr"/>
            <a:r>
              <a:rPr lang="en-US" sz="3600" dirty="0" smtClean="0">
                <a:solidFill>
                  <a:schemeClr val="bg1"/>
                </a:solidFill>
              </a:rPr>
              <a:t>Matthew 12:38-42 </a:t>
            </a:r>
            <a:r>
              <a:rPr lang="en-US" sz="3600" dirty="0" smtClean="0">
                <a:solidFill>
                  <a:schemeClr val="bg1"/>
                </a:solidFill>
              </a:rPr>
              <a:t>   Matthew </a:t>
            </a:r>
            <a:r>
              <a:rPr lang="en-US" sz="3600" dirty="0" smtClean="0">
                <a:solidFill>
                  <a:schemeClr val="bg1"/>
                </a:solidFill>
              </a:rPr>
              <a:t>16:1-4</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2014-07-13-Ministering-Healing-and-Deliverance-Part-2-Ppt-Header.jpg"/>
          <p:cNvPicPr>
            <a:picLocks noChangeAspect="1"/>
          </p:cNvPicPr>
          <p:nvPr/>
        </p:nvPicPr>
        <p:blipFill>
          <a:blip r:embed="rId2" cstate="print"/>
          <a:stretch>
            <a:fillRect/>
          </a:stretch>
        </p:blipFill>
        <p:spPr>
          <a:xfrm>
            <a:off x="0" y="0"/>
            <a:ext cx="9144000" cy="1375172"/>
          </a:xfrm>
          <a:prstGeom prst="rect">
            <a:avLst/>
          </a:prstGeom>
        </p:spPr>
      </p:pic>
      <p:sp>
        <p:nvSpPr>
          <p:cNvPr id="6" name="TextBox 5"/>
          <p:cNvSpPr txBox="1"/>
          <p:nvPr/>
        </p:nvSpPr>
        <p:spPr>
          <a:xfrm>
            <a:off x="0" y="1600200"/>
            <a:ext cx="9144000" cy="1077218"/>
          </a:xfrm>
          <a:prstGeom prst="rect">
            <a:avLst/>
          </a:prstGeom>
          <a:noFill/>
        </p:spPr>
        <p:txBody>
          <a:bodyPr wrap="square" rtlCol="0">
            <a:spAutoFit/>
          </a:bodyPr>
          <a:lstStyle/>
          <a:p>
            <a:pPr algn="ctr"/>
            <a:r>
              <a:rPr lang="en-US" sz="3200" b="1" dirty="0" smtClean="0">
                <a:solidFill>
                  <a:srgbClr val="FFFF00"/>
                </a:solidFill>
              </a:rPr>
              <a:t>WHAT ABOUT FALSE PROPHETS IN SHEEP'S CLOTHING?</a:t>
            </a:r>
            <a:endParaRPr lang="en-US" sz="3200" b="1" dirty="0">
              <a:solidFill>
                <a:srgbClr val="FFFF00"/>
              </a:solidFill>
            </a:endParaRPr>
          </a:p>
        </p:txBody>
      </p:sp>
      <p:sp>
        <p:nvSpPr>
          <p:cNvPr id="7" name="TextBox 6"/>
          <p:cNvSpPr txBox="1"/>
          <p:nvPr/>
        </p:nvSpPr>
        <p:spPr>
          <a:xfrm>
            <a:off x="0" y="2935069"/>
            <a:ext cx="9144000" cy="3416320"/>
          </a:xfrm>
          <a:prstGeom prst="rect">
            <a:avLst/>
          </a:prstGeom>
          <a:noFill/>
        </p:spPr>
        <p:txBody>
          <a:bodyPr wrap="square" rtlCol="0">
            <a:spAutoFit/>
          </a:bodyPr>
          <a:lstStyle/>
          <a:p>
            <a:pPr algn="ctr"/>
            <a:r>
              <a:rPr lang="en-US" sz="3600" dirty="0" smtClean="0">
                <a:solidFill>
                  <a:schemeClr val="bg1"/>
                </a:solidFill>
              </a:rPr>
              <a:t>Matthew </a:t>
            </a:r>
            <a:r>
              <a:rPr lang="en-US" sz="3600" dirty="0" smtClean="0">
                <a:solidFill>
                  <a:schemeClr val="bg1"/>
                </a:solidFill>
              </a:rPr>
              <a:t>7:15-27        2 </a:t>
            </a:r>
            <a:r>
              <a:rPr lang="en-US" sz="3600" dirty="0" smtClean="0">
                <a:solidFill>
                  <a:schemeClr val="bg1"/>
                </a:solidFill>
              </a:rPr>
              <a:t>Corinthians 11:12-15</a:t>
            </a:r>
          </a:p>
          <a:p>
            <a:pPr algn="ctr"/>
            <a:endParaRPr lang="en-US" sz="3600" dirty="0" smtClean="0">
              <a:solidFill>
                <a:schemeClr val="bg1"/>
              </a:solidFill>
            </a:endParaRPr>
          </a:p>
          <a:p>
            <a:pPr lvl="1"/>
            <a:r>
              <a:rPr lang="en-US" sz="3600" dirty="0" smtClean="0">
                <a:solidFill>
                  <a:schemeClr val="bg1"/>
                </a:solidFill>
              </a:rPr>
              <a:t>A, by </a:t>
            </a:r>
            <a:r>
              <a:rPr lang="en-US" sz="3600" dirty="0" smtClean="0">
                <a:solidFill>
                  <a:schemeClr val="bg1"/>
                </a:solidFill>
              </a:rPr>
              <a:t>their fruits you will know them</a:t>
            </a:r>
          </a:p>
          <a:p>
            <a:pPr lvl="1"/>
            <a:endParaRPr lang="en-US" sz="3600" dirty="0" smtClean="0">
              <a:solidFill>
                <a:schemeClr val="bg1"/>
              </a:solidFill>
            </a:endParaRPr>
          </a:p>
          <a:p>
            <a:pPr lvl="1"/>
            <a:r>
              <a:rPr lang="en-US" sz="3600" dirty="0" smtClean="0">
                <a:solidFill>
                  <a:schemeClr val="bg1"/>
                </a:solidFill>
              </a:rPr>
              <a:t>B, what </a:t>
            </a:r>
            <a:r>
              <a:rPr lang="en-US" sz="3600" dirty="0" smtClean="0">
                <a:solidFill>
                  <a:schemeClr val="bg1"/>
                </a:solidFill>
              </a:rPr>
              <a:t>do they practice? Do they do the will of the Father or do they practice lawlessness? </a:t>
            </a:r>
            <a:endParaRPr lang="en-US" sz="3600" dirty="0" smtClean="0">
              <a:solidFill>
                <a:schemeClr val="bg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2014-07-13-Ministering-Healing-and-Deliverance-Part-2-Ppt-Header.jpg"/>
          <p:cNvPicPr>
            <a:picLocks noChangeAspect="1"/>
          </p:cNvPicPr>
          <p:nvPr/>
        </p:nvPicPr>
        <p:blipFill>
          <a:blip r:embed="rId2" cstate="print"/>
          <a:stretch>
            <a:fillRect/>
          </a:stretch>
        </p:blipFill>
        <p:spPr>
          <a:xfrm>
            <a:off x="0" y="0"/>
            <a:ext cx="9144000" cy="1375172"/>
          </a:xfrm>
          <a:prstGeom prst="rect">
            <a:avLst/>
          </a:prstGeom>
        </p:spPr>
      </p:pic>
      <p:sp>
        <p:nvSpPr>
          <p:cNvPr id="6" name="TextBox 5"/>
          <p:cNvSpPr txBox="1"/>
          <p:nvPr/>
        </p:nvSpPr>
        <p:spPr>
          <a:xfrm>
            <a:off x="0" y="1600200"/>
            <a:ext cx="9144000" cy="1077218"/>
          </a:xfrm>
          <a:prstGeom prst="rect">
            <a:avLst/>
          </a:prstGeom>
          <a:noFill/>
        </p:spPr>
        <p:txBody>
          <a:bodyPr wrap="square" rtlCol="0">
            <a:spAutoFit/>
          </a:bodyPr>
          <a:lstStyle/>
          <a:p>
            <a:pPr algn="ctr"/>
            <a:r>
              <a:rPr lang="en-US" sz="3200" b="1" dirty="0" smtClean="0">
                <a:solidFill>
                  <a:srgbClr val="FFFF00"/>
                </a:solidFill>
              </a:rPr>
              <a:t>ISN'T ENTERING INTO ETERNAL LIFE MORE IMPORTANT THAN BEING HEALED OR DELIVERED?</a:t>
            </a:r>
            <a:endParaRPr lang="en-US" sz="3200" b="1" dirty="0">
              <a:solidFill>
                <a:srgbClr val="FFFF00"/>
              </a:solidFill>
            </a:endParaRPr>
          </a:p>
        </p:txBody>
      </p:sp>
      <p:sp>
        <p:nvSpPr>
          <p:cNvPr id="7" name="TextBox 6"/>
          <p:cNvSpPr txBox="1"/>
          <p:nvPr/>
        </p:nvSpPr>
        <p:spPr>
          <a:xfrm>
            <a:off x="0" y="2935069"/>
            <a:ext cx="9144000" cy="646331"/>
          </a:xfrm>
          <a:prstGeom prst="rect">
            <a:avLst/>
          </a:prstGeom>
          <a:noFill/>
        </p:spPr>
        <p:txBody>
          <a:bodyPr wrap="square" rtlCol="0">
            <a:spAutoFit/>
          </a:bodyPr>
          <a:lstStyle/>
          <a:p>
            <a:pPr algn="ctr"/>
            <a:r>
              <a:rPr lang="en-US" sz="3600" dirty="0" smtClean="0">
                <a:solidFill>
                  <a:schemeClr val="bg1"/>
                </a:solidFill>
              </a:rPr>
              <a:t>Mark 8:36,37 </a:t>
            </a:r>
            <a:r>
              <a:rPr lang="en-US" sz="3600" dirty="0" smtClean="0">
                <a:solidFill>
                  <a:schemeClr val="bg1"/>
                </a:solidFill>
              </a:rPr>
              <a:t>           Matthew </a:t>
            </a:r>
            <a:r>
              <a:rPr lang="en-US" sz="3600" dirty="0" smtClean="0">
                <a:solidFill>
                  <a:schemeClr val="bg1"/>
                </a:solidFill>
              </a:rPr>
              <a:t>5:29,30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2014-07-13-Ministering-Healing-and-Deliverance-Part-2-Ppt-Header.jpg"/>
          <p:cNvPicPr>
            <a:picLocks noChangeAspect="1"/>
          </p:cNvPicPr>
          <p:nvPr/>
        </p:nvPicPr>
        <p:blipFill>
          <a:blip r:embed="rId2" cstate="print"/>
          <a:stretch>
            <a:fillRect/>
          </a:stretch>
        </p:blipFill>
        <p:spPr>
          <a:xfrm>
            <a:off x="0" y="0"/>
            <a:ext cx="9144000" cy="1375172"/>
          </a:xfrm>
          <a:prstGeom prst="rect">
            <a:avLst/>
          </a:prstGeom>
        </p:spPr>
      </p:pic>
      <p:sp>
        <p:nvSpPr>
          <p:cNvPr id="6" name="TextBox 5"/>
          <p:cNvSpPr txBox="1"/>
          <p:nvPr/>
        </p:nvSpPr>
        <p:spPr>
          <a:xfrm>
            <a:off x="0" y="1600200"/>
            <a:ext cx="9144000" cy="1077218"/>
          </a:xfrm>
          <a:prstGeom prst="rect">
            <a:avLst/>
          </a:prstGeom>
          <a:noFill/>
        </p:spPr>
        <p:txBody>
          <a:bodyPr wrap="square" rtlCol="0">
            <a:spAutoFit/>
          </a:bodyPr>
          <a:lstStyle/>
          <a:p>
            <a:pPr algn="ctr"/>
            <a:r>
              <a:rPr lang="en-US" sz="3200" b="1" dirty="0" smtClean="0">
                <a:solidFill>
                  <a:srgbClr val="FFFF00"/>
                </a:solidFill>
              </a:rPr>
              <a:t>ISN'T DOING GOOD WORKS MORE IMPORTANT THAN DOING MIRACULOUS WORKS?</a:t>
            </a:r>
            <a:endParaRPr lang="en-US" sz="3200" b="1" dirty="0">
              <a:solidFill>
                <a:srgbClr val="FFFF00"/>
              </a:solidFill>
            </a:endParaRPr>
          </a:p>
        </p:txBody>
      </p:sp>
      <p:sp>
        <p:nvSpPr>
          <p:cNvPr id="7" name="TextBox 6"/>
          <p:cNvSpPr txBox="1"/>
          <p:nvPr/>
        </p:nvSpPr>
        <p:spPr>
          <a:xfrm>
            <a:off x="0" y="2935069"/>
            <a:ext cx="9144000" cy="3416320"/>
          </a:xfrm>
          <a:prstGeom prst="rect">
            <a:avLst/>
          </a:prstGeom>
          <a:noFill/>
        </p:spPr>
        <p:txBody>
          <a:bodyPr wrap="square" rtlCol="0">
            <a:spAutoFit/>
          </a:bodyPr>
          <a:lstStyle/>
          <a:p>
            <a:pPr algn="ctr"/>
            <a:r>
              <a:rPr lang="en-US" sz="3600" dirty="0" smtClean="0">
                <a:solidFill>
                  <a:schemeClr val="bg1"/>
                </a:solidFill>
              </a:rPr>
              <a:t>For a believer doing good works (social and charitable deeds) and doing miraculous works are both equally important. </a:t>
            </a:r>
            <a:endParaRPr lang="en-US" sz="3600" dirty="0" smtClean="0">
              <a:solidFill>
                <a:schemeClr val="bg1"/>
              </a:solidFill>
            </a:endParaRPr>
          </a:p>
          <a:p>
            <a:pPr algn="ctr"/>
            <a:endParaRPr lang="en-US" sz="3600" dirty="0" smtClean="0">
              <a:solidFill>
                <a:schemeClr val="bg1"/>
              </a:solidFill>
            </a:endParaRPr>
          </a:p>
          <a:p>
            <a:pPr algn="ctr"/>
            <a:r>
              <a:rPr lang="en-US" sz="3600" dirty="0" smtClean="0">
                <a:solidFill>
                  <a:schemeClr val="bg1"/>
                </a:solidFill>
              </a:rPr>
              <a:t>Both </a:t>
            </a:r>
            <a:r>
              <a:rPr lang="en-US" sz="3600" dirty="0" smtClean="0">
                <a:solidFill>
                  <a:schemeClr val="bg1"/>
                </a:solidFill>
              </a:rPr>
              <a:t>flow out of God's love working in our hearts.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2014-07-13-Ministering-Healing-and-Deliverance-Part-2-Ppt-Header.jpg"/>
          <p:cNvPicPr>
            <a:picLocks noChangeAspect="1"/>
          </p:cNvPicPr>
          <p:nvPr/>
        </p:nvPicPr>
        <p:blipFill>
          <a:blip r:embed="rId2" cstate="print"/>
          <a:stretch>
            <a:fillRect/>
          </a:stretch>
        </p:blipFill>
        <p:spPr>
          <a:xfrm>
            <a:off x="0" y="0"/>
            <a:ext cx="9144000" cy="1375172"/>
          </a:xfrm>
          <a:prstGeom prst="rect">
            <a:avLst/>
          </a:prstGeom>
        </p:spPr>
      </p:pic>
      <p:sp>
        <p:nvSpPr>
          <p:cNvPr id="6" name="TextBox 5"/>
          <p:cNvSpPr txBox="1"/>
          <p:nvPr/>
        </p:nvSpPr>
        <p:spPr>
          <a:xfrm>
            <a:off x="0" y="1600200"/>
            <a:ext cx="9144000" cy="584775"/>
          </a:xfrm>
          <a:prstGeom prst="rect">
            <a:avLst/>
          </a:prstGeom>
          <a:noFill/>
        </p:spPr>
        <p:txBody>
          <a:bodyPr wrap="square" rtlCol="0">
            <a:spAutoFit/>
          </a:bodyPr>
          <a:lstStyle/>
          <a:p>
            <a:pPr algn="ctr"/>
            <a:r>
              <a:rPr lang="en-US" sz="3200" b="1" dirty="0" smtClean="0">
                <a:solidFill>
                  <a:srgbClr val="FFFF00"/>
                </a:solidFill>
              </a:rPr>
              <a:t>THE MINISTRY OF APOLOGETICS</a:t>
            </a:r>
            <a:endParaRPr lang="en-US" sz="3200" b="1" dirty="0">
              <a:solidFill>
                <a:srgbClr val="FFFF00"/>
              </a:solidFill>
            </a:endParaRPr>
          </a:p>
        </p:txBody>
      </p:sp>
      <p:sp>
        <p:nvSpPr>
          <p:cNvPr id="7" name="TextBox 6"/>
          <p:cNvSpPr txBox="1"/>
          <p:nvPr/>
        </p:nvSpPr>
        <p:spPr>
          <a:xfrm>
            <a:off x="0" y="2935069"/>
            <a:ext cx="9144000" cy="2308324"/>
          </a:xfrm>
          <a:prstGeom prst="rect">
            <a:avLst/>
          </a:prstGeom>
          <a:noFill/>
        </p:spPr>
        <p:txBody>
          <a:bodyPr wrap="square" rtlCol="0">
            <a:spAutoFit/>
          </a:bodyPr>
          <a:lstStyle/>
          <a:p>
            <a:pPr algn="ctr"/>
            <a:r>
              <a:rPr lang="en-US" sz="3600" dirty="0" smtClean="0">
                <a:solidFill>
                  <a:schemeClr val="bg1"/>
                </a:solidFill>
              </a:rPr>
              <a:t>Peter’s Apologia</a:t>
            </a:r>
          </a:p>
          <a:p>
            <a:pPr algn="ctr"/>
            <a:r>
              <a:rPr lang="en-US" sz="3600" dirty="0" smtClean="0">
                <a:solidFill>
                  <a:schemeClr val="bg1"/>
                </a:solidFill>
              </a:rPr>
              <a:t>1 </a:t>
            </a:r>
            <a:r>
              <a:rPr lang="en-US" sz="3600" dirty="0" smtClean="0">
                <a:solidFill>
                  <a:schemeClr val="bg1"/>
                </a:solidFill>
              </a:rPr>
              <a:t>Peter 3:15  </a:t>
            </a:r>
            <a:r>
              <a:rPr lang="en-US" sz="3600" dirty="0" smtClean="0">
                <a:solidFill>
                  <a:schemeClr val="bg1"/>
                </a:solidFill>
              </a:rPr>
              <a:t>      Acts 4:13,14</a:t>
            </a:r>
          </a:p>
          <a:p>
            <a:pPr algn="ctr"/>
            <a:endParaRPr lang="en-US" sz="3600" dirty="0" smtClean="0">
              <a:solidFill>
                <a:schemeClr val="bg1"/>
              </a:solidFill>
            </a:endParaRPr>
          </a:p>
          <a:p>
            <a:pPr algn="ctr"/>
            <a:endParaRPr lang="en-US" sz="3600" dirty="0" smtClean="0">
              <a:solidFill>
                <a:schemeClr val="bg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2014-07-13-Ministering-Healing-and-Deliverance-Part-2-Ppt-Header.jpg"/>
          <p:cNvPicPr>
            <a:picLocks noChangeAspect="1"/>
          </p:cNvPicPr>
          <p:nvPr/>
        </p:nvPicPr>
        <p:blipFill>
          <a:blip r:embed="rId2" cstate="print"/>
          <a:stretch>
            <a:fillRect/>
          </a:stretch>
        </p:blipFill>
        <p:spPr>
          <a:xfrm>
            <a:off x="0" y="0"/>
            <a:ext cx="9144000" cy="1375172"/>
          </a:xfrm>
          <a:prstGeom prst="rect">
            <a:avLst/>
          </a:prstGeom>
        </p:spPr>
      </p:pic>
      <p:sp>
        <p:nvSpPr>
          <p:cNvPr id="6" name="TextBox 5"/>
          <p:cNvSpPr txBox="1"/>
          <p:nvPr/>
        </p:nvSpPr>
        <p:spPr>
          <a:xfrm>
            <a:off x="0" y="1600200"/>
            <a:ext cx="9144000" cy="584775"/>
          </a:xfrm>
          <a:prstGeom prst="rect">
            <a:avLst/>
          </a:prstGeom>
          <a:noFill/>
        </p:spPr>
        <p:txBody>
          <a:bodyPr wrap="square" rtlCol="0">
            <a:spAutoFit/>
          </a:bodyPr>
          <a:lstStyle/>
          <a:p>
            <a:pPr algn="ctr"/>
            <a:r>
              <a:rPr lang="en-US" sz="3200" b="1" dirty="0" smtClean="0">
                <a:solidFill>
                  <a:srgbClr val="FFFF00"/>
                </a:solidFill>
              </a:rPr>
              <a:t>PAUL REASONED AND DEMONSTRATED</a:t>
            </a:r>
            <a:endParaRPr lang="en-US" sz="3200" b="1" dirty="0">
              <a:solidFill>
                <a:srgbClr val="FFFF00"/>
              </a:solidFill>
            </a:endParaRPr>
          </a:p>
        </p:txBody>
      </p:sp>
      <p:sp>
        <p:nvSpPr>
          <p:cNvPr id="7" name="TextBox 6"/>
          <p:cNvSpPr txBox="1"/>
          <p:nvPr/>
        </p:nvSpPr>
        <p:spPr>
          <a:xfrm>
            <a:off x="0" y="2514600"/>
            <a:ext cx="9144000" cy="3970318"/>
          </a:xfrm>
          <a:prstGeom prst="rect">
            <a:avLst/>
          </a:prstGeom>
          <a:noFill/>
        </p:spPr>
        <p:txBody>
          <a:bodyPr wrap="square" rtlCol="0">
            <a:spAutoFit/>
          </a:bodyPr>
          <a:lstStyle/>
          <a:p>
            <a:pPr algn="ctr"/>
            <a:r>
              <a:rPr lang="en-US" sz="3600" dirty="0" smtClean="0">
                <a:solidFill>
                  <a:schemeClr val="bg1"/>
                </a:solidFill>
              </a:rPr>
              <a:t>Acts </a:t>
            </a:r>
            <a:r>
              <a:rPr lang="en-US" sz="3600" dirty="0" smtClean="0">
                <a:solidFill>
                  <a:schemeClr val="bg1"/>
                </a:solidFill>
              </a:rPr>
              <a:t>13:6-12  </a:t>
            </a:r>
            <a:r>
              <a:rPr lang="en-US" sz="3600" dirty="0" smtClean="0">
                <a:solidFill>
                  <a:schemeClr val="bg1"/>
                </a:solidFill>
              </a:rPr>
              <a:t>    </a:t>
            </a:r>
            <a:r>
              <a:rPr lang="en-US" sz="3600" dirty="0" smtClean="0">
                <a:solidFill>
                  <a:schemeClr val="bg1"/>
                </a:solidFill>
              </a:rPr>
              <a:t>Romans </a:t>
            </a:r>
            <a:r>
              <a:rPr lang="en-US" sz="3600" dirty="0" smtClean="0">
                <a:solidFill>
                  <a:schemeClr val="bg1"/>
                </a:solidFill>
              </a:rPr>
              <a:t>15:18,19</a:t>
            </a:r>
          </a:p>
          <a:p>
            <a:pPr algn="ctr"/>
            <a:endParaRPr lang="en-US" sz="3600" dirty="0" smtClean="0">
              <a:solidFill>
                <a:schemeClr val="bg1"/>
              </a:solidFill>
            </a:endParaRPr>
          </a:p>
          <a:p>
            <a:pPr algn="ctr"/>
            <a:r>
              <a:rPr lang="en-US" sz="3600" dirty="0" smtClean="0">
                <a:solidFill>
                  <a:schemeClr val="bg1"/>
                </a:solidFill>
              </a:rPr>
              <a:t>Paul the apostle combined sound reason and supernatural demonstrations of the power of God, as he ministered, whether to the highly intellectual or to everyday people. We must do the same today</a:t>
            </a:r>
            <a:r>
              <a:rPr lang="en-US" sz="3600" dirty="0" smtClean="0">
                <a:solidFill>
                  <a:schemeClr val="bg1"/>
                </a:solidFill>
              </a:rPr>
              <a:t>.</a:t>
            </a:r>
            <a:endParaRPr lang="en-US" sz="3600" dirty="0" smtClean="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2014-07-13-Ministering-Healing-and-Deliverance-Part-2-Ppt-Header.jpg"/>
          <p:cNvPicPr>
            <a:picLocks noChangeAspect="1"/>
          </p:cNvPicPr>
          <p:nvPr/>
        </p:nvPicPr>
        <p:blipFill>
          <a:blip r:embed="rId2" cstate="print"/>
          <a:stretch>
            <a:fillRect/>
          </a:stretch>
        </p:blipFill>
        <p:spPr>
          <a:xfrm>
            <a:off x="0" y="0"/>
            <a:ext cx="9144000" cy="1375172"/>
          </a:xfrm>
          <a:prstGeom prst="rect">
            <a:avLst/>
          </a:prstGeom>
        </p:spPr>
      </p:pic>
      <p:sp>
        <p:nvSpPr>
          <p:cNvPr id="7" name="TextBox 6"/>
          <p:cNvSpPr txBox="1"/>
          <p:nvPr/>
        </p:nvSpPr>
        <p:spPr>
          <a:xfrm>
            <a:off x="0" y="2743200"/>
            <a:ext cx="9144000" cy="2862322"/>
          </a:xfrm>
          <a:prstGeom prst="rect">
            <a:avLst/>
          </a:prstGeom>
          <a:noFill/>
        </p:spPr>
        <p:txBody>
          <a:bodyPr wrap="square" rtlCol="0">
            <a:spAutoFit/>
          </a:bodyPr>
          <a:lstStyle/>
          <a:p>
            <a:pPr algn="ctr"/>
            <a:r>
              <a:rPr lang="en-US" sz="3600" dirty="0" smtClean="0">
                <a:solidFill>
                  <a:schemeClr val="bg1"/>
                </a:solidFill>
              </a:rPr>
              <a:t>Supernatural healing is in the Person, not in the process that is used! </a:t>
            </a:r>
            <a:endParaRPr lang="en-US" sz="3600" dirty="0" smtClean="0">
              <a:solidFill>
                <a:schemeClr val="bg1"/>
              </a:solidFill>
            </a:endParaRPr>
          </a:p>
          <a:p>
            <a:pPr algn="ctr"/>
            <a:endParaRPr lang="en-US" sz="3600" dirty="0" smtClean="0">
              <a:solidFill>
                <a:schemeClr val="bg1"/>
              </a:solidFill>
            </a:endParaRPr>
          </a:p>
          <a:p>
            <a:pPr algn="ctr"/>
            <a:r>
              <a:rPr lang="en-US" sz="3600" dirty="0" smtClean="0">
                <a:solidFill>
                  <a:schemeClr val="bg1"/>
                </a:solidFill>
              </a:rPr>
              <a:t>Divine </a:t>
            </a:r>
            <a:r>
              <a:rPr lang="en-US" sz="3600" dirty="0" smtClean="0">
                <a:solidFill>
                  <a:schemeClr val="bg1"/>
                </a:solidFill>
              </a:rPr>
              <a:t>healing is in the Presence of God, not the particular method that is used!</a:t>
            </a:r>
            <a:endParaRPr lang="en-US" sz="3600"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2014-07-13-Ministering-Healing-and-Deliverance-Part-2-Ppt-Header.jpg"/>
          <p:cNvPicPr>
            <a:picLocks noChangeAspect="1"/>
          </p:cNvPicPr>
          <p:nvPr/>
        </p:nvPicPr>
        <p:blipFill>
          <a:blip r:embed="rId2" cstate="print"/>
          <a:stretch>
            <a:fillRect/>
          </a:stretch>
        </p:blipFill>
        <p:spPr>
          <a:xfrm>
            <a:off x="0" y="0"/>
            <a:ext cx="9144000" cy="1375172"/>
          </a:xfrm>
          <a:prstGeom prst="rect">
            <a:avLst/>
          </a:prstGeom>
        </p:spPr>
      </p:pic>
      <p:sp>
        <p:nvSpPr>
          <p:cNvPr id="6" name="TextBox 5"/>
          <p:cNvSpPr txBox="1"/>
          <p:nvPr/>
        </p:nvSpPr>
        <p:spPr>
          <a:xfrm>
            <a:off x="0" y="1600200"/>
            <a:ext cx="9144000" cy="1077218"/>
          </a:xfrm>
          <a:prstGeom prst="rect">
            <a:avLst/>
          </a:prstGeom>
          <a:noFill/>
        </p:spPr>
        <p:txBody>
          <a:bodyPr wrap="square" rtlCol="0">
            <a:spAutoFit/>
          </a:bodyPr>
          <a:lstStyle/>
          <a:p>
            <a:pPr algn="ctr"/>
            <a:r>
              <a:rPr lang="en-US" sz="3200" b="1" dirty="0" smtClean="0">
                <a:solidFill>
                  <a:srgbClr val="FFFF00"/>
                </a:solidFill>
              </a:rPr>
              <a:t>WHY ARE WE NOT DEMONSTRATING MORE OF GOD’S POWER?</a:t>
            </a:r>
            <a:endParaRPr lang="en-US" sz="3200" b="1" dirty="0">
              <a:solidFill>
                <a:srgbClr val="FFFF00"/>
              </a:solidFill>
            </a:endParaRPr>
          </a:p>
        </p:txBody>
      </p:sp>
      <p:sp>
        <p:nvSpPr>
          <p:cNvPr id="7" name="TextBox 6"/>
          <p:cNvSpPr txBox="1"/>
          <p:nvPr/>
        </p:nvSpPr>
        <p:spPr>
          <a:xfrm>
            <a:off x="0" y="2935069"/>
            <a:ext cx="9144000" cy="646331"/>
          </a:xfrm>
          <a:prstGeom prst="rect">
            <a:avLst/>
          </a:prstGeom>
          <a:noFill/>
        </p:spPr>
        <p:txBody>
          <a:bodyPr wrap="square" rtlCol="0">
            <a:spAutoFit/>
          </a:bodyPr>
          <a:lstStyle/>
          <a:p>
            <a:pPr algn="ctr"/>
            <a:r>
              <a:rPr lang="en-US" sz="3600" dirty="0" smtClean="0">
                <a:solidFill>
                  <a:schemeClr val="bg1"/>
                </a:solidFill>
              </a:rPr>
              <a:t>#1, Lack Of Knowledge (Isaiah:13a  Hosea 4:6a)</a:t>
            </a:r>
            <a:endParaRPr lang="en-US" sz="3600"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2014-07-13-Ministering-Healing-and-Deliverance-Part-2-Ppt-Header.jpg"/>
          <p:cNvPicPr>
            <a:picLocks noChangeAspect="1"/>
          </p:cNvPicPr>
          <p:nvPr/>
        </p:nvPicPr>
        <p:blipFill>
          <a:blip r:embed="rId2" cstate="print"/>
          <a:stretch>
            <a:fillRect/>
          </a:stretch>
        </p:blipFill>
        <p:spPr>
          <a:xfrm>
            <a:off x="0" y="0"/>
            <a:ext cx="9144000" cy="1375172"/>
          </a:xfrm>
          <a:prstGeom prst="rect">
            <a:avLst/>
          </a:prstGeom>
        </p:spPr>
      </p:pic>
      <p:sp>
        <p:nvSpPr>
          <p:cNvPr id="6" name="TextBox 5"/>
          <p:cNvSpPr txBox="1"/>
          <p:nvPr/>
        </p:nvSpPr>
        <p:spPr>
          <a:xfrm>
            <a:off x="0" y="1600200"/>
            <a:ext cx="9144000" cy="1077218"/>
          </a:xfrm>
          <a:prstGeom prst="rect">
            <a:avLst/>
          </a:prstGeom>
          <a:noFill/>
        </p:spPr>
        <p:txBody>
          <a:bodyPr wrap="square" rtlCol="0">
            <a:spAutoFit/>
          </a:bodyPr>
          <a:lstStyle/>
          <a:p>
            <a:pPr algn="ctr"/>
            <a:r>
              <a:rPr lang="en-US" sz="3200" b="1" dirty="0" smtClean="0">
                <a:solidFill>
                  <a:srgbClr val="FFFF00"/>
                </a:solidFill>
              </a:rPr>
              <a:t>WHY ARE WE NOT DEMONSTRATING MORE OF GOD’S POWER?</a:t>
            </a:r>
            <a:endParaRPr lang="en-US" sz="3200" b="1" dirty="0">
              <a:solidFill>
                <a:srgbClr val="FFFF00"/>
              </a:solidFill>
            </a:endParaRPr>
          </a:p>
        </p:txBody>
      </p:sp>
      <p:sp>
        <p:nvSpPr>
          <p:cNvPr id="7" name="TextBox 6"/>
          <p:cNvSpPr txBox="1"/>
          <p:nvPr/>
        </p:nvSpPr>
        <p:spPr>
          <a:xfrm>
            <a:off x="0" y="2935069"/>
            <a:ext cx="9144000" cy="1200329"/>
          </a:xfrm>
          <a:prstGeom prst="rect">
            <a:avLst/>
          </a:prstGeom>
          <a:noFill/>
        </p:spPr>
        <p:txBody>
          <a:bodyPr wrap="square" rtlCol="0">
            <a:spAutoFit/>
          </a:bodyPr>
          <a:lstStyle/>
          <a:p>
            <a:pPr algn="ctr"/>
            <a:r>
              <a:rPr lang="en-US" sz="3600" dirty="0" smtClean="0">
                <a:solidFill>
                  <a:schemeClr val="bg1"/>
                </a:solidFill>
              </a:rPr>
              <a:t>#2, Wrong Teaching Concerning The Supernatural (Mark 7:8,9,13)</a:t>
            </a:r>
            <a:endParaRPr lang="en-US" sz="3600"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2014-07-13-Ministering-Healing-and-Deliverance-Part-2-Ppt-Header.jpg"/>
          <p:cNvPicPr>
            <a:picLocks noChangeAspect="1"/>
          </p:cNvPicPr>
          <p:nvPr/>
        </p:nvPicPr>
        <p:blipFill>
          <a:blip r:embed="rId2" cstate="print"/>
          <a:stretch>
            <a:fillRect/>
          </a:stretch>
        </p:blipFill>
        <p:spPr>
          <a:xfrm>
            <a:off x="0" y="0"/>
            <a:ext cx="9144000" cy="1375172"/>
          </a:xfrm>
          <a:prstGeom prst="rect">
            <a:avLst/>
          </a:prstGeom>
        </p:spPr>
      </p:pic>
      <p:sp>
        <p:nvSpPr>
          <p:cNvPr id="6" name="TextBox 5"/>
          <p:cNvSpPr txBox="1"/>
          <p:nvPr/>
        </p:nvSpPr>
        <p:spPr>
          <a:xfrm>
            <a:off x="0" y="1600200"/>
            <a:ext cx="9144000" cy="1077218"/>
          </a:xfrm>
          <a:prstGeom prst="rect">
            <a:avLst/>
          </a:prstGeom>
          <a:noFill/>
        </p:spPr>
        <p:txBody>
          <a:bodyPr wrap="square" rtlCol="0">
            <a:spAutoFit/>
          </a:bodyPr>
          <a:lstStyle/>
          <a:p>
            <a:pPr algn="ctr"/>
            <a:r>
              <a:rPr lang="en-US" sz="3200" b="1" dirty="0" smtClean="0">
                <a:solidFill>
                  <a:srgbClr val="FFFF00"/>
                </a:solidFill>
              </a:rPr>
              <a:t>WHY ARE WE NOT DEMONSTRATING MORE OF GOD’S POWER?</a:t>
            </a:r>
            <a:endParaRPr lang="en-US" sz="3200" b="1" dirty="0">
              <a:solidFill>
                <a:srgbClr val="FFFF00"/>
              </a:solidFill>
            </a:endParaRPr>
          </a:p>
        </p:txBody>
      </p:sp>
      <p:sp>
        <p:nvSpPr>
          <p:cNvPr id="7" name="TextBox 6"/>
          <p:cNvSpPr txBox="1"/>
          <p:nvPr/>
        </p:nvSpPr>
        <p:spPr>
          <a:xfrm>
            <a:off x="0" y="2935069"/>
            <a:ext cx="9144000" cy="1200329"/>
          </a:xfrm>
          <a:prstGeom prst="rect">
            <a:avLst/>
          </a:prstGeom>
          <a:noFill/>
        </p:spPr>
        <p:txBody>
          <a:bodyPr wrap="square" rtlCol="0">
            <a:spAutoFit/>
          </a:bodyPr>
          <a:lstStyle/>
          <a:p>
            <a:pPr algn="ctr"/>
            <a:r>
              <a:rPr lang="en-US" sz="3600" dirty="0" smtClean="0">
                <a:solidFill>
                  <a:schemeClr val="bg1"/>
                </a:solidFill>
              </a:rPr>
              <a:t>#3, Leaving The Miracle Ministry Reserved For An Elite Few</a:t>
            </a:r>
            <a:endParaRPr lang="en-US" sz="3600"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2014-07-13-Ministering-Healing-and-Deliverance-Part-2-Ppt-Header.jpg"/>
          <p:cNvPicPr>
            <a:picLocks noChangeAspect="1"/>
          </p:cNvPicPr>
          <p:nvPr/>
        </p:nvPicPr>
        <p:blipFill>
          <a:blip r:embed="rId2" cstate="print"/>
          <a:stretch>
            <a:fillRect/>
          </a:stretch>
        </p:blipFill>
        <p:spPr>
          <a:xfrm>
            <a:off x="0" y="0"/>
            <a:ext cx="9144000" cy="1375172"/>
          </a:xfrm>
          <a:prstGeom prst="rect">
            <a:avLst/>
          </a:prstGeom>
        </p:spPr>
      </p:pic>
      <p:sp>
        <p:nvSpPr>
          <p:cNvPr id="6" name="TextBox 5"/>
          <p:cNvSpPr txBox="1"/>
          <p:nvPr/>
        </p:nvSpPr>
        <p:spPr>
          <a:xfrm>
            <a:off x="0" y="1600200"/>
            <a:ext cx="9144000" cy="1077218"/>
          </a:xfrm>
          <a:prstGeom prst="rect">
            <a:avLst/>
          </a:prstGeom>
          <a:noFill/>
        </p:spPr>
        <p:txBody>
          <a:bodyPr wrap="square" rtlCol="0">
            <a:spAutoFit/>
          </a:bodyPr>
          <a:lstStyle/>
          <a:p>
            <a:pPr algn="ctr"/>
            <a:r>
              <a:rPr lang="en-US" sz="3200" b="1" dirty="0" smtClean="0">
                <a:solidFill>
                  <a:srgbClr val="FFFF00"/>
                </a:solidFill>
              </a:rPr>
              <a:t>WHY ARE WE NOT DEMONSTRATING MORE OF GOD’S POWER?</a:t>
            </a:r>
            <a:endParaRPr lang="en-US" sz="3200" b="1" dirty="0">
              <a:solidFill>
                <a:srgbClr val="FFFF00"/>
              </a:solidFill>
            </a:endParaRPr>
          </a:p>
        </p:txBody>
      </p:sp>
      <p:sp>
        <p:nvSpPr>
          <p:cNvPr id="7" name="TextBox 6"/>
          <p:cNvSpPr txBox="1"/>
          <p:nvPr/>
        </p:nvSpPr>
        <p:spPr>
          <a:xfrm>
            <a:off x="0" y="2935069"/>
            <a:ext cx="9144000" cy="1200329"/>
          </a:xfrm>
          <a:prstGeom prst="rect">
            <a:avLst/>
          </a:prstGeom>
          <a:noFill/>
        </p:spPr>
        <p:txBody>
          <a:bodyPr wrap="square" rtlCol="0">
            <a:spAutoFit/>
          </a:bodyPr>
          <a:lstStyle/>
          <a:p>
            <a:pPr algn="ctr"/>
            <a:r>
              <a:rPr lang="en-US" sz="3600" dirty="0" smtClean="0">
                <a:solidFill>
                  <a:schemeClr val="bg1"/>
                </a:solidFill>
              </a:rPr>
              <a:t>#4, Replacing The Supernatural With Modern Substitutes </a:t>
            </a:r>
            <a:endParaRPr lang="en-US" sz="3600"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2014-07-13-Ministering-Healing-and-Deliverance-Part-2-Ppt-Header.jpg"/>
          <p:cNvPicPr>
            <a:picLocks noChangeAspect="1"/>
          </p:cNvPicPr>
          <p:nvPr/>
        </p:nvPicPr>
        <p:blipFill>
          <a:blip r:embed="rId2" cstate="print"/>
          <a:stretch>
            <a:fillRect/>
          </a:stretch>
        </p:blipFill>
        <p:spPr>
          <a:xfrm>
            <a:off x="0" y="0"/>
            <a:ext cx="9144000" cy="1375172"/>
          </a:xfrm>
          <a:prstGeom prst="rect">
            <a:avLst/>
          </a:prstGeom>
        </p:spPr>
      </p:pic>
      <p:sp>
        <p:nvSpPr>
          <p:cNvPr id="6" name="TextBox 5"/>
          <p:cNvSpPr txBox="1"/>
          <p:nvPr/>
        </p:nvSpPr>
        <p:spPr>
          <a:xfrm>
            <a:off x="0" y="1600200"/>
            <a:ext cx="9144000" cy="1077218"/>
          </a:xfrm>
          <a:prstGeom prst="rect">
            <a:avLst/>
          </a:prstGeom>
          <a:noFill/>
        </p:spPr>
        <p:txBody>
          <a:bodyPr wrap="square" rtlCol="0">
            <a:spAutoFit/>
          </a:bodyPr>
          <a:lstStyle/>
          <a:p>
            <a:pPr algn="ctr"/>
            <a:r>
              <a:rPr lang="en-US" sz="3200" b="1" dirty="0" smtClean="0">
                <a:solidFill>
                  <a:srgbClr val="FFFF00"/>
                </a:solidFill>
              </a:rPr>
              <a:t>WHY ARE WE NOT DEMONSTRATING MORE OF GOD’S POWER?</a:t>
            </a:r>
            <a:endParaRPr lang="en-US" sz="3200" b="1" dirty="0">
              <a:solidFill>
                <a:srgbClr val="FFFF00"/>
              </a:solidFill>
            </a:endParaRPr>
          </a:p>
        </p:txBody>
      </p:sp>
      <p:sp>
        <p:nvSpPr>
          <p:cNvPr id="7" name="TextBox 6"/>
          <p:cNvSpPr txBox="1"/>
          <p:nvPr/>
        </p:nvSpPr>
        <p:spPr>
          <a:xfrm>
            <a:off x="0" y="2935069"/>
            <a:ext cx="9144000" cy="1200329"/>
          </a:xfrm>
          <a:prstGeom prst="rect">
            <a:avLst/>
          </a:prstGeom>
          <a:noFill/>
        </p:spPr>
        <p:txBody>
          <a:bodyPr wrap="square" rtlCol="0">
            <a:spAutoFit/>
          </a:bodyPr>
          <a:lstStyle/>
          <a:p>
            <a:pPr algn="ctr"/>
            <a:r>
              <a:rPr lang="en-US" sz="3600" dirty="0" smtClean="0">
                <a:solidFill>
                  <a:schemeClr val="bg1"/>
                </a:solidFill>
              </a:rPr>
              <a:t>#5, Unwilling To Press-In Till We See More Of His Power Displayed (Matthew 11:12)</a:t>
            </a:r>
            <a:endParaRPr lang="en-US" sz="3600"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2014-07-13-Ministering-Healing-and-Deliverance-Part-2-Ppt-Header.jpg"/>
          <p:cNvPicPr>
            <a:picLocks noChangeAspect="1"/>
          </p:cNvPicPr>
          <p:nvPr/>
        </p:nvPicPr>
        <p:blipFill>
          <a:blip r:embed="rId2" cstate="print"/>
          <a:stretch>
            <a:fillRect/>
          </a:stretch>
        </p:blipFill>
        <p:spPr>
          <a:xfrm>
            <a:off x="0" y="0"/>
            <a:ext cx="9144000" cy="1375172"/>
          </a:xfrm>
          <a:prstGeom prst="rect">
            <a:avLst/>
          </a:prstGeom>
        </p:spPr>
      </p:pic>
      <p:sp>
        <p:nvSpPr>
          <p:cNvPr id="6" name="TextBox 5"/>
          <p:cNvSpPr txBox="1"/>
          <p:nvPr/>
        </p:nvSpPr>
        <p:spPr>
          <a:xfrm>
            <a:off x="0" y="1600200"/>
            <a:ext cx="9144000" cy="1077218"/>
          </a:xfrm>
          <a:prstGeom prst="rect">
            <a:avLst/>
          </a:prstGeom>
          <a:noFill/>
        </p:spPr>
        <p:txBody>
          <a:bodyPr wrap="square" rtlCol="0">
            <a:spAutoFit/>
          </a:bodyPr>
          <a:lstStyle/>
          <a:p>
            <a:pPr algn="ctr"/>
            <a:r>
              <a:rPr lang="en-US" sz="3200" b="1" dirty="0" smtClean="0">
                <a:solidFill>
                  <a:srgbClr val="FFFF00"/>
                </a:solidFill>
              </a:rPr>
              <a:t>WHY ARE WE NOT DEMONSTRATING MORE OF GOD’S POWER?</a:t>
            </a:r>
            <a:endParaRPr lang="en-US" sz="3200" b="1" dirty="0">
              <a:solidFill>
                <a:srgbClr val="FFFF00"/>
              </a:solidFill>
            </a:endParaRPr>
          </a:p>
        </p:txBody>
      </p:sp>
      <p:sp>
        <p:nvSpPr>
          <p:cNvPr id="7" name="TextBox 6"/>
          <p:cNvSpPr txBox="1"/>
          <p:nvPr/>
        </p:nvSpPr>
        <p:spPr>
          <a:xfrm>
            <a:off x="0" y="2935069"/>
            <a:ext cx="9144000" cy="3416320"/>
          </a:xfrm>
          <a:prstGeom prst="rect">
            <a:avLst/>
          </a:prstGeom>
          <a:noFill/>
        </p:spPr>
        <p:txBody>
          <a:bodyPr wrap="square" rtlCol="0">
            <a:spAutoFit/>
          </a:bodyPr>
          <a:lstStyle/>
          <a:p>
            <a:pPr algn="ctr"/>
            <a:r>
              <a:rPr lang="en-US" sz="3600" dirty="0" smtClean="0">
                <a:solidFill>
                  <a:schemeClr val="bg1"/>
                </a:solidFill>
              </a:rPr>
              <a:t>#6, Other Roadblocks To The Supernatural</a:t>
            </a:r>
          </a:p>
          <a:p>
            <a:pPr lvl="2"/>
            <a:r>
              <a:rPr lang="en-US" sz="3600" dirty="0" smtClean="0">
                <a:solidFill>
                  <a:schemeClr val="bg1"/>
                </a:solidFill>
              </a:rPr>
              <a:t>• Not stepping out in faith. </a:t>
            </a:r>
          </a:p>
          <a:p>
            <a:pPr lvl="2"/>
            <a:r>
              <a:rPr lang="en-US" sz="3600" dirty="0" smtClean="0">
                <a:solidFill>
                  <a:schemeClr val="bg1"/>
                </a:solidFill>
              </a:rPr>
              <a:t>• Depending on methods instead of His presence. </a:t>
            </a:r>
          </a:p>
          <a:p>
            <a:pPr lvl="2"/>
            <a:r>
              <a:rPr lang="en-US" sz="3600" dirty="0" smtClean="0">
                <a:solidFill>
                  <a:schemeClr val="bg1"/>
                </a:solidFill>
              </a:rPr>
              <a:t>• Discouragement from past failure. </a:t>
            </a:r>
          </a:p>
          <a:p>
            <a:pPr lvl="2"/>
            <a:r>
              <a:rPr lang="en-US" sz="3600" dirty="0" smtClean="0">
                <a:solidFill>
                  <a:schemeClr val="bg1"/>
                </a:solidFill>
              </a:rPr>
              <a:t>• Improper motives. </a:t>
            </a:r>
            <a:endParaRPr lang="en-US" sz="3600" dirty="0">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2014-07-13-Ministering-Healing-and-Deliverance-Part-2-Ppt-Header.jpg"/>
          <p:cNvPicPr>
            <a:picLocks noChangeAspect="1"/>
          </p:cNvPicPr>
          <p:nvPr/>
        </p:nvPicPr>
        <p:blipFill>
          <a:blip r:embed="rId2" cstate="print"/>
          <a:stretch>
            <a:fillRect/>
          </a:stretch>
        </p:blipFill>
        <p:spPr>
          <a:xfrm>
            <a:off x="0" y="0"/>
            <a:ext cx="9144000" cy="1375172"/>
          </a:xfrm>
          <a:prstGeom prst="rect">
            <a:avLst/>
          </a:prstGeom>
        </p:spPr>
      </p:pic>
      <p:sp>
        <p:nvSpPr>
          <p:cNvPr id="6" name="TextBox 5"/>
          <p:cNvSpPr txBox="1"/>
          <p:nvPr/>
        </p:nvSpPr>
        <p:spPr>
          <a:xfrm>
            <a:off x="0" y="1600200"/>
            <a:ext cx="9144000" cy="1077218"/>
          </a:xfrm>
          <a:prstGeom prst="rect">
            <a:avLst/>
          </a:prstGeom>
          <a:noFill/>
        </p:spPr>
        <p:txBody>
          <a:bodyPr wrap="square" rtlCol="0">
            <a:spAutoFit/>
          </a:bodyPr>
          <a:lstStyle/>
          <a:p>
            <a:pPr algn="ctr"/>
            <a:r>
              <a:rPr lang="en-US" sz="3200" b="1" dirty="0" smtClean="0">
                <a:solidFill>
                  <a:srgbClr val="FFFF00"/>
                </a:solidFill>
              </a:rPr>
              <a:t>DON'T DEMONIC POWERS ALSO DEMONSTRATE THE SUPERNATURAL?</a:t>
            </a:r>
            <a:endParaRPr lang="en-US" sz="3200" b="1" dirty="0">
              <a:solidFill>
                <a:srgbClr val="FFFF00"/>
              </a:solidFill>
            </a:endParaRPr>
          </a:p>
        </p:txBody>
      </p:sp>
      <p:sp>
        <p:nvSpPr>
          <p:cNvPr id="7" name="TextBox 6"/>
          <p:cNvSpPr txBox="1"/>
          <p:nvPr/>
        </p:nvSpPr>
        <p:spPr>
          <a:xfrm>
            <a:off x="0" y="2935069"/>
            <a:ext cx="9144000" cy="2862322"/>
          </a:xfrm>
          <a:prstGeom prst="rect">
            <a:avLst/>
          </a:prstGeom>
          <a:noFill/>
        </p:spPr>
        <p:txBody>
          <a:bodyPr wrap="square" rtlCol="0">
            <a:spAutoFit/>
          </a:bodyPr>
          <a:lstStyle/>
          <a:p>
            <a:pPr algn="ctr"/>
            <a:r>
              <a:rPr lang="en-US" sz="3600" dirty="0" smtClean="0">
                <a:solidFill>
                  <a:schemeClr val="bg1"/>
                </a:solidFill>
              </a:rPr>
              <a:t>2 </a:t>
            </a:r>
            <a:r>
              <a:rPr lang="en-US" sz="3600" dirty="0" smtClean="0">
                <a:solidFill>
                  <a:schemeClr val="bg1"/>
                </a:solidFill>
              </a:rPr>
              <a:t>Thessalonians 2:9  </a:t>
            </a:r>
          </a:p>
          <a:p>
            <a:pPr algn="ctr"/>
            <a:endParaRPr lang="en-US" sz="3600" dirty="0" smtClean="0">
              <a:solidFill>
                <a:schemeClr val="bg1"/>
              </a:solidFill>
            </a:endParaRPr>
          </a:p>
          <a:p>
            <a:pPr algn="ctr"/>
            <a:r>
              <a:rPr lang="en-US" sz="3600" dirty="0" smtClean="0">
                <a:solidFill>
                  <a:schemeClr val="bg1"/>
                </a:solidFill>
              </a:rPr>
              <a:t>The counterfeit does not discredit the authentic, it only serves to accentuate the value of the authentic. </a:t>
            </a:r>
            <a:endParaRPr lang="en-US" sz="3600" dirty="0" smtClean="0">
              <a:solidFill>
                <a:schemeClr val="bg1"/>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422</Words>
  <Application>Microsoft Office PowerPoint</Application>
  <PresentationFormat>On-screen Show (4:3)</PresentationFormat>
  <Paragraphs>51</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Ashish Raichur</dc:creator>
  <cp:lastModifiedBy>Ashish Raichur</cp:lastModifiedBy>
  <cp:revision>33</cp:revision>
  <dcterms:created xsi:type="dcterms:W3CDTF">2006-08-16T00:00:00Z</dcterms:created>
  <dcterms:modified xsi:type="dcterms:W3CDTF">2014-07-12T12:43:13Z</dcterms:modified>
</cp:coreProperties>
</file>