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05-18-Kinds-of-Anointings-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752600"/>
            <a:ext cx="9144000" cy="1938992"/>
          </a:xfrm>
          <a:prstGeom prst="rect">
            <a:avLst/>
          </a:prstGeom>
          <a:noFill/>
        </p:spPr>
        <p:txBody>
          <a:bodyPr wrap="square" rtlCol="0">
            <a:spAutoFit/>
          </a:bodyPr>
          <a:lstStyle/>
          <a:p>
            <a:r>
              <a:rPr lang="en-US" sz="4000" dirty="0" smtClean="0">
                <a:solidFill>
                  <a:schemeClr val="bg1"/>
                </a:solidFill>
              </a:rPr>
              <a:t>Some Examples</a:t>
            </a:r>
          </a:p>
          <a:p>
            <a:endParaRPr lang="en-US" sz="4000" dirty="0" smtClean="0">
              <a:solidFill>
                <a:schemeClr val="bg1"/>
              </a:solidFill>
            </a:endParaRPr>
          </a:p>
          <a:p>
            <a:r>
              <a:rPr lang="en-US" sz="4000" dirty="0" smtClean="0">
                <a:solidFill>
                  <a:schemeClr val="bg1"/>
                </a:solidFill>
              </a:rPr>
              <a:t>Samuel, Elijah, Elisha </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752600"/>
            <a:ext cx="9144000" cy="2554545"/>
          </a:xfrm>
          <a:prstGeom prst="rect">
            <a:avLst/>
          </a:prstGeom>
          <a:noFill/>
        </p:spPr>
        <p:txBody>
          <a:bodyPr wrap="square" rtlCol="0">
            <a:spAutoFit/>
          </a:bodyPr>
          <a:lstStyle/>
          <a:p>
            <a:r>
              <a:rPr lang="en-US" sz="4000" dirty="0" smtClean="0">
                <a:solidFill>
                  <a:schemeClr val="bg1"/>
                </a:solidFill>
              </a:rPr>
              <a:t>Some Examples</a:t>
            </a:r>
          </a:p>
          <a:p>
            <a:endParaRPr lang="en-US" sz="4000" dirty="0" smtClean="0">
              <a:solidFill>
                <a:schemeClr val="bg1"/>
              </a:solidFill>
            </a:endParaRPr>
          </a:p>
          <a:p>
            <a:r>
              <a:rPr lang="en-US" sz="4000" dirty="0" smtClean="0">
                <a:solidFill>
                  <a:schemeClr val="bg1"/>
                </a:solidFill>
              </a:rPr>
              <a:t>David was anointed in many areas, as a psalmist, warrior, prophet, and King. </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752600"/>
            <a:ext cx="9144000" cy="4401205"/>
          </a:xfrm>
          <a:prstGeom prst="rect">
            <a:avLst/>
          </a:prstGeom>
          <a:noFill/>
        </p:spPr>
        <p:txBody>
          <a:bodyPr wrap="square" rtlCol="0">
            <a:spAutoFit/>
          </a:bodyPr>
          <a:lstStyle/>
          <a:p>
            <a:r>
              <a:rPr lang="en-US" sz="4000" dirty="0" smtClean="0">
                <a:solidFill>
                  <a:schemeClr val="bg1"/>
                </a:solidFill>
              </a:rPr>
              <a:t>Some Examples</a:t>
            </a:r>
          </a:p>
          <a:p>
            <a:endParaRPr lang="en-US" sz="4000" dirty="0" smtClean="0">
              <a:solidFill>
                <a:schemeClr val="bg1"/>
              </a:solidFill>
            </a:endParaRPr>
          </a:p>
          <a:p>
            <a:r>
              <a:rPr lang="en-US" sz="4000" dirty="0" smtClean="0">
                <a:solidFill>
                  <a:schemeClr val="bg1"/>
                </a:solidFill>
              </a:rPr>
              <a:t>Isaiah, Jeremiah, Ezekiel and other major and minor prophets were anointed by the Holy Spirit and each had distinct experiences of hearing from God, visions, dreams and angelic encounters.. </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3400961"/>
            <a:ext cx="9144000" cy="1323439"/>
          </a:xfrm>
          <a:prstGeom prst="rect">
            <a:avLst/>
          </a:prstGeom>
          <a:noFill/>
        </p:spPr>
        <p:txBody>
          <a:bodyPr wrap="square" rtlCol="0">
            <a:spAutoFit/>
          </a:bodyPr>
          <a:lstStyle/>
          <a:p>
            <a:pPr algn="ctr"/>
            <a:r>
              <a:rPr lang="en-US" sz="4000" dirty="0" smtClean="0">
                <a:solidFill>
                  <a:schemeClr val="bg1"/>
                </a:solidFill>
              </a:rPr>
              <a:t>There is an anointing for whatever God has called you to do.</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2554545"/>
          </a:xfrm>
          <a:prstGeom prst="rect">
            <a:avLst/>
          </a:prstGeom>
          <a:noFill/>
        </p:spPr>
        <p:txBody>
          <a:bodyPr wrap="square" rtlCol="0">
            <a:spAutoFit/>
          </a:bodyPr>
          <a:lstStyle/>
          <a:p>
            <a:pPr algn="ctr"/>
            <a:r>
              <a:rPr lang="en-US" sz="4000" dirty="0" smtClean="0">
                <a:solidFill>
                  <a:schemeClr val="bg1"/>
                </a:solidFill>
              </a:rPr>
              <a:t>Whether </a:t>
            </a:r>
            <a:r>
              <a:rPr lang="en-US" sz="4000" dirty="0" smtClean="0">
                <a:solidFill>
                  <a:schemeClr val="bg1"/>
                </a:solidFill>
              </a:rPr>
              <a:t>we are doing the work of the ministry or are engaging in the marketplace - there is an anointing for every God-given assignment.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2554545"/>
          </a:xfrm>
          <a:prstGeom prst="rect">
            <a:avLst/>
          </a:prstGeom>
          <a:noFill/>
        </p:spPr>
        <p:txBody>
          <a:bodyPr wrap="square" rtlCol="0">
            <a:spAutoFit/>
          </a:bodyPr>
          <a:lstStyle/>
          <a:p>
            <a:pPr algn="ctr"/>
            <a:r>
              <a:rPr lang="en-US" sz="4000" dirty="0" smtClean="0">
                <a:solidFill>
                  <a:schemeClr val="bg1"/>
                </a:solidFill>
              </a:rPr>
              <a:t>Different kinds of anointing for those in ministry: Apostle, Prophet, Pastor, Teacher, Evangelist, Worship, Prayer, and many more.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3170099"/>
          </a:xfrm>
          <a:prstGeom prst="rect">
            <a:avLst/>
          </a:prstGeom>
          <a:noFill/>
        </p:spPr>
        <p:txBody>
          <a:bodyPr wrap="square" rtlCol="0">
            <a:spAutoFit/>
          </a:bodyPr>
          <a:lstStyle/>
          <a:p>
            <a:pPr algn="ctr"/>
            <a:r>
              <a:rPr lang="en-US" sz="4000" dirty="0" smtClean="0">
                <a:solidFill>
                  <a:schemeClr val="bg1"/>
                </a:solidFill>
              </a:rPr>
              <a:t>Similarly, there are different kinds of </a:t>
            </a:r>
            <a:r>
              <a:rPr lang="en-US" sz="4000" dirty="0" err="1" smtClean="0">
                <a:solidFill>
                  <a:schemeClr val="bg1"/>
                </a:solidFill>
              </a:rPr>
              <a:t>anointings</a:t>
            </a:r>
            <a:r>
              <a:rPr lang="en-US" sz="4000" dirty="0" smtClean="0">
                <a:solidFill>
                  <a:schemeClr val="bg1"/>
                </a:solidFill>
              </a:rPr>
              <a:t> for those in the marketplace : in business, in creative arts, in creative design, in government, in education, and many more. </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2554545"/>
          </a:xfrm>
          <a:prstGeom prst="rect">
            <a:avLst/>
          </a:prstGeom>
          <a:noFill/>
        </p:spPr>
        <p:txBody>
          <a:bodyPr wrap="square" rtlCol="0">
            <a:spAutoFit/>
          </a:bodyPr>
          <a:lstStyle/>
          <a:p>
            <a:pPr algn="ctr"/>
            <a:r>
              <a:rPr lang="en-US" sz="4000" dirty="0" smtClean="0">
                <a:solidFill>
                  <a:schemeClr val="bg1"/>
                </a:solidFill>
              </a:rPr>
              <a:t>As believers we must learn to lean on and draw upon the anointing - the empowering presence of the Holy Spirit - on our lives in whatever we are engaged in.</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2554545"/>
          </a:xfrm>
          <a:prstGeom prst="rect">
            <a:avLst/>
          </a:prstGeom>
          <a:noFill/>
        </p:spPr>
        <p:txBody>
          <a:bodyPr wrap="square" rtlCol="0">
            <a:spAutoFit/>
          </a:bodyPr>
          <a:lstStyle/>
          <a:p>
            <a:r>
              <a:rPr lang="en-US" sz="4000" dirty="0" smtClean="0">
                <a:solidFill>
                  <a:srgbClr val="FFFF00"/>
                </a:solidFill>
              </a:rPr>
              <a:t>The result (fruit) of the anointing</a:t>
            </a:r>
          </a:p>
          <a:p>
            <a:pPr algn="ctr"/>
            <a:endParaRPr lang="en-US" sz="4000" dirty="0" smtClean="0">
              <a:solidFill>
                <a:schemeClr val="bg1"/>
              </a:solidFill>
            </a:endParaRPr>
          </a:p>
          <a:p>
            <a:pPr algn="ctr"/>
            <a:r>
              <a:rPr lang="en-US" sz="4000" dirty="0" smtClean="0">
                <a:solidFill>
                  <a:schemeClr val="bg1"/>
                </a:solidFill>
              </a:rPr>
              <a:t>A, It is the anointing that births the supernatural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2554545"/>
          </a:xfrm>
          <a:prstGeom prst="rect">
            <a:avLst/>
          </a:prstGeom>
          <a:noFill/>
        </p:spPr>
        <p:txBody>
          <a:bodyPr wrap="square" rtlCol="0">
            <a:spAutoFit/>
          </a:bodyPr>
          <a:lstStyle/>
          <a:p>
            <a:r>
              <a:rPr lang="en-US" sz="4000" dirty="0" smtClean="0">
                <a:solidFill>
                  <a:srgbClr val="FFFF00"/>
                </a:solidFill>
              </a:rPr>
              <a:t>The result (fruit) of the anointing</a:t>
            </a:r>
          </a:p>
          <a:p>
            <a:pPr algn="ctr"/>
            <a:endParaRPr lang="en-US" sz="4000" dirty="0" smtClean="0">
              <a:solidFill>
                <a:schemeClr val="bg1"/>
              </a:solidFill>
            </a:endParaRPr>
          </a:p>
          <a:p>
            <a:pPr algn="ctr"/>
            <a:r>
              <a:rPr lang="en-US" sz="4000" dirty="0" smtClean="0">
                <a:solidFill>
                  <a:schemeClr val="bg1"/>
                </a:solidFill>
              </a:rPr>
              <a:t>B, It is the anointing that causes lasting works to be done through us.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667000"/>
            <a:ext cx="9144000" cy="1938992"/>
          </a:xfrm>
          <a:prstGeom prst="rect">
            <a:avLst/>
          </a:prstGeom>
          <a:noFill/>
        </p:spPr>
        <p:txBody>
          <a:bodyPr wrap="square" rtlCol="0">
            <a:spAutoFit/>
          </a:bodyPr>
          <a:lstStyle/>
          <a:p>
            <a:pPr algn="ctr"/>
            <a:r>
              <a:rPr lang="en-US" sz="4000" dirty="0" smtClean="0">
                <a:solidFill>
                  <a:schemeClr val="bg1"/>
                </a:solidFill>
              </a:rPr>
              <a:t>He is the same Holy Spirit, who anoints people in different ways, for different purposes and in different measures.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3785652"/>
          </a:xfrm>
          <a:prstGeom prst="rect">
            <a:avLst/>
          </a:prstGeom>
          <a:noFill/>
        </p:spPr>
        <p:txBody>
          <a:bodyPr wrap="square" rtlCol="0">
            <a:spAutoFit/>
          </a:bodyPr>
          <a:lstStyle/>
          <a:p>
            <a:r>
              <a:rPr lang="en-US" sz="4000" dirty="0" smtClean="0">
                <a:solidFill>
                  <a:srgbClr val="FFFF00"/>
                </a:solidFill>
              </a:rPr>
              <a:t>The result (fruit) of the anointing</a:t>
            </a:r>
          </a:p>
          <a:p>
            <a:pPr algn="ctr"/>
            <a:endParaRPr lang="en-US" sz="4000" dirty="0" smtClean="0">
              <a:solidFill>
                <a:schemeClr val="bg1"/>
              </a:solidFill>
            </a:endParaRPr>
          </a:p>
          <a:p>
            <a:r>
              <a:rPr lang="en-US" sz="4000" i="1" dirty="0" smtClean="0">
                <a:solidFill>
                  <a:schemeClr val="bg1"/>
                </a:solidFill>
              </a:rPr>
              <a:t>John 6:63 </a:t>
            </a:r>
            <a:endParaRPr lang="en-US" sz="4000" i="1" dirty="0" smtClean="0">
              <a:solidFill>
                <a:schemeClr val="bg1"/>
              </a:solidFill>
            </a:endParaRPr>
          </a:p>
          <a:p>
            <a:r>
              <a:rPr lang="en-US" sz="4000" i="1" dirty="0" smtClean="0">
                <a:solidFill>
                  <a:schemeClr val="bg1"/>
                </a:solidFill>
              </a:rPr>
              <a:t>“It </a:t>
            </a:r>
            <a:r>
              <a:rPr lang="en-US" sz="4000" i="1" dirty="0" smtClean="0">
                <a:solidFill>
                  <a:schemeClr val="bg1"/>
                </a:solidFill>
              </a:rPr>
              <a:t>is the Spirit who gives life; the flesh profits nothing. The words that I speak to you are spirit, and they are life."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50855"/>
            <a:ext cx="9144000" cy="2554545"/>
          </a:xfrm>
          <a:prstGeom prst="rect">
            <a:avLst/>
          </a:prstGeom>
          <a:noFill/>
        </p:spPr>
        <p:txBody>
          <a:bodyPr wrap="square" rtlCol="0">
            <a:spAutoFit/>
          </a:bodyPr>
          <a:lstStyle/>
          <a:p>
            <a:r>
              <a:rPr lang="en-US" sz="4000" dirty="0" smtClean="0">
                <a:solidFill>
                  <a:srgbClr val="FFFF00"/>
                </a:solidFill>
              </a:rPr>
              <a:t>The result (fruit) of the anointing</a:t>
            </a:r>
          </a:p>
          <a:p>
            <a:pPr algn="ctr"/>
            <a:endParaRPr lang="en-US" sz="4000" dirty="0" smtClean="0">
              <a:solidFill>
                <a:schemeClr val="bg1"/>
              </a:solidFill>
            </a:endParaRPr>
          </a:p>
          <a:p>
            <a:pPr algn="ctr"/>
            <a:r>
              <a:rPr lang="en-US" sz="4000" dirty="0" smtClean="0">
                <a:solidFill>
                  <a:schemeClr val="bg1"/>
                </a:solidFill>
              </a:rPr>
              <a:t>C, It is the anointing that breaks demonic yokes and removes demonic burdens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5016758"/>
          </a:xfrm>
          <a:prstGeom prst="rect">
            <a:avLst/>
          </a:prstGeom>
          <a:noFill/>
        </p:spPr>
        <p:txBody>
          <a:bodyPr wrap="square" rtlCol="0">
            <a:spAutoFit/>
          </a:bodyPr>
          <a:lstStyle/>
          <a:p>
            <a:r>
              <a:rPr lang="en-US" sz="4000" dirty="0" smtClean="0">
                <a:solidFill>
                  <a:srgbClr val="FFFF00"/>
                </a:solidFill>
              </a:rPr>
              <a:t>The result (fruit) of the anointing</a:t>
            </a:r>
          </a:p>
          <a:p>
            <a:pPr algn="ctr"/>
            <a:endParaRPr lang="en-US" sz="4000" dirty="0" smtClean="0">
              <a:solidFill>
                <a:schemeClr val="bg1"/>
              </a:solidFill>
            </a:endParaRPr>
          </a:p>
          <a:p>
            <a:r>
              <a:rPr lang="en-US" sz="4000" i="1" dirty="0" smtClean="0">
                <a:solidFill>
                  <a:schemeClr val="bg1"/>
                </a:solidFill>
              </a:rPr>
              <a:t>Isaiah 10:27</a:t>
            </a:r>
          </a:p>
          <a:p>
            <a:r>
              <a:rPr lang="en-US" sz="4000" i="1" dirty="0" smtClean="0">
                <a:solidFill>
                  <a:schemeClr val="bg1"/>
                </a:solidFill>
              </a:rPr>
              <a:t>It shall come to pass in that day That his burden will be taken away from your shoulder, And his yoke from your neck, And the yoke will be destroyed because of the anointing oil.</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5016758"/>
          </a:xfrm>
          <a:prstGeom prst="rect">
            <a:avLst/>
          </a:prstGeom>
          <a:noFill/>
        </p:spPr>
        <p:txBody>
          <a:bodyPr wrap="square" rtlCol="0">
            <a:spAutoFit/>
          </a:bodyPr>
          <a:lstStyle/>
          <a:p>
            <a:r>
              <a:rPr lang="en-US" sz="4000" dirty="0" smtClean="0">
                <a:solidFill>
                  <a:srgbClr val="FFFF00"/>
                </a:solidFill>
              </a:rPr>
              <a:t>The result (fruit) of the anointing</a:t>
            </a:r>
          </a:p>
          <a:p>
            <a:pPr algn="ctr"/>
            <a:endParaRPr lang="en-US" sz="4000" dirty="0" smtClean="0">
              <a:solidFill>
                <a:schemeClr val="bg1"/>
              </a:solidFill>
            </a:endParaRPr>
          </a:p>
          <a:p>
            <a:r>
              <a:rPr lang="en-US" sz="4000" i="1" dirty="0" smtClean="0">
                <a:solidFill>
                  <a:schemeClr val="bg1"/>
                </a:solidFill>
              </a:rPr>
              <a:t>Isaiah 59:19</a:t>
            </a:r>
          </a:p>
          <a:p>
            <a:r>
              <a:rPr lang="en-US" sz="4000" i="1" dirty="0" smtClean="0">
                <a:solidFill>
                  <a:schemeClr val="bg1"/>
                </a:solidFill>
              </a:rPr>
              <a:t>So shall they fear The name of the LORD from the west, And His glory from the rising of the sun; When the enemy comes in like a flood, The Spirit of the LORD will lift up a standard against him.</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1938992"/>
          </a:xfrm>
          <a:prstGeom prst="rect">
            <a:avLst/>
          </a:prstGeom>
          <a:noFill/>
        </p:spPr>
        <p:txBody>
          <a:bodyPr wrap="square" rtlCol="0">
            <a:spAutoFit/>
          </a:bodyPr>
          <a:lstStyle/>
          <a:p>
            <a:r>
              <a:rPr lang="en-US" sz="4000" dirty="0" smtClean="0">
                <a:solidFill>
                  <a:srgbClr val="FFFF00"/>
                </a:solidFill>
              </a:rPr>
              <a:t>The Anointing can be increased</a:t>
            </a:r>
            <a:endParaRPr lang="en-US" sz="4000" dirty="0" smtClean="0">
              <a:solidFill>
                <a:schemeClr val="bg1"/>
              </a:solidFill>
            </a:endParaRPr>
          </a:p>
          <a:p>
            <a:endParaRPr lang="en-US" sz="4000" i="1" dirty="0" smtClean="0">
              <a:solidFill>
                <a:schemeClr val="bg1"/>
              </a:solidFill>
            </a:endParaRPr>
          </a:p>
          <a:p>
            <a:pPr algn="ctr"/>
            <a:r>
              <a:rPr lang="en-US" sz="4000" dirty="0" smtClean="0">
                <a:solidFill>
                  <a:schemeClr val="bg1"/>
                </a:solidFill>
              </a:rPr>
              <a:t>There are varying levels of the anointing. </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4401205"/>
          </a:xfrm>
          <a:prstGeom prst="rect">
            <a:avLst/>
          </a:prstGeom>
          <a:noFill/>
        </p:spPr>
        <p:txBody>
          <a:bodyPr wrap="square" rtlCol="0">
            <a:spAutoFit/>
          </a:bodyPr>
          <a:lstStyle/>
          <a:p>
            <a:r>
              <a:rPr lang="en-US" sz="4000" dirty="0" smtClean="0">
                <a:solidFill>
                  <a:srgbClr val="FFFF00"/>
                </a:solidFill>
              </a:rPr>
              <a:t>The Anointing can be increased</a:t>
            </a:r>
            <a:endParaRPr lang="en-US" sz="4000" dirty="0" smtClean="0">
              <a:solidFill>
                <a:schemeClr val="bg1"/>
              </a:solidFill>
            </a:endParaRPr>
          </a:p>
          <a:p>
            <a:endParaRPr lang="en-US" sz="4000" i="1" dirty="0" smtClean="0">
              <a:solidFill>
                <a:schemeClr val="bg1"/>
              </a:solidFill>
            </a:endParaRPr>
          </a:p>
          <a:p>
            <a:pPr algn="ctr"/>
            <a:r>
              <a:rPr lang="en-US" sz="4000" dirty="0" smtClean="0">
                <a:solidFill>
                  <a:schemeClr val="bg1"/>
                </a:solidFill>
              </a:rPr>
              <a:t>We need to be repeatedly anointed afresh.</a:t>
            </a:r>
          </a:p>
          <a:p>
            <a:pPr algn="ctr"/>
            <a:endParaRPr lang="en-US" sz="4000" dirty="0" smtClean="0">
              <a:solidFill>
                <a:schemeClr val="bg1"/>
              </a:solidFill>
            </a:endParaRPr>
          </a:p>
          <a:p>
            <a:r>
              <a:rPr lang="en-US" sz="4000" i="1" dirty="0" smtClean="0">
                <a:solidFill>
                  <a:schemeClr val="bg1"/>
                </a:solidFill>
              </a:rPr>
              <a:t>Psalm </a:t>
            </a:r>
            <a:r>
              <a:rPr lang="en-US" sz="4000" i="1" dirty="0" smtClean="0">
                <a:solidFill>
                  <a:schemeClr val="bg1"/>
                </a:solidFill>
              </a:rPr>
              <a:t>92:10  </a:t>
            </a:r>
            <a:endParaRPr lang="en-US" sz="4000" i="1" dirty="0" smtClean="0">
              <a:solidFill>
                <a:schemeClr val="bg1"/>
              </a:solidFill>
            </a:endParaRPr>
          </a:p>
          <a:p>
            <a:r>
              <a:rPr lang="en-US" sz="4000" i="1" dirty="0" smtClean="0">
                <a:solidFill>
                  <a:schemeClr val="bg1"/>
                </a:solidFill>
              </a:rPr>
              <a:t>But </a:t>
            </a:r>
            <a:r>
              <a:rPr lang="en-US" sz="4000" i="1" dirty="0" smtClean="0">
                <a:solidFill>
                  <a:schemeClr val="bg1"/>
                </a:solidFill>
              </a:rPr>
              <a:t>my horn You have exalted like a wild ox; I have been anointed with fresh oil.</a:t>
            </a:r>
            <a:endParaRPr lang="en-US" sz="4000" i="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5016758"/>
          </a:xfrm>
          <a:prstGeom prst="rect">
            <a:avLst/>
          </a:prstGeom>
          <a:noFill/>
        </p:spPr>
        <p:txBody>
          <a:bodyPr wrap="square" rtlCol="0">
            <a:spAutoFit/>
          </a:bodyPr>
          <a:lstStyle/>
          <a:p>
            <a:r>
              <a:rPr lang="en-US" sz="4000" dirty="0" smtClean="0">
                <a:solidFill>
                  <a:srgbClr val="FFFF00"/>
                </a:solidFill>
              </a:rPr>
              <a:t>The Anointing can be increased</a:t>
            </a:r>
            <a:endParaRPr lang="en-US" sz="4000" dirty="0" smtClean="0">
              <a:solidFill>
                <a:schemeClr val="bg1"/>
              </a:solidFill>
            </a:endParaRPr>
          </a:p>
          <a:p>
            <a:endParaRPr lang="en-US" sz="4000" i="1" dirty="0" smtClean="0">
              <a:solidFill>
                <a:schemeClr val="bg1"/>
              </a:solidFill>
            </a:endParaRPr>
          </a:p>
          <a:p>
            <a:pPr algn="ctr"/>
            <a:r>
              <a:rPr lang="en-US" sz="4000" dirty="0" smtClean="0">
                <a:solidFill>
                  <a:schemeClr val="bg1"/>
                </a:solidFill>
              </a:rPr>
              <a:t>We must desire for more.</a:t>
            </a:r>
          </a:p>
          <a:p>
            <a:pPr algn="ctr"/>
            <a:endParaRPr lang="en-US" sz="4000" dirty="0" smtClean="0">
              <a:solidFill>
                <a:schemeClr val="bg1"/>
              </a:solidFill>
            </a:endParaRPr>
          </a:p>
          <a:p>
            <a:pPr algn="ctr"/>
            <a:r>
              <a:rPr lang="en-US" sz="4000" dirty="0" smtClean="0">
                <a:solidFill>
                  <a:schemeClr val="bg1"/>
                </a:solidFill>
              </a:rPr>
              <a:t>By </a:t>
            </a:r>
            <a:r>
              <a:rPr lang="en-US" sz="4000" dirty="0" smtClean="0">
                <a:solidFill>
                  <a:schemeClr val="bg1"/>
                </a:solidFill>
              </a:rPr>
              <a:t>increasing in prayer, consecration, time in the word, associating with the right people, </a:t>
            </a:r>
            <a:r>
              <a:rPr lang="en-US" sz="4000" dirty="0" smtClean="0">
                <a:solidFill>
                  <a:schemeClr val="bg1"/>
                </a:solidFill>
              </a:rPr>
              <a:t>faith, etc. </a:t>
            </a:r>
            <a:r>
              <a:rPr lang="en-US" sz="4000" dirty="0" smtClean="0">
                <a:solidFill>
                  <a:schemeClr val="bg1"/>
                </a:solidFill>
              </a:rPr>
              <a:t>we can increase the anointing on our lives.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5016758"/>
          </a:xfrm>
          <a:prstGeom prst="rect">
            <a:avLst/>
          </a:prstGeom>
          <a:noFill/>
        </p:spPr>
        <p:txBody>
          <a:bodyPr wrap="square" rtlCol="0">
            <a:spAutoFit/>
          </a:bodyPr>
          <a:lstStyle/>
          <a:p>
            <a:r>
              <a:rPr lang="en-US" sz="4000" dirty="0" smtClean="0">
                <a:solidFill>
                  <a:srgbClr val="FFFF00"/>
                </a:solidFill>
              </a:rPr>
              <a:t>The Anointing can be released, imparted or transferred</a:t>
            </a:r>
            <a:endParaRPr lang="en-US" sz="4000" i="1" dirty="0" smtClean="0">
              <a:solidFill>
                <a:schemeClr val="bg1"/>
              </a:solidFill>
            </a:endParaRPr>
          </a:p>
          <a:p>
            <a:pPr algn="ctr"/>
            <a:endParaRPr lang="en-US" sz="4000" dirty="0" smtClean="0">
              <a:solidFill>
                <a:schemeClr val="bg1"/>
              </a:solidFill>
            </a:endParaRPr>
          </a:p>
          <a:p>
            <a:pPr algn="ctr"/>
            <a:r>
              <a:rPr lang="en-US" sz="4000" dirty="0" smtClean="0">
                <a:solidFill>
                  <a:schemeClr val="bg1"/>
                </a:solidFill>
              </a:rPr>
              <a:t>The anointing can be </a:t>
            </a:r>
            <a:r>
              <a:rPr lang="en-US" sz="4000" dirty="0" smtClean="0">
                <a:solidFill>
                  <a:schemeClr val="bg1"/>
                </a:solidFill>
              </a:rPr>
              <a:t>imparted </a:t>
            </a:r>
            <a:r>
              <a:rPr lang="en-US" sz="4000" dirty="0" smtClean="0">
                <a:solidFill>
                  <a:schemeClr val="bg1"/>
                </a:solidFill>
              </a:rPr>
              <a:t>or transferred through the laying on of hands, touch of faith, association (working together with someone), or supernaturally transferred as God chooses.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2554545"/>
          </a:xfrm>
          <a:prstGeom prst="rect">
            <a:avLst/>
          </a:prstGeom>
          <a:noFill/>
        </p:spPr>
        <p:txBody>
          <a:bodyPr wrap="square" rtlCol="0">
            <a:spAutoFit/>
          </a:bodyPr>
          <a:lstStyle/>
          <a:p>
            <a:r>
              <a:rPr lang="en-US" sz="4000" dirty="0" smtClean="0">
                <a:solidFill>
                  <a:srgbClr val="FFFF00"/>
                </a:solidFill>
              </a:rPr>
              <a:t>The Anointing can be released, imparted or transferred</a:t>
            </a:r>
            <a:endParaRPr lang="en-US" sz="4000" i="1" dirty="0" smtClean="0">
              <a:solidFill>
                <a:schemeClr val="bg1"/>
              </a:solidFill>
            </a:endParaRPr>
          </a:p>
          <a:p>
            <a:pPr algn="ctr"/>
            <a:endParaRPr lang="en-US" sz="4000" dirty="0" smtClean="0">
              <a:solidFill>
                <a:schemeClr val="bg1"/>
              </a:solidFill>
            </a:endParaRPr>
          </a:p>
          <a:p>
            <a:pPr algn="ctr"/>
            <a:r>
              <a:rPr lang="en-US" sz="4000" dirty="0" smtClean="0">
                <a:solidFill>
                  <a:schemeClr val="bg1"/>
                </a:solidFill>
              </a:rPr>
              <a:t>What you respect (honor), you will attract.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4401205"/>
          </a:xfrm>
          <a:prstGeom prst="rect">
            <a:avLst/>
          </a:prstGeom>
          <a:noFill/>
        </p:spPr>
        <p:txBody>
          <a:bodyPr wrap="square" rtlCol="0">
            <a:spAutoFit/>
          </a:bodyPr>
          <a:lstStyle/>
          <a:p>
            <a:r>
              <a:rPr lang="en-US" sz="4000" dirty="0" smtClean="0">
                <a:solidFill>
                  <a:srgbClr val="FFFF00"/>
                </a:solidFill>
              </a:rPr>
              <a:t>The Anointing is tangible at times</a:t>
            </a:r>
            <a:endParaRPr lang="en-US" sz="4000" dirty="0" smtClean="0">
              <a:solidFill>
                <a:schemeClr val="bg1"/>
              </a:solidFill>
            </a:endParaRPr>
          </a:p>
          <a:p>
            <a:pPr algn="ctr"/>
            <a:endParaRPr lang="en-US" sz="4000" dirty="0" smtClean="0">
              <a:solidFill>
                <a:schemeClr val="bg1"/>
              </a:solidFill>
            </a:endParaRPr>
          </a:p>
          <a:p>
            <a:pPr algn="ctr"/>
            <a:r>
              <a:rPr lang="en-US" sz="4000" dirty="0" smtClean="0">
                <a:solidFill>
                  <a:schemeClr val="bg1"/>
                </a:solidFill>
              </a:rPr>
              <a:t>The anointing can be recognized by our spiritual senses.</a:t>
            </a:r>
          </a:p>
          <a:p>
            <a:pPr algn="ctr"/>
            <a:endParaRPr lang="en-US" sz="4000" dirty="0" smtClean="0">
              <a:solidFill>
                <a:schemeClr val="bg1"/>
              </a:solidFill>
            </a:endParaRPr>
          </a:p>
          <a:p>
            <a:pPr algn="ctr"/>
            <a:r>
              <a:rPr lang="en-US" sz="4000" dirty="0" smtClean="0">
                <a:solidFill>
                  <a:schemeClr val="bg1"/>
                </a:solidFill>
              </a:rPr>
              <a:t>The </a:t>
            </a:r>
            <a:r>
              <a:rPr lang="en-US" sz="4000" dirty="0" smtClean="0">
                <a:solidFill>
                  <a:schemeClr val="bg1"/>
                </a:solidFill>
              </a:rPr>
              <a:t>anointing can at times also be recognized by our natural senses</a:t>
            </a:r>
            <a:r>
              <a:rPr lang="en-US" sz="4000"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667000"/>
            <a:ext cx="9144000" cy="1938992"/>
          </a:xfrm>
          <a:prstGeom prst="rect">
            <a:avLst/>
          </a:prstGeom>
          <a:noFill/>
        </p:spPr>
        <p:txBody>
          <a:bodyPr wrap="square" rtlCol="0">
            <a:spAutoFit/>
          </a:bodyPr>
          <a:lstStyle/>
          <a:p>
            <a:pPr algn="ctr"/>
            <a:r>
              <a:rPr lang="en-US" sz="4000" dirty="0" smtClean="0">
                <a:solidFill>
                  <a:schemeClr val="bg1"/>
                </a:solidFill>
              </a:rPr>
              <a:t>By "anointing" we mean the empowering presence of the Holy Spirit at work in and through a person.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3170099"/>
          </a:xfrm>
          <a:prstGeom prst="rect">
            <a:avLst/>
          </a:prstGeom>
          <a:noFill/>
        </p:spPr>
        <p:txBody>
          <a:bodyPr wrap="square" rtlCol="0">
            <a:spAutoFit/>
          </a:bodyPr>
          <a:lstStyle/>
          <a:p>
            <a:r>
              <a:rPr lang="en-US" sz="4000" dirty="0" smtClean="0">
                <a:solidFill>
                  <a:srgbClr val="FFFF00"/>
                </a:solidFill>
              </a:rPr>
              <a:t>The Corporate Anointing</a:t>
            </a:r>
            <a:endParaRPr lang="en-US" sz="4000" dirty="0" smtClean="0">
              <a:solidFill>
                <a:schemeClr val="bg1"/>
              </a:solidFill>
            </a:endParaRPr>
          </a:p>
          <a:p>
            <a:pPr algn="ctr"/>
            <a:endParaRPr lang="en-US" sz="4000" dirty="0" smtClean="0">
              <a:solidFill>
                <a:schemeClr val="bg1"/>
              </a:solidFill>
            </a:endParaRPr>
          </a:p>
          <a:p>
            <a:pPr algn="ctr"/>
            <a:r>
              <a:rPr lang="en-US" sz="4000" dirty="0" smtClean="0">
                <a:solidFill>
                  <a:schemeClr val="bg1"/>
                </a:solidFill>
              </a:rPr>
              <a:t>The </a:t>
            </a:r>
            <a:r>
              <a:rPr lang="en-US" sz="4000" dirty="0" smtClean="0">
                <a:solidFill>
                  <a:schemeClr val="bg1"/>
                </a:solidFill>
              </a:rPr>
              <a:t>corporate anointing is very important and when truly present, is stronger than what rests on an individual.</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2554545"/>
          </a:xfrm>
          <a:prstGeom prst="rect">
            <a:avLst/>
          </a:prstGeom>
          <a:noFill/>
        </p:spPr>
        <p:txBody>
          <a:bodyPr wrap="square" rtlCol="0">
            <a:spAutoFit/>
          </a:bodyPr>
          <a:lstStyle/>
          <a:p>
            <a:r>
              <a:rPr lang="en-US" sz="4000" dirty="0" smtClean="0">
                <a:solidFill>
                  <a:srgbClr val="FFFF00"/>
                </a:solidFill>
              </a:rPr>
              <a:t>The Corporate Anointing</a:t>
            </a:r>
            <a:endParaRPr lang="en-US" sz="4000" dirty="0" smtClean="0">
              <a:solidFill>
                <a:schemeClr val="bg1"/>
              </a:solidFill>
            </a:endParaRPr>
          </a:p>
          <a:p>
            <a:pPr algn="ctr"/>
            <a:endParaRPr lang="en-US" sz="4000" dirty="0" smtClean="0">
              <a:solidFill>
                <a:schemeClr val="bg1"/>
              </a:solidFill>
            </a:endParaRPr>
          </a:p>
          <a:p>
            <a:pPr algn="ctr"/>
            <a:r>
              <a:rPr lang="en-US" sz="4000" dirty="0" smtClean="0">
                <a:solidFill>
                  <a:schemeClr val="bg1"/>
                </a:solidFill>
              </a:rPr>
              <a:t>The Early Church walked in this corporate anointing</a:t>
            </a:r>
            <a:r>
              <a:rPr lang="en-US" sz="4000"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3785652"/>
          </a:xfrm>
          <a:prstGeom prst="rect">
            <a:avLst/>
          </a:prstGeom>
          <a:noFill/>
        </p:spPr>
        <p:txBody>
          <a:bodyPr wrap="square" rtlCol="0">
            <a:spAutoFit/>
          </a:bodyPr>
          <a:lstStyle/>
          <a:p>
            <a:r>
              <a:rPr lang="en-US" sz="4000" dirty="0" smtClean="0">
                <a:solidFill>
                  <a:srgbClr val="FFFF00"/>
                </a:solidFill>
              </a:rPr>
              <a:t>The Corporate Anointing</a:t>
            </a:r>
            <a:endParaRPr lang="en-US" sz="4000" dirty="0" smtClean="0">
              <a:solidFill>
                <a:schemeClr val="bg1"/>
              </a:solidFill>
            </a:endParaRPr>
          </a:p>
          <a:p>
            <a:pPr algn="ctr"/>
            <a:endParaRPr lang="en-US" sz="4000" dirty="0" smtClean="0">
              <a:solidFill>
                <a:schemeClr val="bg1"/>
              </a:solidFill>
            </a:endParaRPr>
          </a:p>
          <a:p>
            <a:pPr algn="ctr"/>
            <a:r>
              <a:rPr lang="en-US" sz="4000" dirty="0" smtClean="0">
                <a:solidFill>
                  <a:schemeClr val="bg1"/>
                </a:solidFill>
              </a:rPr>
              <a:t>The </a:t>
            </a:r>
            <a:r>
              <a:rPr lang="en-US" sz="4000" dirty="0" smtClean="0">
                <a:solidFill>
                  <a:schemeClr val="bg1"/>
                </a:solidFill>
              </a:rPr>
              <a:t>keys we find is that they were (A)in one accord - united in their hearts, shared things, fellowshipped with one another (B)Continued in prayer and worship</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5201424"/>
          </a:xfrm>
          <a:prstGeom prst="rect">
            <a:avLst/>
          </a:prstGeom>
          <a:noFill/>
        </p:spPr>
        <p:txBody>
          <a:bodyPr wrap="square" rtlCol="0">
            <a:spAutoFit/>
          </a:bodyPr>
          <a:lstStyle/>
          <a:p>
            <a:r>
              <a:rPr lang="en-US" sz="4000" dirty="0" smtClean="0">
                <a:solidFill>
                  <a:srgbClr val="FFFF00"/>
                </a:solidFill>
              </a:rPr>
              <a:t>The Corporate Anointing</a:t>
            </a:r>
            <a:endParaRPr lang="en-US" sz="4000" dirty="0" smtClean="0">
              <a:solidFill>
                <a:schemeClr val="bg1"/>
              </a:solidFill>
            </a:endParaRPr>
          </a:p>
          <a:p>
            <a:pPr algn="ctr"/>
            <a:endParaRPr lang="en-US" sz="4000" dirty="0" smtClean="0">
              <a:solidFill>
                <a:schemeClr val="bg1"/>
              </a:solidFill>
            </a:endParaRPr>
          </a:p>
          <a:p>
            <a:r>
              <a:rPr lang="en-US" sz="3600" i="1" dirty="0" smtClean="0">
                <a:solidFill>
                  <a:schemeClr val="bg1"/>
                </a:solidFill>
              </a:rPr>
              <a:t>Psalm 133:1-3</a:t>
            </a:r>
          </a:p>
          <a:p>
            <a:r>
              <a:rPr lang="en-US" sz="3600" i="1" dirty="0" smtClean="0">
                <a:solidFill>
                  <a:schemeClr val="bg1"/>
                </a:solidFill>
              </a:rPr>
              <a:t>1 Behold, how good and how pleasant it is For brethren to dwell together in unity! </a:t>
            </a:r>
          </a:p>
          <a:p>
            <a:r>
              <a:rPr lang="en-US" sz="3600" i="1" dirty="0" smtClean="0">
                <a:solidFill>
                  <a:schemeClr val="bg1"/>
                </a:solidFill>
              </a:rPr>
              <a:t>2 It is like the precious oil upon the head, Running down on the beard, The beard of Aaron, Running down on the edge of his garments. </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828800"/>
            <a:ext cx="9144000" cy="3539430"/>
          </a:xfrm>
          <a:prstGeom prst="rect">
            <a:avLst/>
          </a:prstGeom>
          <a:noFill/>
        </p:spPr>
        <p:txBody>
          <a:bodyPr wrap="square" rtlCol="0">
            <a:spAutoFit/>
          </a:bodyPr>
          <a:lstStyle/>
          <a:p>
            <a:r>
              <a:rPr lang="en-US" sz="4000" dirty="0" smtClean="0">
                <a:solidFill>
                  <a:srgbClr val="FFFF00"/>
                </a:solidFill>
              </a:rPr>
              <a:t>The Corporate Anointing</a:t>
            </a:r>
            <a:endParaRPr lang="en-US" sz="4000" dirty="0" smtClean="0">
              <a:solidFill>
                <a:schemeClr val="bg1"/>
              </a:solidFill>
            </a:endParaRPr>
          </a:p>
          <a:p>
            <a:pPr algn="ctr"/>
            <a:endParaRPr lang="en-US" sz="4000" dirty="0" smtClean="0">
              <a:solidFill>
                <a:schemeClr val="bg1"/>
              </a:solidFill>
            </a:endParaRPr>
          </a:p>
          <a:p>
            <a:r>
              <a:rPr lang="en-US" sz="3600" i="1" dirty="0" smtClean="0">
                <a:solidFill>
                  <a:schemeClr val="bg1"/>
                </a:solidFill>
              </a:rPr>
              <a:t>Psalm 133:1-3</a:t>
            </a:r>
          </a:p>
          <a:p>
            <a:r>
              <a:rPr lang="en-US" sz="3600" i="1" dirty="0" smtClean="0">
                <a:solidFill>
                  <a:schemeClr val="bg1"/>
                </a:solidFill>
              </a:rPr>
              <a:t>3 </a:t>
            </a:r>
            <a:r>
              <a:rPr lang="en-US" sz="3600" i="1" dirty="0" smtClean="0">
                <a:solidFill>
                  <a:schemeClr val="bg1"/>
                </a:solidFill>
              </a:rPr>
              <a:t>It is like the dew of </a:t>
            </a:r>
            <a:r>
              <a:rPr lang="en-US" sz="3600" i="1" dirty="0" err="1" smtClean="0">
                <a:solidFill>
                  <a:schemeClr val="bg1"/>
                </a:solidFill>
              </a:rPr>
              <a:t>Hermon</a:t>
            </a:r>
            <a:r>
              <a:rPr lang="en-US" sz="3600" i="1" dirty="0" smtClean="0">
                <a:solidFill>
                  <a:schemeClr val="bg1"/>
                </a:solidFill>
              </a:rPr>
              <a:t>, Descending upon the mountains of Zion; For there the LORD commanded the blessing— Life forevermore.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785408"/>
            <a:ext cx="9144000" cy="1938992"/>
          </a:xfrm>
          <a:prstGeom prst="rect">
            <a:avLst/>
          </a:prstGeom>
          <a:noFill/>
        </p:spPr>
        <p:txBody>
          <a:bodyPr wrap="square" rtlCol="0">
            <a:spAutoFit/>
          </a:bodyPr>
          <a:lstStyle/>
          <a:p>
            <a:r>
              <a:rPr lang="en-US" sz="4000" dirty="0" smtClean="0">
                <a:solidFill>
                  <a:schemeClr val="bg1"/>
                </a:solidFill>
              </a:rPr>
              <a:t>Let's </a:t>
            </a:r>
            <a:r>
              <a:rPr lang="en-US" sz="4000" dirty="0" smtClean="0">
                <a:solidFill>
                  <a:schemeClr val="bg1"/>
                </a:solidFill>
              </a:rPr>
              <a:t>be a people who will press in for more of His anointing, both individually and collectively.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286000"/>
            <a:ext cx="9144000" cy="4524315"/>
          </a:xfrm>
          <a:prstGeom prst="rect">
            <a:avLst/>
          </a:prstGeom>
          <a:noFill/>
        </p:spPr>
        <p:txBody>
          <a:bodyPr wrap="square" rtlCol="0">
            <a:spAutoFit/>
          </a:bodyPr>
          <a:lstStyle/>
          <a:p>
            <a:r>
              <a:rPr lang="en-US" sz="3200" i="1" dirty="0" smtClean="0">
                <a:solidFill>
                  <a:schemeClr val="bg1"/>
                </a:solidFill>
              </a:rPr>
              <a:t>Luke 4:18,19</a:t>
            </a:r>
          </a:p>
          <a:p>
            <a:r>
              <a:rPr lang="en-US" sz="3200" i="1" dirty="0" smtClean="0">
                <a:solidFill>
                  <a:schemeClr val="bg1"/>
                </a:solidFill>
              </a:rPr>
              <a:t>18 "THE SPIRIT OF THE LORD IS UPON ME, BECAUSE HE HAS ANOINTED ME TO PREACH THE GOSPEL TO THE POOR; HE HAS SENT ME TO HEAL THE BROKENHEARTED, TO PROCLAIM LIBERTY TO THE CAPTIVES AND RECOVERY OF SIGHT TO THE BLIND, TO SET AT LIBERTY THOSE WHO ARE OPPRESSED; </a:t>
            </a:r>
          </a:p>
          <a:p>
            <a:r>
              <a:rPr lang="en-US" sz="3200" i="1" dirty="0" smtClean="0">
                <a:solidFill>
                  <a:schemeClr val="bg1"/>
                </a:solidFill>
              </a:rPr>
              <a:t>19 TO PROCLAIM THE ACCEPTABLE YEAR OF THE LORD."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286000"/>
            <a:ext cx="9144000" cy="2554545"/>
          </a:xfrm>
          <a:prstGeom prst="rect">
            <a:avLst/>
          </a:prstGeom>
          <a:noFill/>
        </p:spPr>
        <p:txBody>
          <a:bodyPr wrap="square" rtlCol="0">
            <a:spAutoFit/>
          </a:bodyPr>
          <a:lstStyle/>
          <a:p>
            <a:r>
              <a:rPr lang="en-US" sz="3200" i="1" dirty="0" smtClean="0">
                <a:solidFill>
                  <a:schemeClr val="bg1"/>
                </a:solidFill>
              </a:rPr>
              <a:t>Acts 10:38  </a:t>
            </a:r>
          </a:p>
          <a:p>
            <a:r>
              <a:rPr lang="en-US" sz="3200" i="1" dirty="0" smtClean="0">
                <a:solidFill>
                  <a:schemeClr val="bg1"/>
                </a:solidFill>
              </a:rPr>
              <a:t>how God anointed Jesus of Nazareth with the Holy Spirit and with power, who went about doing good and healing all who were oppressed by the devil, for God was with Him.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286000"/>
            <a:ext cx="9144000" cy="1569660"/>
          </a:xfrm>
          <a:prstGeom prst="rect">
            <a:avLst/>
          </a:prstGeom>
          <a:noFill/>
        </p:spPr>
        <p:txBody>
          <a:bodyPr wrap="square" rtlCol="0">
            <a:spAutoFit/>
          </a:bodyPr>
          <a:lstStyle/>
          <a:p>
            <a:r>
              <a:rPr lang="en-US" sz="3200" i="1" dirty="0" smtClean="0">
                <a:solidFill>
                  <a:schemeClr val="bg1"/>
                </a:solidFill>
              </a:rPr>
              <a:t>Matthew 12:28  </a:t>
            </a:r>
            <a:endParaRPr lang="en-US" sz="3200" i="1" dirty="0" smtClean="0">
              <a:solidFill>
                <a:schemeClr val="bg1"/>
              </a:solidFill>
            </a:endParaRPr>
          </a:p>
          <a:p>
            <a:r>
              <a:rPr lang="en-US" sz="3200" i="1" dirty="0" smtClean="0">
                <a:solidFill>
                  <a:schemeClr val="bg1"/>
                </a:solidFill>
              </a:rPr>
              <a:t>But </a:t>
            </a:r>
            <a:r>
              <a:rPr lang="en-US" sz="3200" i="1" dirty="0" smtClean="0">
                <a:solidFill>
                  <a:schemeClr val="bg1"/>
                </a:solidFill>
              </a:rPr>
              <a:t>if I cast out demons by the Spirit of God, surely the kingdom of God has come upon you.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286000"/>
            <a:ext cx="9144000" cy="4031873"/>
          </a:xfrm>
          <a:prstGeom prst="rect">
            <a:avLst/>
          </a:prstGeom>
          <a:noFill/>
        </p:spPr>
        <p:txBody>
          <a:bodyPr wrap="square" rtlCol="0">
            <a:spAutoFit/>
          </a:bodyPr>
          <a:lstStyle/>
          <a:p>
            <a:r>
              <a:rPr lang="en-US" sz="3200" i="1" dirty="0" smtClean="0">
                <a:solidFill>
                  <a:schemeClr val="bg1"/>
                </a:solidFill>
              </a:rPr>
              <a:t>Hebrews 2:3,4</a:t>
            </a:r>
          </a:p>
          <a:p>
            <a:r>
              <a:rPr lang="en-US" sz="3200" i="1" dirty="0" smtClean="0">
                <a:solidFill>
                  <a:schemeClr val="bg1"/>
                </a:solidFill>
              </a:rPr>
              <a:t>3 how shall we escape if we neglect so great a salvation, which at the first began to be spoken by the Lord, and was confirmed to us by those who heard Him, </a:t>
            </a:r>
          </a:p>
          <a:p>
            <a:r>
              <a:rPr lang="en-US" sz="3200" i="1" dirty="0" smtClean="0">
                <a:solidFill>
                  <a:schemeClr val="bg1"/>
                </a:solidFill>
              </a:rPr>
              <a:t>4 God also bearing witness both with signs and wonders, with various miracles, and gifts of the Holy Spirit, according to His own will?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752600"/>
            <a:ext cx="9144000" cy="4893647"/>
          </a:xfrm>
          <a:prstGeom prst="rect">
            <a:avLst/>
          </a:prstGeom>
          <a:noFill/>
        </p:spPr>
        <p:txBody>
          <a:bodyPr wrap="square" rtlCol="0">
            <a:spAutoFit/>
          </a:bodyPr>
          <a:lstStyle/>
          <a:p>
            <a:r>
              <a:rPr lang="en-US" sz="4000" dirty="0" smtClean="0">
                <a:solidFill>
                  <a:schemeClr val="bg1"/>
                </a:solidFill>
              </a:rPr>
              <a:t>Some Examples</a:t>
            </a:r>
          </a:p>
          <a:p>
            <a:endParaRPr lang="en-US" sz="4000" dirty="0" smtClean="0">
              <a:solidFill>
                <a:schemeClr val="bg1"/>
              </a:solidFill>
            </a:endParaRPr>
          </a:p>
          <a:p>
            <a:r>
              <a:rPr lang="en-US" sz="4000" dirty="0" smtClean="0">
                <a:solidFill>
                  <a:schemeClr val="bg1"/>
                </a:solidFill>
              </a:rPr>
              <a:t>Moses, Joshua</a:t>
            </a:r>
          </a:p>
          <a:p>
            <a:endParaRPr lang="en-US" sz="3200" i="1" dirty="0" smtClean="0">
              <a:solidFill>
                <a:schemeClr val="bg1"/>
              </a:solidFill>
            </a:endParaRPr>
          </a:p>
          <a:p>
            <a:r>
              <a:rPr lang="en-US" sz="3200" i="1" dirty="0" smtClean="0">
                <a:solidFill>
                  <a:schemeClr val="bg1"/>
                </a:solidFill>
              </a:rPr>
              <a:t>Deuteronomy 34:9  </a:t>
            </a:r>
          </a:p>
          <a:p>
            <a:r>
              <a:rPr lang="en-US" sz="3200" i="1" dirty="0" smtClean="0">
                <a:solidFill>
                  <a:schemeClr val="bg1"/>
                </a:solidFill>
              </a:rPr>
              <a:t>Now Joshua the son of Nun was full of the spirit of wisdom, for Moses had laid his hands on him; so the children of Israel heeded him, and did as the LORD had commanded Moses.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5-18-Kinds-of-Anointings-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752600"/>
            <a:ext cx="9144000" cy="5016758"/>
          </a:xfrm>
          <a:prstGeom prst="rect">
            <a:avLst/>
          </a:prstGeom>
          <a:noFill/>
        </p:spPr>
        <p:txBody>
          <a:bodyPr wrap="square" rtlCol="0">
            <a:spAutoFit/>
          </a:bodyPr>
          <a:lstStyle/>
          <a:p>
            <a:r>
              <a:rPr lang="en-US" sz="4000" dirty="0" smtClean="0">
                <a:solidFill>
                  <a:schemeClr val="bg1"/>
                </a:solidFill>
              </a:rPr>
              <a:t>Some Examples</a:t>
            </a:r>
          </a:p>
          <a:p>
            <a:endParaRPr lang="en-US" sz="4000" dirty="0" smtClean="0">
              <a:solidFill>
                <a:schemeClr val="bg1"/>
              </a:solidFill>
            </a:endParaRPr>
          </a:p>
          <a:p>
            <a:r>
              <a:rPr lang="en-US" sz="4000" dirty="0" smtClean="0">
                <a:solidFill>
                  <a:schemeClr val="bg1"/>
                </a:solidFill>
              </a:rPr>
              <a:t>Judges</a:t>
            </a:r>
          </a:p>
          <a:p>
            <a:endParaRPr lang="en-US" sz="4000" dirty="0" smtClean="0">
              <a:solidFill>
                <a:schemeClr val="bg1"/>
              </a:solidFill>
            </a:endParaRPr>
          </a:p>
          <a:p>
            <a:r>
              <a:rPr lang="en-US" sz="4000" i="1" dirty="0" smtClean="0">
                <a:solidFill>
                  <a:schemeClr val="bg1"/>
                </a:solidFill>
              </a:rPr>
              <a:t>"The Spirit of the Lord came upon....." </a:t>
            </a:r>
            <a:endParaRPr lang="en-US" sz="4000" i="1" dirty="0" smtClean="0">
              <a:solidFill>
                <a:schemeClr val="bg1"/>
              </a:solidFill>
            </a:endParaRPr>
          </a:p>
          <a:p>
            <a:endParaRPr lang="en-US" sz="4000" dirty="0" smtClean="0">
              <a:solidFill>
                <a:schemeClr val="bg1"/>
              </a:solidFill>
            </a:endParaRPr>
          </a:p>
          <a:p>
            <a:r>
              <a:rPr lang="en-US" sz="4000" dirty="0" smtClean="0">
                <a:solidFill>
                  <a:schemeClr val="bg1"/>
                </a:solidFill>
              </a:rPr>
              <a:t>(</a:t>
            </a:r>
            <a:r>
              <a:rPr lang="en-US" sz="4000" dirty="0" smtClean="0">
                <a:solidFill>
                  <a:schemeClr val="bg1"/>
                </a:solidFill>
              </a:rPr>
              <a:t>Judges 3:10, 6:34, 9:23, 11:29, 13:25, 14:6,19 15:14,19).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1065</Words>
  <Application>Microsoft Office PowerPoint</Application>
  <PresentationFormat>On-screen Show (4:3)</PresentationFormat>
  <Paragraphs>104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87</cp:revision>
  <dcterms:created xsi:type="dcterms:W3CDTF">2006-08-16T00:00:00Z</dcterms:created>
  <dcterms:modified xsi:type="dcterms:W3CDTF">2014-05-17T09:42:18Z</dcterms:modified>
</cp:coreProperties>
</file>