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9" r:id="rId4"/>
    <p:sldId id="261" r:id="rId5"/>
    <p:sldId id="262" r:id="rId6"/>
    <p:sldId id="264" r:id="rId7"/>
    <p:sldId id="266" r:id="rId8"/>
    <p:sldId id="263" r:id="rId9"/>
    <p:sldId id="265" r:id="rId10"/>
    <p:sldId id="267" r:id="rId11"/>
    <p:sldId id="260" r:id="rId12"/>
    <p:sldId id="258" r:id="rId13"/>
    <p:sldId id="259" r:id="rId14"/>
    <p:sldId id="297" r:id="rId15"/>
    <p:sldId id="300" r:id="rId16"/>
    <p:sldId id="301" r:id="rId17"/>
    <p:sldId id="269" r:id="rId18"/>
    <p:sldId id="272" r:id="rId19"/>
    <p:sldId id="273" r:id="rId20"/>
    <p:sldId id="275" r:id="rId21"/>
    <p:sldId id="270" r:id="rId22"/>
    <p:sldId id="274" r:id="rId23"/>
    <p:sldId id="277" r:id="rId24"/>
    <p:sldId id="278" r:id="rId25"/>
    <p:sldId id="279" r:id="rId26"/>
    <p:sldId id="280" r:id="rId27"/>
    <p:sldId id="281" r:id="rId28"/>
    <p:sldId id="282" r:id="rId29"/>
    <p:sldId id="283" r:id="rId30"/>
    <p:sldId id="284" r:id="rId31"/>
    <p:sldId id="285" r:id="rId32"/>
    <p:sldId id="286" r:id="rId33"/>
    <p:sldId id="287" r:id="rId34"/>
    <p:sldId id="298" r:id="rId35"/>
    <p:sldId id="302" r:id="rId36"/>
    <p:sldId id="303" r:id="rId37"/>
    <p:sldId id="289" r:id="rId38"/>
    <p:sldId id="290" r:id="rId39"/>
    <p:sldId id="291" r:id="rId40"/>
    <p:sldId id="288" r:id="rId41"/>
    <p:sldId id="292" r:id="rId42"/>
    <p:sldId id="293" r:id="rId43"/>
    <p:sldId id="294" r:id="rId44"/>
    <p:sldId id="295" r:id="rId45"/>
    <p:sldId id="29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4-05-04-Lord-Jesus,-I-need-to-live-PPT-Cover.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6" name="TextBox 5"/>
          <p:cNvSpPr txBox="1"/>
          <p:nvPr/>
        </p:nvSpPr>
        <p:spPr>
          <a:xfrm>
            <a:off x="0" y="4876800"/>
            <a:ext cx="9144000" cy="1323439"/>
          </a:xfrm>
          <a:prstGeom prst="rect">
            <a:avLst/>
          </a:prstGeom>
          <a:noFill/>
        </p:spPr>
        <p:txBody>
          <a:bodyPr wrap="square" rtlCol="0">
            <a:spAutoFit/>
          </a:bodyPr>
          <a:lstStyle/>
          <a:p>
            <a:r>
              <a:rPr lang="en-US" sz="4000" dirty="0" smtClean="0">
                <a:solidFill>
                  <a:schemeClr val="bg1"/>
                </a:solidFill>
              </a:rPr>
              <a:t>The Cardiac </a:t>
            </a:r>
          </a:p>
          <a:p>
            <a:r>
              <a:rPr lang="en-US" sz="4000" dirty="0" smtClean="0">
                <a:solidFill>
                  <a:schemeClr val="bg1"/>
                </a:solidFill>
              </a:rPr>
              <a:t>Catheterization Lab</a:t>
            </a:r>
            <a:endParaRPr lang="en-US" sz="4000" dirty="0">
              <a:solidFill>
                <a:schemeClr val="bg1"/>
              </a:solidFill>
            </a:endParaRPr>
          </a:p>
        </p:txBody>
      </p:sp>
      <p:pic>
        <p:nvPicPr>
          <p:cNvPr id="4" name="Picture 3" descr="sample-1.jpg"/>
          <p:cNvPicPr>
            <a:picLocks noChangeAspect="1"/>
          </p:cNvPicPr>
          <p:nvPr/>
        </p:nvPicPr>
        <p:blipFill>
          <a:blip r:embed="rId3" cstate="print"/>
          <a:stretch>
            <a:fillRect/>
          </a:stretch>
        </p:blipFill>
        <p:spPr>
          <a:xfrm>
            <a:off x="152400" y="2133600"/>
            <a:ext cx="4333876" cy="2667001"/>
          </a:xfrm>
          <a:prstGeom prst="rect">
            <a:avLst/>
          </a:prstGeom>
        </p:spPr>
      </p:pic>
      <p:pic>
        <p:nvPicPr>
          <p:cNvPr id="7" name="Picture 6" descr="catheterization-1.jpg"/>
          <p:cNvPicPr>
            <a:picLocks noChangeAspect="1"/>
          </p:cNvPicPr>
          <p:nvPr/>
        </p:nvPicPr>
        <p:blipFill>
          <a:blip r:embed="rId4" cstate="print"/>
          <a:stretch>
            <a:fillRect/>
          </a:stretch>
        </p:blipFill>
        <p:spPr>
          <a:xfrm>
            <a:off x="6479107" y="1458484"/>
            <a:ext cx="2623328" cy="3335186"/>
          </a:xfrm>
          <a:prstGeom prst="rect">
            <a:avLst/>
          </a:prstGeom>
        </p:spPr>
      </p:pic>
      <p:pic>
        <p:nvPicPr>
          <p:cNvPr id="8" name="Picture 7" descr="sheath-femoral-artery.jpg"/>
          <p:cNvPicPr>
            <a:picLocks noChangeAspect="1"/>
          </p:cNvPicPr>
          <p:nvPr/>
        </p:nvPicPr>
        <p:blipFill>
          <a:blip r:embed="rId5" cstate="print"/>
          <a:stretch>
            <a:fillRect/>
          </a:stretch>
        </p:blipFill>
        <p:spPr>
          <a:xfrm>
            <a:off x="4724400" y="4884964"/>
            <a:ext cx="4419600" cy="197303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ronary arteries.jpg"/>
          <p:cNvPicPr>
            <a:picLocks noChangeAspect="1"/>
          </p:cNvPicPr>
          <p:nvPr/>
        </p:nvPicPr>
        <p:blipFill>
          <a:blip r:embed="rId2" cstate="print"/>
          <a:stretch>
            <a:fillRect/>
          </a:stretch>
        </p:blipFill>
        <p:spPr>
          <a:xfrm>
            <a:off x="1207911" y="1817511"/>
            <a:ext cx="6728178" cy="4888089"/>
          </a:xfrm>
          <a:prstGeom prst="rect">
            <a:avLst/>
          </a:prstGeom>
        </p:spPr>
      </p:pic>
      <p:pic>
        <p:nvPicPr>
          <p:cNvPr id="3" name="Picture 2" descr="2014-05-04-Lord-Jesus,-I-need-to-live-PPT-Header.jpg"/>
          <p:cNvPicPr>
            <a:picLocks noChangeAspect="1"/>
          </p:cNvPicPr>
          <p:nvPr/>
        </p:nvPicPr>
        <p:blipFill>
          <a:blip r:embed="rId3" cstate="print"/>
          <a:stretch>
            <a:fillRect/>
          </a:stretch>
        </p:blipFill>
        <p:spPr>
          <a:xfrm>
            <a:off x="0" y="0"/>
            <a:ext cx="9144000" cy="137517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524000"/>
            <a:ext cx="3962400" cy="39234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295775" y="1524000"/>
            <a:ext cx="4848225" cy="3943350"/>
          </a:xfrm>
          <a:prstGeom prst="rect">
            <a:avLst/>
          </a:prstGeom>
          <a:noFill/>
          <a:ln w="9525">
            <a:noFill/>
            <a:miter lim="800000"/>
            <a:headEnd/>
            <a:tailEnd/>
          </a:ln>
        </p:spPr>
      </p:pic>
      <p:sp>
        <p:nvSpPr>
          <p:cNvPr id="6" name="TextBox 5"/>
          <p:cNvSpPr txBox="1"/>
          <p:nvPr/>
        </p:nvSpPr>
        <p:spPr>
          <a:xfrm>
            <a:off x="0" y="5410200"/>
            <a:ext cx="4648200" cy="1200329"/>
          </a:xfrm>
          <a:prstGeom prst="rect">
            <a:avLst/>
          </a:prstGeom>
          <a:noFill/>
        </p:spPr>
        <p:txBody>
          <a:bodyPr wrap="square" rtlCol="0">
            <a:spAutoFit/>
          </a:bodyPr>
          <a:lstStyle/>
          <a:p>
            <a:r>
              <a:rPr lang="en-US" sz="3600" dirty="0" smtClean="0">
                <a:solidFill>
                  <a:schemeClr val="bg1"/>
                </a:solidFill>
              </a:rPr>
              <a:t>100% block of the </a:t>
            </a:r>
          </a:p>
          <a:p>
            <a:r>
              <a:rPr lang="en-US" sz="3600" dirty="0" smtClean="0">
                <a:solidFill>
                  <a:schemeClr val="bg1"/>
                </a:solidFill>
              </a:rPr>
              <a:t>Right Coronary Artery</a:t>
            </a:r>
            <a:endParaRPr lang="en-US" sz="3600" dirty="0">
              <a:solidFill>
                <a:schemeClr val="bg1"/>
              </a:solidFill>
            </a:endParaRPr>
          </a:p>
        </p:txBody>
      </p:sp>
      <p:sp>
        <p:nvSpPr>
          <p:cNvPr id="7" name="TextBox 6"/>
          <p:cNvSpPr txBox="1"/>
          <p:nvPr/>
        </p:nvSpPr>
        <p:spPr>
          <a:xfrm>
            <a:off x="4572000" y="5410200"/>
            <a:ext cx="4572000" cy="1200329"/>
          </a:xfrm>
          <a:prstGeom prst="rect">
            <a:avLst/>
          </a:prstGeom>
          <a:noFill/>
        </p:spPr>
        <p:txBody>
          <a:bodyPr wrap="square" rtlCol="0">
            <a:spAutoFit/>
          </a:bodyPr>
          <a:lstStyle/>
          <a:p>
            <a:r>
              <a:rPr lang="en-US" sz="3600" dirty="0" smtClean="0">
                <a:solidFill>
                  <a:schemeClr val="bg1"/>
                </a:solidFill>
              </a:rPr>
              <a:t>After angioplasty and stent placement</a:t>
            </a:r>
            <a:endParaRPr lang="en-US" sz="3600" dirty="0">
              <a:solidFill>
                <a:schemeClr val="bg1"/>
              </a:solidFill>
            </a:endParaRPr>
          </a:p>
        </p:txBody>
      </p:sp>
      <p:pic>
        <p:nvPicPr>
          <p:cNvPr id="8" name="Picture 7" descr="2014-05-04-Lord-Jesus,-I-need-to-live-PPT-Header.jpg"/>
          <p:cNvPicPr>
            <a:picLocks noChangeAspect="1"/>
          </p:cNvPicPr>
          <p:nvPr/>
        </p:nvPicPr>
        <p:blipFill>
          <a:blip r:embed="rId4" cstate="print"/>
          <a:stretch>
            <a:fillRect/>
          </a:stretch>
        </p:blipFill>
        <p:spPr>
          <a:xfrm>
            <a:off x="0" y="0"/>
            <a:ext cx="9144000" cy="137517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3" name="TextBox 2"/>
          <p:cNvSpPr txBox="1"/>
          <p:nvPr/>
        </p:nvSpPr>
        <p:spPr>
          <a:xfrm>
            <a:off x="0" y="2785408"/>
            <a:ext cx="9144000" cy="1938992"/>
          </a:xfrm>
          <a:prstGeom prst="rect">
            <a:avLst/>
          </a:prstGeom>
          <a:noFill/>
        </p:spPr>
        <p:txBody>
          <a:bodyPr wrap="square" rtlCol="0">
            <a:spAutoFit/>
          </a:bodyPr>
          <a:lstStyle/>
          <a:p>
            <a:r>
              <a:rPr lang="en-US" sz="4000" i="1" dirty="0" smtClean="0">
                <a:solidFill>
                  <a:schemeClr val="bg1"/>
                </a:solidFill>
              </a:rPr>
              <a:t>"For You have delivered my soul from death, My eyes from tears, And my feet from falling." (Psalm 116:8)</a:t>
            </a:r>
            <a:endParaRPr lang="en-US" sz="4000" i="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3" name="TextBox 2"/>
          <p:cNvSpPr txBox="1"/>
          <p:nvPr/>
        </p:nvSpPr>
        <p:spPr>
          <a:xfrm>
            <a:off x="0" y="1676400"/>
            <a:ext cx="9144000" cy="1938992"/>
          </a:xfrm>
          <a:prstGeom prst="rect">
            <a:avLst/>
          </a:prstGeom>
          <a:noFill/>
        </p:spPr>
        <p:txBody>
          <a:bodyPr wrap="square" rtlCol="0">
            <a:spAutoFit/>
          </a:bodyPr>
          <a:lstStyle/>
          <a:p>
            <a:pPr algn="ctr"/>
            <a:r>
              <a:rPr lang="en-US" sz="4000" dirty="0" smtClean="0">
                <a:solidFill>
                  <a:srgbClr val="FFFF00"/>
                </a:solidFill>
              </a:rPr>
              <a:t>A lot to be THANKFUL for!</a:t>
            </a:r>
          </a:p>
          <a:p>
            <a:pPr algn="ctr"/>
            <a:endParaRPr lang="en-US" sz="4000" dirty="0" smtClean="0">
              <a:solidFill>
                <a:srgbClr val="FFFF00"/>
              </a:solidFill>
            </a:endParaRPr>
          </a:p>
          <a:p>
            <a:pPr algn="ctr"/>
            <a:r>
              <a:rPr lang="en-US" sz="4000" dirty="0" smtClean="0">
                <a:solidFill>
                  <a:srgbClr val="FFFF00"/>
                </a:solidFill>
              </a:rPr>
              <a:t>God is a GOOD God!</a:t>
            </a:r>
            <a:endParaRPr lang="en-US" sz="4000" dirty="0">
              <a:solidFill>
                <a:srgbClr val="FFFF00"/>
              </a:solidFill>
            </a:endParaRPr>
          </a:p>
        </p:txBody>
      </p:sp>
      <p:sp>
        <p:nvSpPr>
          <p:cNvPr id="5" name="TextBox 4"/>
          <p:cNvSpPr txBox="1"/>
          <p:nvPr/>
        </p:nvSpPr>
        <p:spPr>
          <a:xfrm>
            <a:off x="0" y="4114800"/>
            <a:ext cx="9144000" cy="1323439"/>
          </a:xfrm>
          <a:prstGeom prst="rect">
            <a:avLst/>
          </a:prstGeom>
          <a:noFill/>
        </p:spPr>
        <p:txBody>
          <a:bodyPr wrap="square" rtlCol="0">
            <a:spAutoFit/>
          </a:bodyPr>
          <a:lstStyle/>
          <a:p>
            <a:pPr algn="ctr"/>
            <a:r>
              <a:rPr lang="en-US" sz="4000" i="1" dirty="0" smtClean="0">
                <a:solidFill>
                  <a:schemeClr val="bg1"/>
                </a:solidFill>
              </a:rPr>
              <a:t>"God is our refuge and strength, A very present help in trouble." (Psalm 46:1)</a:t>
            </a:r>
            <a:endParaRPr lang="en-US" sz="4000" i="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3" name="TextBox 2"/>
          <p:cNvSpPr txBox="1"/>
          <p:nvPr/>
        </p:nvSpPr>
        <p:spPr>
          <a:xfrm>
            <a:off x="0" y="1676400"/>
            <a:ext cx="9144000" cy="1938992"/>
          </a:xfrm>
          <a:prstGeom prst="rect">
            <a:avLst/>
          </a:prstGeom>
          <a:noFill/>
        </p:spPr>
        <p:txBody>
          <a:bodyPr wrap="square" rtlCol="0">
            <a:spAutoFit/>
          </a:bodyPr>
          <a:lstStyle/>
          <a:p>
            <a:pPr algn="ctr"/>
            <a:r>
              <a:rPr lang="en-US" sz="4000" dirty="0" smtClean="0">
                <a:solidFill>
                  <a:srgbClr val="FFFF00"/>
                </a:solidFill>
              </a:rPr>
              <a:t>A lot to be THANKFUL for!</a:t>
            </a:r>
          </a:p>
          <a:p>
            <a:pPr algn="ctr"/>
            <a:endParaRPr lang="en-US" sz="4000" dirty="0" smtClean="0">
              <a:solidFill>
                <a:srgbClr val="FFFF00"/>
              </a:solidFill>
            </a:endParaRPr>
          </a:p>
          <a:p>
            <a:pPr algn="ctr"/>
            <a:r>
              <a:rPr lang="en-US" sz="4000" dirty="0" smtClean="0">
                <a:solidFill>
                  <a:srgbClr val="FFFF00"/>
                </a:solidFill>
              </a:rPr>
              <a:t>God is a GOOD God!</a:t>
            </a:r>
            <a:endParaRPr lang="en-US" sz="4000" dirty="0">
              <a:solidFill>
                <a:srgbClr val="FFFF00"/>
              </a:solidFill>
            </a:endParaRPr>
          </a:p>
        </p:txBody>
      </p:sp>
      <p:sp>
        <p:nvSpPr>
          <p:cNvPr id="5" name="TextBox 4"/>
          <p:cNvSpPr txBox="1"/>
          <p:nvPr/>
        </p:nvSpPr>
        <p:spPr>
          <a:xfrm>
            <a:off x="0" y="4114800"/>
            <a:ext cx="9144000" cy="1938992"/>
          </a:xfrm>
          <a:prstGeom prst="rect">
            <a:avLst/>
          </a:prstGeom>
          <a:noFill/>
        </p:spPr>
        <p:txBody>
          <a:bodyPr wrap="square" rtlCol="0">
            <a:spAutoFit/>
          </a:bodyPr>
          <a:lstStyle/>
          <a:p>
            <a:pPr algn="ctr"/>
            <a:r>
              <a:rPr lang="en-US" sz="4000" i="1" dirty="0" smtClean="0">
                <a:solidFill>
                  <a:schemeClr val="bg1"/>
                </a:solidFill>
              </a:rPr>
              <a:t>"Yea, though I walk through the valley of the shadow of death, I will fear no evil; For You are with me;..." (Psalm 23:4)</a:t>
            </a:r>
            <a:endParaRPr lang="en-US" sz="4000" i="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3" name="TextBox 2"/>
          <p:cNvSpPr txBox="1"/>
          <p:nvPr/>
        </p:nvSpPr>
        <p:spPr>
          <a:xfrm>
            <a:off x="0" y="1676400"/>
            <a:ext cx="9144000" cy="1938992"/>
          </a:xfrm>
          <a:prstGeom prst="rect">
            <a:avLst/>
          </a:prstGeom>
          <a:noFill/>
        </p:spPr>
        <p:txBody>
          <a:bodyPr wrap="square" rtlCol="0">
            <a:spAutoFit/>
          </a:bodyPr>
          <a:lstStyle/>
          <a:p>
            <a:pPr algn="ctr"/>
            <a:r>
              <a:rPr lang="en-US" sz="4000" dirty="0" smtClean="0">
                <a:solidFill>
                  <a:srgbClr val="FFFF00"/>
                </a:solidFill>
              </a:rPr>
              <a:t>A lot to be THANKFUL for!</a:t>
            </a:r>
          </a:p>
          <a:p>
            <a:pPr algn="ctr"/>
            <a:endParaRPr lang="en-US" sz="4000" dirty="0" smtClean="0">
              <a:solidFill>
                <a:srgbClr val="FFFF00"/>
              </a:solidFill>
            </a:endParaRPr>
          </a:p>
          <a:p>
            <a:pPr algn="ctr"/>
            <a:r>
              <a:rPr lang="en-US" sz="4000" dirty="0" smtClean="0">
                <a:solidFill>
                  <a:srgbClr val="FFFF00"/>
                </a:solidFill>
              </a:rPr>
              <a:t>God is a GOOD God!</a:t>
            </a:r>
            <a:endParaRPr lang="en-US" sz="4000" dirty="0">
              <a:solidFill>
                <a:srgbClr val="FFFF00"/>
              </a:solidFill>
            </a:endParaRPr>
          </a:p>
        </p:txBody>
      </p:sp>
      <p:sp>
        <p:nvSpPr>
          <p:cNvPr id="5" name="TextBox 4"/>
          <p:cNvSpPr txBox="1"/>
          <p:nvPr/>
        </p:nvSpPr>
        <p:spPr>
          <a:xfrm>
            <a:off x="0" y="4114800"/>
            <a:ext cx="9144000" cy="1938992"/>
          </a:xfrm>
          <a:prstGeom prst="rect">
            <a:avLst/>
          </a:prstGeom>
          <a:noFill/>
        </p:spPr>
        <p:txBody>
          <a:bodyPr wrap="square" rtlCol="0">
            <a:spAutoFit/>
          </a:bodyPr>
          <a:lstStyle/>
          <a:p>
            <a:pPr algn="ctr"/>
            <a:r>
              <a:rPr lang="en-US" sz="4000" i="1" dirty="0" smtClean="0">
                <a:solidFill>
                  <a:schemeClr val="bg1"/>
                </a:solidFill>
              </a:rPr>
              <a:t>"Praise the LORD! Oh, give thanks to the LORD, for He is good! For His mercy endures forever." (Psalm 106:1)</a:t>
            </a:r>
            <a:endParaRPr lang="en-US" sz="4000" i="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3" name="TextBox 2"/>
          <p:cNvSpPr txBox="1"/>
          <p:nvPr/>
        </p:nvSpPr>
        <p:spPr>
          <a:xfrm>
            <a:off x="0" y="1371600"/>
            <a:ext cx="9144000" cy="707886"/>
          </a:xfrm>
          <a:prstGeom prst="rect">
            <a:avLst/>
          </a:prstGeom>
          <a:noFill/>
        </p:spPr>
        <p:txBody>
          <a:bodyPr wrap="square" rtlCol="0">
            <a:spAutoFit/>
          </a:bodyPr>
          <a:lstStyle/>
          <a:p>
            <a:r>
              <a:rPr lang="en-US" sz="4000" i="1" dirty="0" smtClean="0">
                <a:solidFill>
                  <a:srgbClr val="FFC000"/>
                </a:solidFill>
              </a:rPr>
              <a:t>Reflections During The Recovery Period</a:t>
            </a:r>
            <a:endParaRPr lang="en-US" sz="4000" i="1" dirty="0">
              <a:solidFill>
                <a:srgbClr val="FFC000"/>
              </a:solidFill>
            </a:endParaRPr>
          </a:p>
        </p:txBody>
      </p:sp>
      <p:sp>
        <p:nvSpPr>
          <p:cNvPr id="5" name="TextBox 4"/>
          <p:cNvSpPr txBox="1"/>
          <p:nvPr/>
        </p:nvSpPr>
        <p:spPr>
          <a:xfrm>
            <a:off x="0" y="2514600"/>
            <a:ext cx="9144000" cy="1323439"/>
          </a:xfrm>
          <a:prstGeom prst="rect">
            <a:avLst/>
          </a:prstGeom>
          <a:noFill/>
        </p:spPr>
        <p:txBody>
          <a:bodyPr wrap="square" rtlCol="0">
            <a:spAutoFit/>
          </a:bodyPr>
          <a:lstStyle/>
          <a:p>
            <a:pPr algn="ctr"/>
            <a:r>
              <a:rPr lang="en-US" sz="4000" dirty="0" smtClean="0">
                <a:solidFill>
                  <a:srgbClr val="FFFF00"/>
                </a:solidFill>
              </a:rPr>
              <a:t>#1, I refuse to question "WHY GOD?" </a:t>
            </a:r>
          </a:p>
          <a:p>
            <a:pPr algn="ctr"/>
            <a:r>
              <a:rPr lang="en-US" sz="4000" dirty="0" smtClean="0">
                <a:solidFill>
                  <a:srgbClr val="FFFF00"/>
                </a:solidFill>
              </a:rPr>
              <a:t>I only choose to "WORSHIP GOD"</a:t>
            </a:r>
            <a:endParaRPr lang="en-US" sz="4000" dirty="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3" name="TextBox 2"/>
          <p:cNvSpPr txBox="1"/>
          <p:nvPr/>
        </p:nvSpPr>
        <p:spPr>
          <a:xfrm>
            <a:off x="0" y="1371600"/>
            <a:ext cx="9144000" cy="707886"/>
          </a:xfrm>
          <a:prstGeom prst="rect">
            <a:avLst/>
          </a:prstGeom>
          <a:noFill/>
        </p:spPr>
        <p:txBody>
          <a:bodyPr wrap="square" rtlCol="0">
            <a:spAutoFit/>
          </a:bodyPr>
          <a:lstStyle/>
          <a:p>
            <a:r>
              <a:rPr lang="en-US" sz="4000" i="1" dirty="0" smtClean="0">
                <a:solidFill>
                  <a:srgbClr val="FFC000"/>
                </a:solidFill>
              </a:rPr>
              <a:t>Reflections During The Recovery Period</a:t>
            </a:r>
            <a:endParaRPr lang="en-US" sz="4000" i="1" dirty="0">
              <a:solidFill>
                <a:srgbClr val="FFC000"/>
              </a:solidFill>
            </a:endParaRPr>
          </a:p>
        </p:txBody>
      </p:sp>
      <p:sp>
        <p:nvSpPr>
          <p:cNvPr id="6" name="TextBox 5"/>
          <p:cNvSpPr txBox="1"/>
          <p:nvPr/>
        </p:nvSpPr>
        <p:spPr>
          <a:xfrm>
            <a:off x="0" y="4267200"/>
            <a:ext cx="9144000" cy="2308324"/>
          </a:xfrm>
          <a:prstGeom prst="rect">
            <a:avLst/>
          </a:prstGeom>
          <a:noFill/>
        </p:spPr>
        <p:txBody>
          <a:bodyPr wrap="square" rtlCol="0">
            <a:spAutoFit/>
          </a:bodyPr>
          <a:lstStyle/>
          <a:p>
            <a:pPr algn="ctr"/>
            <a:r>
              <a:rPr lang="en-US" sz="3600" dirty="0" smtClean="0">
                <a:solidFill>
                  <a:schemeClr val="bg1"/>
                </a:solidFill>
              </a:rPr>
              <a:t>When you know Him for who He is, you don't need an explanation for everything. You simply walk knowing that God is a good God all the time.</a:t>
            </a:r>
            <a:endParaRPr lang="en-US" sz="3600" dirty="0">
              <a:solidFill>
                <a:schemeClr val="bg1"/>
              </a:solidFill>
            </a:endParaRPr>
          </a:p>
        </p:txBody>
      </p:sp>
      <p:sp>
        <p:nvSpPr>
          <p:cNvPr id="7" name="TextBox 6"/>
          <p:cNvSpPr txBox="1"/>
          <p:nvPr/>
        </p:nvSpPr>
        <p:spPr>
          <a:xfrm>
            <a:off x="0" y="2514600"/>
            <a:ext cx="9144000" cy="1323439"/>
          </a:xfrm>
          <a:prstGeom prst="rect">
            <a:avLst/>
          </a:prstGeom>
          <a:noFill/>
        </p:spPr>
        <p:txBody>
          <a:bodyPr wrap="square" rtlCol="0">
            <a:spAutoFit/>
          </a:bodyPr>
          <a:lstStyle/>
          <a:p>
            <a:pPr algn="ctr"/>
            <a:r>
              <a:rPr lang="en-US" sz="4000" dirty="0" smtClean="0">
                <a:solidFill>
                  <a:srgbClr val="FFFF00"/>
                </a:solidFill>
              </a:rPr>
              <a:t>#1, I refuse to question "WHY GOD?" </a:t>
            </a:r>
          </a:p>
          <a:p>
            <a:pPr algn="ctr"/>
            <a:r>
              <a:rPr lang="en-US" sz="4000" dirty="0" smtClean="0">
                <a:solidFill>
                  <a:srgbClr val="FFFF00"/>
                </a:solidFill>
              </a:rPr>
              <a:t>I only choose to "WORSHIP GOD"</a:t>
            </a:r>
            <a:endParaRPr lang="en-US" sz="4000"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3" name="TextBox 2"/>
          <p:cNvSpPr txBox="1"/>
          <p:nvPr/>
        </p:nvSpPr>
        <p:spPr>
          <a:xfrm>
            <a:off x="0" y="1371600"/>
            <a:ext cx="9144000" cy="707886"/>
          </a:xfrm>
          <a:prstGeom prst="rect">
            <a:avLst/>
          </a:prstGeom>
          <a:noFill/>
        </p:spPr>
        <p:txBody>
          <a:bodyPr wrap="square" rtlCol="0">
            <a:spAutoFit/>
          </a:bodyPr>
          <a:lstStyle/>
          <a:p>
            <a:r>
              <a:rPr lang="en-US" sz="4000" i="1" dirty="0" smtClean="0">
                <a:solidFill>
                  <a:srgbClr val="FFC000"/>
                </a:solidFill>
              </a:rPr>
              <a:t>Reflections During The Recovery Period</a:t>
            </a:r>
            <a:endParaRPr lang="en-US" sz="4000" i="1" dirty="0">
              <a:solidFill>
                <a:srgbClr val="FFC000"/>
              </a:solidFill>
            </a:endParaRPr>
          </a:p>
        </p:txBody>
      </p:sp>
      <p:sp>
        <p:nvSpPr>
          <p:cNvPr id="6" name="TextBox 5"/>
          <p:cNvSpPr txBox="1"/>
          <p:nvPr/>
        </p:nvSpPr>
        <p:spPr>
          <a:xfrm>
            <a:off x="0" y="4267200"/>
            <a:ext cx="9144000" cy="1754326"/>
          </a:xfrm>
          <a:prstGeom prst="rect">
            <a:avLst/>
          </a:prstGeom>
          <a:noFill/>
        </p:spPr>
        <p:txBody>
          <a:bodyPr wrap="square" rtlCol="0">
            <a:spAutoFit/>
          </a:bodyPr>
          <a:lstStyle/>
          <a:p>
            <a:pPr algn="ctr"/>
            <a:r>
              <a:rPr lang="en-US" sz="3600" dirty="0" smtClean="0">
                <a:solidFill>
                  <a:schemeClr val="bg1"/>
                </a:solidFill>
              </a:rPr>
              <a:t>You enjoy the peace that is beyond understanding, even when you don't have an understanding of WHY something happened.</a:t>
            </a:r>
            <a:endParaRPr lang="en-US" sz="3600" dirty="0">
              <a:solidFill>
                <a:schemeClr val="bg1"/>
              </a:solidFill>
            </a:endParaRPr>
          </a:p>
        </p:txBody>
      </p:sp>
      <p:sp>
        <p:nvSpPr>
          <p:cNvPr id="7" name="TextBox 6"/>
          <p:cNvSpPr txBox="1"/>
          <p:nvPr/>
        </p:nvSpPr>
        <p:spPr>
          <a:xfrm>
            <a:off x="0" y="2514600"/>
            <a:ext cx="9144000" cy="1323439"/>
          </a:xfrm>
          <a:prstGeom prst="rect">
            <a:avLst/>
          </a:prstGeom>
          <a:noFill/>
        </p:spPr>
        <p:txBody>
          <a:bodyPr wrap="square" rtlCol="0">
            <a:spAutoFit/>
          </a:bodyPr>
          <a:lstStyle/>
          <a:p>
            <a:pPr algn="ctr"/>
            <a:r>
              <a:rPr lang="en-US" sz="4000" dirty="0" smtClean="0">
                <a:solidFill>
                  <a:srgbClr val="FFFF00"/>
                </a:solidFill>
              </a:rPr>
              <a:t>#1, I refuse to question "WHY GOD?" </a:t>
            </a:r>
          </a:p>
          <a:p>
            <a:pPr algn="ctr"/>
            <a:r>
              <a:rPr lang="en-US" sz="4000" dirty="0" smtClean="0">
                <a:solidFill>
                  <a:srgbClr val="FFFF00"/>
                </a:solidFill>
              </a:rPr>
              <a:t>I only choose to "WORSHIP GOD"</a:t>
            </a:r>
            <a:endParaRPr lang="en-US" sz="4000"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4" name="TextBox 3"/>
          <p:cNvSpPr txBox="1"/>
          <p:nvPr/>
        </p:nvSpPr>
        <p:spPr>
          <a:xfrm>
            <a:off x="0" y="2514600"/>
            <a:ext cx="9144000" cy="1938992"/>
          </a:xfrm>
          <a:prstGeom prst="rect">
            <a:avLst/>
          </a:prstGeom>
          <a:noFill/>
        </p:spPr>
        <p:txBody>
          <a:bodyPr wrap="square" rtlCol="0">
            <a:spAutoFit/>
          </a:bodyPr>
          <a:lstStyle/>
          <a:p>
            <a:pPr algn="ctr"/>
            <a:r>
              <a:rPr lang="en-US" sz="4000" b="1" dirty="0" smtClean="0">
                <a:solidFill>
                  <a:schemeClr val="bg1"/>
                </a:solidFill>
              </a:rPr>
              <a:t>The Unexpected happened!</a:t>
            </a:r>
          </a:p>
          <a:p>
            <a:pPr algn="ctr"/>
            <a:endParaRPr lang="en-US" sz="4000" b="1" dirty="0" smtClean="0">
              <a:solidFill>
                <a:schemeClr val="bg1"/>
              </a:solidFill>
            </a:endParaRPr>
          </a:p>
          <a:p>
            <a:pPr algn="ctr"/>
            <a:r>
              <a:rPr lang="en-US" sz="4000" b="1" dirty="0" smtClean="0">
                <a:solidFill>
                  <a:schemeClr val="bg1"/>
                </a:solidFill>
              </a:rPr>
              <a:t>Monday March 31, </a:t>
            </a:r>
            <a:r>
              <a:rPr lang="en-US" sz="4000" b="1" dirty="0" smtClean="0">
                <a:solidFill>
                  <a:schemeClr val="bg1"/>
                </a:solidFill>
              </a:rPr>
              <a:t>2014</a:t>
            </a:r>
            <a:endParaRPr lang="en-US" sz="4000" b="1" dirty="0" smtClean="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3" name="TextBox 2"/>
          <p:cNvSpPr txBox="1"/>
          <p:nvPr/>
        </p:nvSpPr>
        <p:spPr>
          <a:xfrm>
            <a:off x="0" y="1371600"/>
            <a:ext cx="9144000" cy="707886"/>
          </a:xfrm>
          <a:prstGeom prst="rect">
            <a:avLst/>
          </a:prstGeom>
          <a:noFill/>
        </p:spPr>
        <p:txBody>
          <a:bodyPr wrap="square" rtlCol="0">
            <a:spAutoFit/>
          </a:bodyPr>
          <a:lstStyle/>
          <a:p>
            <a:r>
              <a:rPr lang="en-US" sz="4000" i="1" dirty="0" smtClean="0">
                <a:solidFill>
                  <a:srgbClr val="FFC000"/>
                </a:solidFill>
              </a:rPr>
              <a:t>Reflections During The Recovery Period</a:t>
            </a:r>
            <a:endParaRPr lang="en-US" sz="4000" i="1" dirty="0">
              <a:solidFill>
                <a:srgbClr val="FFC000"/>
              </a:solidFill>
            </a:endParaRPr>
          </a:p>
        </p:txBody>
      </p:sp>
      <p:sp>
        <p:nvSpPr>
          <p:cNvPr id="6" name="TextBox 5"/>
          <p:cNvSpPr txBox="1"/>
          <p:nvPr/>
        </p:nvSpPr>
        <p:spPr>
          <a:xfrm>
            <a:off x="0" y="2895600"/>
            <a:ext cx="9144000" cy="3416320"/>
          </a:xfrm>
          <a:prstGeom prst="rect">
            <a:avLst/>
          </a:prstGeom>
          <a:noFill/>
        </p:spPr>
        <p:txBody>
          <a:bodyPr wrap="square" rtlCol="0">
            <a:spAutoFit/>
          </a:bodyPr>
          <a:lstStyle/>
          <a:p>
            <a:r>
              <a:rPr lang="en-US" sz="3600" i="1" dirty="0" smtClean="0">
                <a:solidFill>
                  <a:schemeClr val="bg1"/>
                </a:solidFill>
              </a:rPr>
              <a:t>"Surely you have things turned around! Shall the potter be esteemed as the clay; For shall the thing made say of him who made it, "He did not make me"? Or shall the thing formed say of him who formed it, "He has no understanding"? </a:t>
            </a:r>
          </a:p>
          <a:p>
            <a:r>
              <a:rPr lang="en-US" sz="3600" i="1" dirty="0" smtClean="0">
                <a:solidFill>
                  <a:schemeClr val="bg1"/>
                </a:solidFill>
              </a:rPr>
              <a:t>                                                             (Isaiah 29:16)</a:t>
            </a:r>
            <a:endParaRPr lang="en-US" sz="3600" i="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3" name="TextBox 2"/>
          <p:cNvSpPr txBox="1"/>
          <p:nvPr/>
        </p:nvSpPr>
        <p:spPr>
          <a:xfrm>
            <a:off x="0" y="1371600"/>
            <a:ext cx="9144000" cy="707886"/>
          </a:xfrm>
          <a:prstGeom prst="rect">
            <a:avLst/>
          </a:prstGeom>
          <a:noFill/>
        </p:spPr>
        <p:txBody>
          <a:bodyPr wrap="square" rtlCol="0">
            <a:spAutoFit/>
          </a:bodyPr>
          <a:lstStyle/>
          <a:p>
            <a:r>
              <a:rPr lang="en-US" sz="4000" i="1" dirty="0" smtClean="0">
                <a:solidFill>
                  <a:srgbClr val="FFC000"/>
                </a:solidFill>
              </a:rPr>
              <a:t>Reflections During The Recovery Period</a:t>
            </a:r>
            <a:endParaRPr lang="en-US" sz="4000" i="1" dirty="0">
              <a:solidFill>
                <a:srgbClr val="FFC000"/>
              </a:solidFill>
            </a:endParaRPr>
          </a:p>
        </p:txBody>
      </p:sp>
      <p:sp>
        <p:nvSpPr>
          <p:cNvPr id="5" name="TextBox 4"/>
          <p:cNvSpPr txBox="1"/>
          <p:nvPr/>
        </p:nvSpPr>
        <p:spPr>
          <a:xfrm>
            <a:off x="0" y="2667000"/>
            <a:ext cx="9144000" cy="1938992"/>
          </a:xfrm>
          <a:prstGeom prst="rect">
            <a:avLst/>
          </a:prstGeom>
          <a:noFill/>
        </p:spPr>
        <p:txBody>
          <a:bodyPr wrap="square" rtlCol="0">
            <a:spAutoFit/>
          </a:bodyPr>
          <a:lstStyle/>
          <a:p>
            <a:r>
              <a:rPr lang="en-US" sz="4000" dirty="0" smtClean="0">
                <a:solidFill>
                  <a:schemeClr val="bg1"/>
                </a:solidFill>
              </a:rPr>
              <a:t>Possible reasons:</a:t>
            </a:r>
          </a:p>
          <a:p>
            <a:pPr algn="ctr"/>
            <a:endParaRPr lang="en-US" sz="4000" dirty="0" smtClean="0">
              <a:solidFill>
                <a:schemeClr val="bg1"/>
              </a:solidFill>
            </a:endParaRPr>
          </a:p>
          <a:p>
            <a:pPr algn="ctr"/>
            <a:r>
              <a:rPr lang="en-US" sz="4000" dirty="0" smtClean="0">
                <a:solidFill>
                  <a:srgbClr val="FFFF00"/>
                </a:solidFill>
              </a:rPr>
              <a:t>Hereditary  	+ 	Lifestyle 	 + 	Spiritual</a:t>
            </a:r>
          </a:p>
        </p:txBody>
      </p:sp>
      <p:sp>
        <p:nvSpPr>
          <p:cNvPr id="6" name="TextBox 5"/>
          <p:cNvSpPr txBox="1"/>
          <p:nvPr/>
        </p:nvSpPr>
        <p:spPr>
          <a:xfrm>
            <a:off x="3810000" y="4637782"/>
            <a:ext cx="2667000" cy="1077218"/>
          </a:xfrm>
          <a:prstGeom prst="rect">
            <a:avLst/>
          </a:prstGeom>
          <a:noFill/>
        </p:spPr>
        <p:txBody>
          <a:bodyPr wrap="square" rtlCol="0">
            <a:spAutoFit/>
          </a:bodyPr>
          <a:lstStyle/>
          <a:p>
            <a:r>
              <a:rPr lang="en-US" sz="3200" i="1" dirty="0" smtClean="0">
                <a:solidFill>
                  <a:schemeClr val="bg1"/>
                </a:solidFill>
              </a:rPr>
              <a:t>Diet, Exercise</a:t>
            </a:r>
          </a:p>
          <a:p>
            <a:r>
              <a:rPr lang="en-US" sz="3200" i="1" dirty="0" smtClean="0">
                <a:solidFill>
                  <a:schemeClr val="bg1"/>
                </a:solidFill>
              </a:rPr>
              <a:t>Rest, Stress</a:t>
            </a:r>
          </a:p>
        </p:txBody>
      </p:sp>
      <p:sp>
        <p:nvSpPr>
          <p:cNvPr id="7" name="TextBox 6"/>
          <p:cNvSpPr txBox="1"/>
          <p:nvPr/>
        </p:nvSpPr>
        <p:spPr>
          <a:xfrm>
            <a:off x="6705600" y="4572000"/>
            <a:ext cx="2667000" cy="2062103"/>
          </a:xfrm>
          <a:prstGeom prst="rect">
            <a:avLst/>
          </a:prstGeom>
          <a:noFill/>
        </p:spPr>
        <p:txBody>
          <a:bodyPr wrap="square" rtlCol="0">
            <a:spAutoFit/>
          </a:bodyPr>
          <a:lstStyle/>
          <a:p>
            <a:r>
              <a:rPr lang="en-US" sz="3200" i="1" dirty="0" smtClean="0">
                <a:solidFill>
                  <a:schemeClr val="bg1"/>
                </a:solidFill>
              </a:rPr>
              <a:t>We are secure in Christ, unless we open doors</a:t>
            </a:r>
          </a:p>
        </p:txBody>
      </p:sp>
      <p:sp>
        <p:nvSpPr>
          <p:cNvPr id="8" name="Up Arrow 7"/>
          <p:cNvSpPr/>
          <p:nvPr/>
        </p:nvSpPr>
        <p:spPr>
          <a:xfrm>
            <a:off x="4800600" y="6172200"/>
            <a:ext cx="381000" cy="3810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3" name="TextBox 2"/>
          <p:cNvSpPr txBox="1"/>
          <p:nvPr/>
        </p:nvSpPr>
        <p:spPr>
          <a:xfrm>
            <a:off x="0" y="1371600"/>
            <a:ext cx="9144000" cy="707886"/>
          </a:xfrm>
          <a:prstGeom prst="rect">
            <a:avLst/>
          </a:prstGeom>
          <a:noFill/>
        </p:spPr>
        <p:txBody>
          <a:bodyPr wrap="square" rtlCol="0">
            <a:spAutoFit/>
          </a:bodyPr>
          <a:lstStyle/>
          <a:p>
            <a:r>
              <a:rPr lang="en-US" sz="4000" i="1" dirty="0" smtClean="0">
                <a:solidFill>
                  <a:srgbClr val="FFC000"/>
                </a:solidFill>
              </a:rPr>
              <a:t>Reflections During The Recovery Period</a:t>
            </a:r>
            <a:endParaRPr lang="en-US" sz="4000" i="1" dirty="0">
              <a:solidFill>
                <a:srgbClr val="FFC000"/>
              </a:solidFill>
            </a:endParaRPr>
          </a:p>
        </p:txBody>
      </p:sp>
      <p:sp>
        <p:nvSpPr>
          <p:cNvPr id="6" name="TextBox 5"/>
          <p:cNvSpPr txBox="1"/>
          <p:nvPr/>
        </p:nvSpPr>
        <p:spPr>
          <a:xfrm>
            <a:off x="0" y="4895671"/>
            <a:ext cx="9144000" cy="1200329"/>
          </a:xfrm>
          <a:prstGeom prst="rect">
            <a:avLst/>
          </a:prstGeom>
          <a:noFill/>
        </p:spPr>
        <p:txBody>
          <a:bodyPr wrap="square" rtlCol="0">
            <a:spAutoFit/>
          </a:bodyPr>
          <a:lstStyle/>
          <a:p>
            <a:pPr algn="ctr"/>
            <a:r>
              <a:rPr lang="en-US" sz="3600" dirty="0" smtClean="0">
                <a:solidFill>
                  <a:schemeClr val="bg1"/>
                </a:solidFill>
              </a:rPr>
              <a:t>I refuse any form of </a:t>
            </a:r>
            <a:r>
              <a:rPr lang="en-US" sz="3600" dirty="0" smtClean="0">
                <a:solidFill>
                  <a:schemeClr val="bg1"/>
                </a:solidFill>
              </a:rPr>
              <a:t>bitterness or anger </a:t>
            </a:r>
            <a:r>
              <a:rPr lang="en-US" sz="3600" dirty="0" smtClean="0">
                <a:solidFill>
                  <a:schemeClr val="bg1"/>
                </a:solidFill>
              </a:rPr>
              <a:t>- toward God, </a:t>
            </a:r>
            <a:r>
              <a:rPr lang="en-US" sz="3600" dirty="0" smtClean="0">
                <a:solidFill>
                  <a:schemeClr val="bg1"/>
                </a:solidFill>
              </a:rPr>
              <a:t>toward </a:t>
            </a:r>
            <a:r>
              <a:rPr lang="en-US" sz="3600" dirty="0" smtClean="0">
                <a:solidFill>
                  <a:schemeClr val="bg1"/>
                </a:solidFill>
              </a:rPr>
              <a:t>life, etc.</a:t>
            </a:r>
            <a:endParaRPr lang="en-US" sz="3600" dirty="0">
              <a:solidFill>
                <a:schemeClr val="bg1"/>
              </a:solidFill>
            </a:endParaRPr>
          </a:p>
        </p:txBody>
      </p:sp>
      <p:sp>
        <p:nvSpPr>
          <p:cNvPr id="7" name="TextBox 6"/>
          <p:cNvSpPr txBox="1"/>
          <p:nvPr/>
        </p:nvSpPr>
        <p:spPr>
          <a:xfrm>
            <a:off x="0" y="2514600"/>
            <a:ext cx="9144000" cy="1938992"/>
          </a:xfrm>
          <a:prstGeom prst="rect">
            <a:avLst/>
          </a:prstGeom>
          <a:noFill/>
        </p:spPr>
        <p:txBody>
          <a:bodyPr wrap="square" rtlCol="0">
            <a:spAutoFit/>
          </a:bodyPr>
          <a:lstStyle/>
          <a:p>
            <a:pPr algn="ctr"/>
            <a:r>
              <a:rPr lang="en-US" sz="4000" dirty="0" smtClean="0">
                <a:solidFill>
                  <a:srgbClr val="FFFF00"/>
                </a:solidFill>
              </a:rPr>
              <a:t>#2, I refuse “negative” emotions</a:t>
            </a:r>
          </a:p>
          <a:p>
            <a:pPr algn="ctr"/>
            <a:r>
              <a:rPr lang="en-US" sz="4000" dirty="0" smtClean="0">
                <a:solidFill>
                  <a:srgbClr val="FFFF00"/>
                </a:solidFill>
              </a:rPr>
              <a:t>I choose to </a:t>
            </a:r>
            <a:r>
              <a:rPr lang="en-US" sz="4000" dirty="0" smtClean="0">
                <a:solidFill>
                  <a:srgbClr val="FFFF00"/>
                </a:solidFill>
              </a:rPr>
              <a:t>maintain </a:t>
            </a:r>
            <a:r>
              <a:rPr lang="en-US" sz="4000" dirty="0" smtClean="0">
                <a:solidFill>
                  <a:srgbClr val="FFFF00"/>
                </a:solidFill>
              </a:rPr>
              <a:t>only “positive” emotions</a:t>
            </a:r>
            <a:endParaRPr lang="en-US" sz="4000" dirty="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3" name="TextBox 2"/>
          <p:cNvSpPr txBox="1"/>
          <p:nvPr/>
        </p:nvSpPr>
        <p:spPr>
          <a:xfrm>
            <a:off x="0" y="1371600"/>
            <a:ext cx="9144000" cy="707886"/>
          </a:xfrm>
          <a:prstGeom prst="rect">
            <a:avLst/>
          </a:prstGeom>
          <a:noFill/>
        </p:spPr>
        <p:txBody>
          <a:bodyPr wrap="square" rtlCol="0">
            <a:spAutoFit/>
          </a:bodyPr>
          <a:lstStyle/>
          <a:p>
            <a:r>
              <a:rPr lang="en-US" sz="4000" i="1" dirty="0" smtClean="0">
                <a:solidFill>
                  <a:srgbClr val="FFC000"/>
                </a:solidFill>
              </a:rPr>
              <a:t>Reflections During The Recovery Period</a:t>
            </a:r>
            <a:endParaRPr lang="en-US" sz="4000" i="1" dirty="0">
              <a:solidFill>
                <a:srgbClr val="FFC000"/>
              </a:solidFill>
            </a:endParaRPr>
          </a:p>
        </p:txBody>
      </p:sp>
      <p:sp>
        <p:nvSpPr>
          <p:cNvPr id="6" name="TextBox 5"/>
          <p:cNvSpPr txBox="1"/>
          <p:nvPr/>
        </p:nvSpPr>
        <p:spPr>
          <a:xfrm>
            <a:off x="0" y="4895671"/>
            <a:ext cx="9144000" cy="1200329"/>
          </a:xfrm>
          <a:prstGeom prst="rect">
            <a:avLst/>
          </a:prstGeom>
          <a:noFill/>
        </p:spPr>
        <p:txBody>
          <a:bodyPr wrap="square" rtlCol="0">
            <a:spAutoFit/>
          </a:bodyPr>
          <a:lstStyle/>
          <a:p>
            <a:pPr algn="ctr"/>
            <a:r>
              <a:rPr lang="en-US" sz="3600" dirty="0" smtClean="0">
                <a:solidFill>
                  <a:schemeClr val="bg1"/>
                </a:solidFill>
              </a:rPr>
              <a:t>I choose to rejoice, to be cheerful, to be thankful.</a:t>
            </a:r>
            <a:endParaRPr lang="en-US" sz="3600" dirty="0">
              <a:solidFill>
                <a:schemeClr val="bg1"/>
              </a:solidFill>
            </a:endParaRPr>
          </a:p>
        </p:txBody>
      </p:sp>
      <p:sp>
        <p:nvSpPr>
          <p:cNvPr id="7" name="TextBox 6"/>
          <p:cNvSpPr txBox="1"/>
          <p:nvPr/>
        </p:nvSpPr>
        <p:spPr>
          <a:xfrm>
            <a:off x="0" y="2514600"/>
            <a:ext cx="9144000" cy="1938992"/>
          </a:xfrm>
          <a:prstGeom prst="rect">
            <a:avLst/>
          </a:prstGeom>
          <a:noFill/>
        </p:spPr>
        <p:txBody>
          <a:bodyPr wrap="square" rtlCol="0">
            <a:spAutoFit/>
          </a:bodyPr>
          <a:lstStyle/>
          <a:p>
            <a:pPr algn="ctr"/>
            <a:r>
              <a:rPr lang="en-US" sz="4000" dirty="0" smtClean="0">
                <a:solidFill>
                  <a:srgbClr val="FFFF00"/>
                </a:solidFill>
              </a:rPr>
              <a:t>#2, I refuse “negative” emotions</a:t>
            </a:r>
          </a:p>
          <a:p>
            <a:pPr algn="ctr"/>
            <a:r>
              <a:rPr lang="en-US" sz="4000" dirty="0" smtClean="0">
                <a:solidFill>
                  <a:srgbClr val="FFFF00"/>
                </a:solidFill>
              </a:rPr>
              <a:t>I choose to </a:t>
            </a:r>
            <a:r>
              <a:rPr lang="en-US" sz="4000" dirty="0" smtClean="0">
                <a:solidFill>
                  <a:srgbClr val="FFFF00"/>
                </a:solidFill>
              </a:rPr>
              <a:t>maintain </a:t>
            </a:r>
            <a:r>
              <a:rPr lang="en-US" sz="4000" dirty="0" smtClean="0">
                <a:solidFill>
                  <a:srgbClr val="FFFF00"/>
                </a:solidFill>
              </a:rPr>
              <a:t>only “positive” emotions</a:t>
            </a:r>
            <a:endParaRPr lang="en-US" sz="4000" dirty="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3" name="TextBox 2"/>
          <p:cNvSpPr txBox="1"/>
          <p:nvPr/>
        </p:nvSpPr>
        <p:spPr>
          <a:xfrm>
            <a:off x="0" y="1371600"/>
            <a:ext cx="9144000" cy="707886"/>
          </a:xfrm>
          <a:prstGeom prst="rect">
            <a:avLst/>
          </a:prstGeom>
          <a:noFill/>
        </p:spPr>
        <p:txBody>
          <a:bodyPr wrap="square" rtlCol="0">
            <a:spAutoFit/>
          </a:bodyPr>
          <a:lstStyle/>
          <a:p>
            <a:r>
              <a:rPr lang="en-US" sz="4000" i="1" dirty="0" smtClean="0">
                <a:solidFill>
                  <a:srgbClr val="FFC000"/>
                </a:solidFill>
              </a:rPr>
              <a:t>Reflections During The Recovery Period</a:t>
            </a:r>
            <a:endParaRPr lang="en-US" sz="4000" i="1" dirty="0">
              <a:solidFill>
                <a:srgbClr val="FFC000"/>
              </a:solidFill>
            </a:endParaRPr>
          </a:p>
        </p:txBody>
      </p:sp>
      <p:sp>
        <p:nvSpPr>
          <p:cNvPr id="6" name="TextBox 5"/>
          <p:cNvSpPr txBox="1"/>
          <p:nvPr/>
        </p:nvSpPr>
        <p:spPr>
          <a:xfrm>
            <a:off x="0" y="4895671"/>
            <a:ext cx="9144000" cy="1200329"/>
          </a:xfrm>
          <a:prstGeom prst="rect">
            <a:avLst/>
          </a:prstGeom>
          <a:noFill/>
        </p:spPr>
        <p:txBody>
          <a:bodyPr wrap="square" rtlCol="0">
            <a:spAutoFit/>
          </a:bodyPr>
          <a:lstStyle/>
          <a:p>
            <a:pPr algn="ctr"/>
            <a:r>
              <a:rPr lang="en-US" sz="3600" i="1" dirty="0" smtClean="0">
                <a:solidFill>
                  <a:schemeClr val="bg1"/>
                </a:solidFill>
              </a:rPr>
              <a:t>"A merry heart does good, like medicine, But a broken spirit dries the bones." (Proverbs 17:22)</a:t>
            </a:r>
            <a:endParaRPr lang="en-US" sz="3600" i="1" dirty="0">
              <a:solidFill>
                <a:schemeClr val="bg1"/>
              </a:solidFill>
            </a:endParaRPr>
          </a:p>
        </p:txBody>
      </p:sp>
      <p:sp>
        <p:nvSpPr>
          <p:cNvPr id="7" name="TextBox 6"/>
          <p:cNvSpPr txBox="1"/>
          <p:nvPr/>
        </p:nvSpPr>
        <p:spPr>
          <a:xfrm>
            <a:off x="0" y="2514600"/>
            <a:ext cx="9144000" cy="1938992"/>
          </a:xfrm>
          <a:prstGeom prst="rect">
            <a:avLst/>
          </a:prstGeom>
          <a:noFill/>
        </p:spPr>
        <p:txBody>
          <a:bodyPr wrap="square" rtlCol="0">
            <a:spAutoFit/>
          </a:bodyPr>
          <a:lstStyle/>
          <a:p>
            <a:pPr algn="ctr"/>
            <a:r>
              <a:rPr lang="en-US" sz="4000" dirty="0" smtClean="0">
                <a:solidFill>
                  <a:srgbClr val="FFFF00"/>
                </a:solidFill>
              </a:rPr>
              <a:t>#2, I refuse “negative” emotions</a:t>
            </a:r>
          </a:p>
          <a:p>
            <a:pPr algn="ctr"/>
            <a:r>
              <a:rPr lang="en-US" sz="4000" dirty="0" smtClean="0">
                <a:solidFill>
                  <a:srgbClr val="FFFF00"/>
                </a:solidFill>
              </a:rPr>
              <a:t>I choose to </a:t>
            </a:r>
            <a:r>
              <a:rPr lang="en-US" sz="4000" dirty="0" smtClean="0">
                <a:solidFill>
                  <a:srgbClr val="FFFF00"/>
                </a:solidFill>
              </a:rPr>
              <a:t>maintain </a:t>
            </a:r>
            <a:r>
              <a:rPr lang="en-US" sz="4000" dirty="0" smtClean="0">
                <a:solidFill>
                  <a:srgbClr val="FFFF00"/>
                </a:solidFill>
              </a:rPr>
              <a:t>only “positive” emotions</a:t>
            </a:r>
            <a:endParaRPr lang="en-US" sz="4000" dirty="0">
              <a:solidFill>
                <a:srgbClr val="FFFF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3" name="TextBox 2"/>
          <p:cNvSpPr txBox="1"/>
          <p:nvPr/>
        </p:nvSpPr>
        <p:spPr>
          <a:xfrm>
            <a:off x="0" y="1371600"/>
            <a:ext cx="9144000" cy="707886"/>
          </a:xfrm>
          <a:prstGeom prst="rect">
            <a:avLst/>
          </a:prstGeom>
          <a:noFill/>
        </p:spPr>
        <p:txBody>
          <a:bodyPr wrap="square" rtlCol="0">
            <a:spAutoFit/>
          </a:bodyPr>
          <a:lstStyle/>
          <a:p>
            <a:r>
              <a:rPr lang="en-US" sz="4000" i="1" dirty="0" smtClean="0">
                <a:solidFill>
                  <a:srgbClr val="FFC000"/>
                </a:solidFill>
              </a:rPr>
              <a:t>Reflections During The Recovery Period</a:t>
            </a:r>
            <a:endParaRPr lang="en-US" sz="4000" i="1" dirty="0">
              <a:solidFill>
                <a:srgbClr val="FFC000"/>
              </a:solidFill>
            </a:endParaRPr>
          </a:p>
        </p:txBody>
      </p:sp>
      <p:sp>
        <p:nvSpPr>
          <p:cNvPr id="6" name="TextBox 5"/>
          <p:cNvSpPr txBox="1"/>
          <p:nvPr/>
        </p:nvSpPr>
        <p:spPr>
          <a:xfrm>
            <a:off x="0" y="4895671"/>
            <a:ext cx="9144000" cy="1754326"/>
          </a:xfrm>
          <a:prstGeom prst="rect">
            <a:avLst/>
          </a:prstGeom>
          <a:noFill/>
        </p:spPr>
        <p:txBody>
          <a:bodyPr wrap="square" rtlCol="0">
            <a:spAutoFit/>
          </a:bodyPr>
          <a:lstStyle/>
          <a:p>
            <a:pPr algn="ctr"/>
            <a:r>
              <a:rPr lang="en-US" sz="3600" i="1" dirty="0" smtClean="0">
                <a:solidFill>
                  <a:schemeClr val="bg1"/>
                </a:solidFill>
              </a:rPr>
              <a:t>"Rejoice always, ..in everything give thanks; for this is the will of God in Christ Jesus for you." (1 Thessalonians 5:16,18)</a:t>
            </a:r>
            <a:endParaRPr lang="en-US" sz="3600" i="1" dirty="0">
              <a:solidFill>
                <a:schemeClr val="bg1"/>
              </a:solidFill>
            </a:endParaRPr>
          </a:p>
        </p:txBody>
      </p:sp>
      <p:sp>
        <p:nvSpPr>
          <p:cNvPr id="7" name="TextBox 6"/>
          <p:cNvSpPr txBox="1"/>
          <p:nvPr/>
        </p:nvSpPr>
        <p:spPr>
          <a:xfrm>
            <a:off x="0" y="2514600"/>
            <a:ext cx="9144000" cy="1938992"/>
          </a:xfrm>
          <a:prstGeom prst="rect">
            <a:avLst/>
          </a:prstGeom>
          <a:noFill/>
        </p:spPr>
        <p:txBody>
          <a:bodyPr wrap="square" rtlCol="0">
            <a:spAutoFit/>
          </a:bodyPr>
          <a:lstStyle/>
          <a:p>
            <a:pPr algn="ctr"/>
            <a:r>
              <a:rPr lang="en-US" sz="4000" dirty="0" smtClean="0">
                <a:solidFill>
                  <a:srgbClr val="FFFF00"/>
                </a:solidFill>
              </a:rPr>
              <a:t>#2, I refuse “negative” emotions</a:t>
            </a:r>
          </a:p>
          <a:p>
            <a:pPr algn="ctr"/>
            <a:r>
              <a:rPr lang="en-US" sz="4000" dirty="0" smtClean="0">
                <a:solidFill>
                  <a:srgbClr val="FFFF00"/>
                </a:solidFill>
              </a:rPr>
              <a:t>I choose to </a:t>
            </a:r>
            <a:r>
              <a:rPr lang="en-US" sz="4000" dirty="0" smtClean="0">
                <a:solidFill>
                  <a:srgbClr val="FFFF00"/>
                </a:solidFill>
              </a:rPr>
              <a:t>maintain </a:t>
            </a:r>
            <a:r>
              <a:rPr lang="en-US" sz="4000" dirty="0" smtClean="0">
                <a:solidFill>
                  <a:srgbClr val="FFFF00"/>
                </a:solidFill>
              </a:rPr>
              <a:t>only “positive” emotions</a:t>
            </a:r>
            <a:endParaRPr lang="en-US" sz="4000" dirty="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3" name="TextBox 2"/>
          <p:cNvSpPr txBox="1"/>
          <p:nvPr/>
        </p:nvSpPr>
        <p:spPr>
          <a:xfrm>
            <a:off x="0" y="1371600"/>
            <a:ext cx="9144000" cy="707886"/>
          </a:xfrm>
          <a:prstGeom prst="rect">
            <a:avLst/>
          </a:prstGeom>
          <a:noFill/>
        </p:spPr>
        <p:txBody>
          <a:bodyPr wrap="square" rtlCol="0">
            <a:spAutoFit/>
          </a:bodyPr>
          <a:lstStyle/>
          <a:p>
            <a:r>
              <a:rPr lang="en-US" sz="4000" i="1" dirty="0" smtClean="0">
                <a:solidFill>
                  <a:srgbClr val="FFC000"/>
                </a:solidFill>
              </a:rPr>
              <a:t>Reflections During The Recovery Period</a:t>
            </a:r>
            <a:endParaRPr lang="en-US" sz="4000" i="1" dirty="0">
              <a:solidFill>
                <a:srgbClr val="FFC000"/>
              </a:solidFill>
            </a:endParaRPr>
          </a:p>
        </p:txBody>
      </p:sp>
      <p:sp>
        <p:nvSpPr>
          <p:cNvPr id="7" name="TextBox 6"/>
          <p:cNvSpPr txBox="1"/>
          <p:nvPr/>
        </p:nvSpPr>
        <p:spPr>
          <a:xfrm>
            <a:off x="0" y="2514600"/>
            <a:ext cx="9144000" cy="1938992"/>
          </a:xfrm>
          <a:prstGeom prst="rect">
            <a:avLst/>
          </a:prstGeom>
          <a:noFill/>
        </p:spPr>
        <p:txBody>
          <a:bodyPr wrap="square" rtlCol="0">
            <a:spAutoFit/>
          </a:bodyPr>
          <a:lstStyle/>
          <a:p>
            <a:pPr algn="ctr"/>
            <a:r>
              <a:rPr lang="en-US" sz="4000" dirty="0" smtClean="0">
                <a:solidFill>
                  <a:srgbClr val="FFFF00"/>
                </a:solidFill>
              </a:rPr>
              <a:t>#3, As I look ahead, </a:t>
            </a:r>
          </a:p>
          <a:p>
            <a:pPr algn="ctr"/>
            <a:r>
              <a:rPr lang="en-US" sz="4000" dirty="0" smtClean="0">
                <a:solidFill>
                  <a:srgbClr val="FFFF00"/>
                </a:solidFill>
              </a:rPr>
              <a:t>I refuse to operate out of FEAR</a:t>
            </a:r>
          </a:p>
          <a:p>
            <a:pPr algn="ctr"/>
            <a:r>
              <a:rPr lang="en-US" sz="4000" dirty="0" smtClean="0">
                <a:solidFill>
                  <a:srgbClr val="FFFF00"/>
                </a:solidFill>
              </a:rPr>
              <a:t>I choose to operate out of FAITH</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3" name="TextBox 2"/>
          <p:cNvSpPr txBox="1"/>
          <p:nvPr/>
        </p:nvSpPr>
        <p:spPr>
          <a:xfrm>
            <a:off x="0" y="1371600"/>
            <a:ext cx="9144000" cy="707886"/>
          </a:xfrm>
          <a:prstGeom prst="rect">
            <a:avLst/>
          </a:prstGeom>
          <a:noFill/>
        </p:spPr>
        <p:txBody>
          <a:bodyPr wrap="square" rtlCol="0">
            <a:spAutoFit/>
          </a:bodyPr>
          <a:lstStyle/>
          <a:p>
            <a:r>
              <a:rPr lang="en-US" sz="4000" i="1" dirty="0" smtClean="0">
                <a:solidFill>
                  <a:srgbClr val="FFC000"/>
                </a:solidFill>
              </a:rPr>
              <a:t>Reflections During The Recovery Period</a:t>
            </a:r>
            <a:endParaRPr lang="en-US" sz="4000" i="1" dirty="0">
              <a:solidFill>
                <a:srgbClr val="FFC000"/>
              </a:solidFill>
            </a:endParaRPr>
          </a:p>
        </p:txBody>
      </p:sp>
      <p:sp>
        <p:nvSpPr>
          <p:cNvPr id="6" name="TextBox 5"/>
          <p:cNvSpPr txBox="1"/>
          <p:nvPr/>
        </p:nvSpPr>
        <p:spPr>
          <a:xfrm>
            <a:off x="0" y="4895671"/>
            <a:ext cx="9144000" cy="646331"/>
          </a:xfrm>
          <a:prstGeom prst="rect">
            <a:avLst/>
          </a:prstGeom>
          <a:noFill/>
        </p:spPr>
        <p:txBody>
          <a:bodyPr wrap="square" rtlCol="0">
            <a:spAutoFit/>
          </a:bodyPr>
          <a:lstStyle/>
          <a:p>
            <a:pPr algn="ctr"/>
            <a:r>
              <a:rPr lang="en-US" sz="3600" dirty="0" smtClean="0">
                <a:solidFill>
                  <a:schemeClr val="bg1"/>
                </a:solidFill>
              </a:rPr>
              <a:t>FEAR creates self-imposed limitations.</a:t>
            </a:r>
          </a:p>
        </p:txBody>
      </p:sp>
      <p:sp>
        <p:nvSpPr>
          <p:cNvPr id="7" name="TextBox 6"/>
          <p:cNvSpPr txBox="1"/>
          <p:nvPr/>
        </p:nvSpPr>
        <p:spPr>
          <a:xfrm>
            <a:off x="0" y="2514600"/>
            <a:ext cx="9144000" cy="1938992"/>
          </a:xfrm>
          <a:prstGeom prst="rect">
            <a:avLst/>
          </a:prstGeom>
          <a:noFill/>
        </p:spPr>
        <p:txBody>
          <a:bodyPr wrap="square" rtlCol="0">
            <a:spAutoFit/>
          </a:bodyPr>
          <a:lstStyle/>
          <a:p>
            <a:pPr algn="ctr"/>
            <a:r>
              <a:rPr lang="en-US" sz="4000" dirty="0" smtClean="0">
                <a:solidFill>
                  <a:srgbClr val="FFFF00"/>
                </a:solidFill>
              </a:rPr>
              <a:t>#3, As I look ahead, </a:t>
            </a:r>
          </a:p>
          <a:p>
            <a:pPr algn="ctr"/>
            <a:r>
              <a:rPr lang="en-US" sz="4000" dirty="0" smtClean="0">
                <a:solidFill>
                  <a:srgbClr val="FFFF00"/>
                </a:solidFill>
              </a:rPr>
              <a:t>I refuse to operate out of FEAR</a:t>
            </a:r>
          </a:p>
          <a:p>
            <a:pPr algn="ctr"/>
            <a:r>
              <a:rPr lang="en-US" sz="4000" dirty="0" smtClean="0">
                <a:solidFill>
                  <a:srgbClr val="FFFF00"/>
                </a:solidFill>
              </a:rPr>
              <a:t>I choose to operate out of FAITH</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3" name="TextBox 2"/>
          <p:cNvSpPr txBox="1"/>
          <p:nvPr/>
        </p:nvSpPr>
        <p:spPr>
          <a:xfrm>
            <a:off x="0" y="1371600"/>
            <a:ext cx="9144000" cy="707886"/>
          </a:xfrm>
          <a:prstGeom prst="rect">
            <a:avLst/>
          </a:prstGeom>
          <a:noFill/>
        </p:spPr>
        <p:txBody>
          <a:bodyPr wrap="square" rtlCol="0">
            <a:spAutoFit/>
          </a:bodyPr>
          <a:lstStyle/>
          <a:p>
            <a:r>
              <a:rPr lang="en-US" sz="4000" i="1" dirty="0" smtClean="0">
                <a:solidFill>
                  <a:srgbClr val="FFC000"/>
                </a:solidFill>
              </a:rPr>
              <a:t>Reflections During The Recovery Period</a:t>
            </a:r>
            <a:endParaRPr lang="en-US" sz="4000" i="1" dirty="0">
              <a:solidFill>
                <a:srgbClr val="FFC000"/>
              </a:solidFill>
            </a:endParaRPr>
          </a:p>
        </p:txBody>
      </p:sp>
      <p:sp>
        <p:nvSpPr>
          <p:cNvPr id="6" name="TextBox 5"/>
          <p:cNvSpPr txBox="1"/>
          <p:nvPr/>
        </p:nvSpPr>
        <p:spPr>
          <a:xfrm>
            <a:off x="0" y="4895671"/>
            <a:ext cx="9144000" cy="1200329"/>
          </a:xfrm>
          <a:prstGeom prst="rect">
            <a:avLst/>
          </a:prstGeom>
          <a:noFill/>
        </p:spPr>
        <p:txBody>
          <a:bodyPr wrap="square" rtlCol="0">
            <a:spAutoFit/>
          </a:bodyPr>
          <a:lstStyle/>
          <a:p>
            <a:pPr algn="ctr"/>
            <a:r>
              <a:rPr lang="en-US" sz="3600" dirty="0" smtClean="0">
                <a:solidFill>
                  <a:schemeClr val="bg1"/>
                </a:solidFill>
              </a:rPr>
              <a:t>FAITH receives God's plans and God's wisdom and empowering to fulfill them.</a:t>
            </a:r>
          </a:p>
        </p:txBody>
      </p:sp>
      <p:sp>
        <p:nvSpPr>
          <p:cNvPr id="7" name="TextBox 6"/>
          <p:cNvSpPr txBox="1"/>
          <p:nvPr/>
        </p:nvSpPr>
        <p:spPr>
          <a:xfrm>
            <a:off x="0" y="2514600"/>
            <a:ext cx="9144000" cy="1938992"/>
          </a:xfrm>
          <a:prstGeom prst="rect">
            <a:avLst/>
          </a:prstGeom>
          <a:noFill/>
        </p:spPr>
        <p:txBody>
          <a:bodyPr wrap="square" rtlCol="0">
            <a:spAutoFit/>
          </a:bodyPr>
          <a:lstStyle/>
          <a:p>
            <a:pPr algn="ctr"/>
            <a:r>
              <a:rPr lang="en-US" sz="4000" dirty="0" smtClean="0">
                <a:solidFill>
                  <a:srgbClr val="FFFF00"/>
                </a:solidFill>
              </a:rPr>
              <a:t>#3, As I look ahead, </a:t>
            </a:r>
          </a:p>
          <a:p>
            <a:pPr algn="ctr"/>
            <a:r>
              <a:rPr lang="en-US" sz="4000" dirty="0" smtClean="0">
                <a:solidFill>
                  <a:srgbClr val="FFFF00"/>
                </a:solidFill>
              </a:rPr>
              <a:t>I refuse to operate out of FEAR</a:t>
            </a:r>
          </a:p>
          <a:p>
            <a:pPr algn="ctr"/>
            <a:r>
              <a:rPr lang="en-US" sz="4000" dirty="0" smtClean="0">
                <a:solidFill>
                  <a:srgbClr val="FFFF00"/>
                </a:solidFill>
              </a:rPr>
              <a:t>I choose to operate out of FAITH</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3" name="TextBox 2"/>
          <p:cNvSpPr txBox="1"/>
          <p:nvPr/>
        </p:nvSpPr>
        <p:spPr>
          <a:xfrm>
            <a:off x="0" y="1371600"/>
            <a:ext cx="9144000" cy="707886"/>
          </a:xfrm>
          <a:prstGeom prst="rect">
            <a:avLst/>
          </a:prstGeom>
          <a:noFill/>
        </p:spPr>
        <p:txBody>
          <a:bodyPr wrap="square" rtlCol="0">
            <a:spAutoFit/>
          </a:bodyPr>
          <a:lstStyle/>
          <a:p>
            <a:r>
              <a:rPr lang="en-US" sz="4000" i="1" dirty="0" smtClean="0">
                <a:solidFill>
                  <a:srgbClr val="FFC000"/>
                </a:solidFill>
              </a:rPr>
              <a:t>Reflections During The Recovery Period</a:t>
            </a:r>
            <a:endParaRPr lang="en-US" sz="4000" i="1" dirty="0">
              <a:solidFill>
                <a:srgbClr val="FFC000"/>
              </a:solidFill>
            </a:endParaRPr>
          </a:p>
        </p:txBody>
      </p:sp>
      <p:sp>
        <p:nvSpPr>
          <p:cNvPr id="6" name="TextBox 5"/>
          <p:cNvSpPr txBox="1"/>
          <p:nvPr/>
        </p:nvSpPr>
        <p:spPr>
          <a:xfrm>
            <a:off x="0" y="2971800"/>
            <a:ext cx="9144000" cy="3170099"/>
          </a:xfrm>
          <a:prstGeom prst="rect">
            <a:avLst/>
          </a:prstGeom>
          <a:noFill/>
        </p:spPr>
        <p:txBody>
          <a:bodyPr wrap="square" rtlCol="0">
            <a:spAutoFit/>
          </a:bodyPr>
          <a:lstStyle/>
          <a:p>
            <a:r>
              <a:rPr lang="en-US" sz="4000" i="1" dirty="0" smtClean="0">
                <a:solidFill>
                  <a:schemeClr val="bg1"/>
                </a:solidFill>
              </a:rPr>
              <a:t>"Now Joshua was old, advanced in years. And the LORD said to him: "You are old, advanced in years, and </a:t>
            </a:r>
            <a:r>
              <a:rPr lang="en-US" sz="4000" i="1" dirty="0" smtClean="0">
                <a:solidFill>
                  <a:srgbClr val="FFFF00"/>
                </a:solidFill>
              </a:rPr>
              <a:t>there remains very much land yet to be possessed</a:t>
            </a:r>
            <a:r>
              <a:rPr lang="en-US" sz="4000" i="1" dirty="0" smtClean="0">
                <a:solidFill>
                  <a:schemeClr val="bg1"/>
                </a:solidFill>
              </a:rPr>
              <a:t>." </a:t>
            </a:r>
          </a:p>
          <a:p>
            <a:r>
              <a:rPr lang="en-US" sz="4000" i="1" dirty="0" smtClean="0">
                <a:solidFill>
                  <a:schemeClr val="bg1"/>
                </a:solidFill>
              </a:rPr>
              <a:t>                                                 - (Joshua 13:1)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4" name="TextBox 3"/>
          <p:cNvSpPr txBox="1"/>
          <p:nvPr/>
        </p:nvSpPr>
        <p:spPr>
          <a:xfrm>
            <a:off x="0" y="2514600"/>
            <a:ext cx="9144000" cy="1938992"/>
          </a:xfrm>
          <a:prstGeom prst="rect">
            <a:avLst/>
          </a:prstGeom>
          <a:noFill/>
        </p:spPr>
        <p:txBody>
          <a:bodyPr wrap="square" rtlCol="0">
            <a:spAutoFit/>
          </a:bodyPr>
          <a:lstStyle/>
          <a:p>
            <a:r>
              <a:rPr lang="en-US" sz="4000" i="1" dirty="0" smtClean="0">
                <a:solidFill>
                  <a:schemeClr val="bg1"/>
                </a:solidFill>
              </a:rPr>
              <a:t>"</a:t>
            </a:r>
            <a:r>
              <a:rPr lang="en-US" sz="4000" i="1" dirty="0" smtClean="0">
                <a:solidFill>
                  <a:schemeClr val="bg1"/>
                </a:solidFill>
              </a:rPr>
              <a:t>He will not be afraid of evil tidings; His heart is steadfast, trusting in the LORD."    </a:t>
            </a:r>
          </a:p>
          <a:p>
            <a:r>
              <a:rPr lang="en-US" sz="4000" i="1" dirty="0" smtClean="0">
                <a:solidFill>
                  <a:schemeClr val="bg1"/>
                </a:solidFill>
              </a:rPr>
              <a:t>                                                    (Psalm 112:7)</a:t>
            </a:r>
            <a:endParaRPr lang="en-US" sz="4000" i="1"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3" name="TextBox 2"/>
          <p:cNvSpPr txBox="1"/>
          <p:nvPr/>
        </p:nvSpPr>
        <p:spPr>
          <a:xfrm>
            <a:off x="0" y="1371600"/>
            <a:ext cx="9144000" cy="707886"/>
          </a:xfrm>
          <a:prstGeom prst="rect">
            <a:avLst/>
          </a:prstGeom>
          <a:noFill/>
        </p:spPr>
        <p:txBody>
          <a:bodyPr wrap="square" rtlCol="0">
            <a:spAutoFit/>
          </a:bodyPr>
          <a:lstStyle/>
          <a:p>
            <a:r>
              <a:rPr lang="en-US" sz="4000" i="1" dirty="0" smtClean="0">
                <a:solidFill>
                  <a:srgbClr val="FFC000"/>
                </a:solidFill>
              </a:rPr>
              <a:t>Reflections During The Recovery Period</a:t>
            </a:r>
            <a:endParaRPr lang="en-US" sz="4000" i="1" dirty="0">
              <a:solidFill>
                <a:srgbClr val="FFC000"/>
              </a:solidFill>
            </a:endParaRPr>
          </a:p>
        </p:txBody>
      </p:sp>
      <p:sp>
        <p:nvSpPr>
          <p:cNvPr id="6" name="TextBox 5"/>
          <p:cNvSpPr txBox="1"/>
          <p:nvPr/>
        </p:nvSpPr>
        <p:spPr>
          <a:xfrm>
            <a:off x="0" y="2590800"/>
            <a:ext cx="9144000" cy="3785652"/>
          </a:xfrm>
          <a:prstGeom prst="rect">
            <a:avLst/>
          </a:prstGeom>
          <a:noFill/>
        </p:spPr>
        <p:txBody>
          <a:bodyPr wrap="square" rtlCol="0">
            <a:spAutoFit/>
          </a:bodyPr>
          <a:lstStyle/>
          <a:p>
            <a:r>
              <a:rPr lang="en-US" sz="4000" i="1" dirty="0" smtClean="0">
                <a:solidFill>
                  <a:schemeClr val="bg1"/>
                </a:solidFill>
              </a:rPr>
              <a:t>“….there remains very much land yet to be possessed." </a:t>
            </a:r>
          </a:p>
          <a:p>
            <a:r>
              <a:rPr lang="en-US" sz="4000" i="1" dirty="0" smtClean="0">
                <a:solidFill>
                  <a:schemeClr val="bg1"/>
                </a:solidFill>
              </a:rPr>
              <a:t>                                                 - (Joshua 13:1)</a:t>
            </a:r>
          </a:p>
          <a:p>
            <a:endParaRPr lang="en-US" sz="4000" i="1" dirty="0" smtClean="0">
              <a:solidFill>
                <a:schemeClr val="bg1"/>
              </a:solidFill>
            </a:endParaRPr>
          </a:p>
          <a:p>
            <a:pPr algn="ctr"/>
            <a:r>
              <a:rPr lang="en-US" sz="4000" dirty="0" smtClean="0">
                <a:solidFill>
                  <a:schemeClr val="bg1"/>
                </a:solidFill>
              </a:rPr>
              <a:t>We must move with FAITH and WISDOM to possess what is still to be taken.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3" name="TextBox 2"/>
          <p:cNvSpPr txBox="1"/>
          <p:nvPr/>
        </p:nvSpPr>
        <p:spPr>
          <a:xfrm>
            <a:off x="0" y="1371600"/>
            <a:ext cx="9144000" cy="707886"/>
          </a:xfrm>
          <a:prstGeom prst="rect">
            <a:avLst/>
          </a:prstGeom>
          <a:noFill/>
        </p:spPr>
        <p:txBody>
          <a:bodyPr wrap="square" rtlCol="0">
            <a:spAutoFit/>
          </a:bodyPr>
          <a:lstStyle/>
          <a:p>
            <a:r>
              <a:rPr lang="en-US" sz="4000" i="1" dirty="0" smtClean="0">
                <a:solidFill>
                  <a:srgbClr val="FFC000"/>
                </a:solidFill>
              </a:rPr>
              <a:t>Looking Ahead</a:t>
            </a:r>
            <a:endParaRPr lang="en-US" sz="4000" i="1" dirty="0">
              <a:solidFill>
                <a:srgbClr val="FFC000"/>
              </a:solidFill>
            </a:endParaRPr>
          </a:p>
        </p:txBody>
      </p:sp>
      <p:sp>
        <p:nvSpPr>
          <p:cNvPr id="6" name="TextBox 5"/>
          <p:cNvSpPr txBox="1"/>
          <p:nvPr/>
        </p:nvSpPr>
        <p:spPr>
          <a:xfrm>
            <a:off x="0" y="2590800"/>
            <a:ext cx="9144000" cy="2554545"/>
          </a:xfrm>
          <a:prstGeom prst="rect">
            <a:avLst/>
          </a:prstGeom>
          <a:noFill/>
        </p:spPr>
        <p:txBody>
          <a:bodyPr wrap="square" rtlCol="0">
            <a:spAutoFit/>
          </a:bodyPr>
          <a:lstStyle/>
          <a:p>
            <a:pPr algn="ctr"/>
            <a:r>
              <a:rPr lang="en-US" sz="4000" i="1" dirty="0" smtClean="0">
                <a:solidFill>
                  <a:srgbClr val="FFFF00"/>
                </a:solidFill>
              </a:rPr>
              <a:t>#1, Pursue God's Presence to be a House filled with His glory so that we impact our city and cities across our nation with the supernatural power of God</a:t>
            </a:r>
            <a:endParaRPr lang="en-US" sz="4000" dirty="0" smtClean="0">
              <a:solidFill>
                <a:srgbClr val="FFFF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3" name="TextBox 2"/>
          <p:cNvSpPr txBox="1"/>
          <p:nvPr/>
        </p:nvSpPr>
        <p:spPr>
          <a:xfrm>
            <a:off x="0" y="1371600"/>
            <a:ext cx="9144000" cy="707886"/>
          </a:xfrm>
          <a:prstGeom prst="rect">
            <a:avLst/>
          </a:prstGeom>
          <a:noFill/>
        </p:spPr>
        <p:txBody>
          <a:bodyPr wrap="square" rtlCol="0">
            <a:spAutoFit/>
          </a:bodyPr>
          <a:lstStyle/>
          <a:p>
            <a:r>
              <a:rPr lang="en-US" sz="4000" i="1" dirty="0" smtClean="0">
                <a:solidFill>
                  <a:srgbClr val="FFC000"/>
                </a:solidFill>
              </a:rPr>
              <a:t>Looking Ahead</a:t>
            </a:r>
            <a:endParaRPr lang="en-US" sz="4000" i="1" dirty="0">
              <a:solidFill>
                <a:srgbClr val="FFC000"/>
              </a:solidFill>
            </a:endParaRPr>
          </a:p>
        </p:txBody>
      </p:sp>
      <p:sp>
        <p:nvSpPr>
          <p:cNvPr id="6" name="TextBox 5"/>
          <p:cNvSpPr txBox="1"/>
          <p:nvPr/>
        </p:nvSpPr>
        <p:spPr>
          <a:xfrm>
            <a:off x="0" y="1981200"/>
            <a:ext cx="3733800" cy="5016758"/>
          </a:xfrm>
          <a:prstGeom prst="rect">
            <a:avLst/>
          </a:prstGeom>
          <a:noFill/>
        </p:spPr>
        <p:txBody>
          <a:bodyPr wrap="square" rtlCol="0">
            <a:spAutoFit/>
          </a:bodyPr>
          <a:lstStyle/>
          <a:p>
            <a:r>
              <a:rPr lang="en-US" sz="3200" i="1" dirty="0" smtClean="0">
                <a:solidFill>
                  <a:schemeClr val="bg1"/>
                </a:solidFill>
              </a:rPr>
              <a:t>50 Indian cities have 1million+ residents </a:t>
            </a:r>
          </a:p>
          <a:p>
            <a:endParaRPr lang="en-US" sz="3200" i="1" dirty="0" smtClean="0">
              <a:solidFill>
                <a:schemeClr val="bg1"/>
              </a:solidFill>
            </a:endParaRPr>
          </a:p>
          <a:p>
            <a:r>
              <a:rPr lang="en-US" sz="3200" i="1" dirty="0" smtClean="0">
                <a:solidFill>
                  <a:schemeClr val="bg1"/>
                </a:solidFill>
              </a:rPr>
              <a:t>Some 300m people will move to town in the next 25 years</a:t>
            </a:r>
          </a:p>
          <a:p>
            <a:endParaRPr lang="en-US" sz="3200" i="1" dirty="0" smtClean="0">
              <a:solidFill>
                <a:schemeClr val="bg1"/>
              </a:solidFill>
            </a:endParaRPr>
          </a:p>
          <a:p>
            <a:r>
              <a:rPr lang="en-US" sz="3200" i="1" dirty="0" smtClean="0">
                <a:solidFill>
                  <a:schemeClr val="bg1"/>
                </a:solidFill>
              </a:rPr>
              <a:t>By 2051 about 60% of India's population will be in cities</a:t>
            </a:r>
            <a:endParaRPr lang="en-US" sz="3200" dirty="0" smtClean="0">
              <a:solidFill>
                <a:schemeClr val="bg1"/>
              </a:solidFill>
            </a:endParaRPr>
          </a:p>
        </p:txBody>
      </p:sp>
      <p:pic>
        <p:nvPicPr>
          <p:cNvPr id="7" name="Picture 6" descr="2014-04-05_FBC647_Economist.png"/>
          <p:cNvPicPr>
            <a:picLocks noChangeAspect="1"/>
          </p:cNvPicPr>
          <p:nvPr/>
        </p:nvPicPr>
        <p:blipFill>
          <a:blip r:embed="rId3" cstate="print"/>
          <a:stretch>
            <a:fillRect/>
          </a:stretch>
        </p:blipFill>
        <p:spPr>
          <a:xfrm>
            <a:off x="3619500" y="1504950"/>
            <a:ext cx="5524500" cy="535305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3" name="TextBox 2"/>
          <p:cNvSpPr txBox="1"/>
          <p:nvPr/>
        </p:nvSpPr>
        <p:spPr>
          <a:xfrm>
            <a:off x="0" y="1371600"/>
            <a:ext cx="9144000" cy="707886"/>
          </a:xfrm>
          <a:prstGeom prst="rect">
            <a:avLst/>
          </a:prstGeom>
          <a:noFill/>
        </p:spPr>
        <p:txBody>
          <a:bodyPr wrap="square" rtlCol="0">
            <a:spAutoFit/>
          </a:bodyPr>
          <a:lstStyle/>
          <a:p>
            <a:r>
              <a:rPr lang="en-US" sz="4000" i="1" dirty="0" smtClean="0">
                <a:solidFill>
                  <a:srgbClr val="FFC000"/>
                </a:solidFill>
              </a:rPr>
              <a:t>Looking Ahead</a:t>
            </a:r>
            <a:endParaRPr lang="en-US" sz="4000" i="1" dirty="0">
              <a:solidFill>
                <a:srgbClr val="FFC000"/>
              </a:solidFill>
            </a:endParaRPr>
          </a:p>
        </p:txBody>
      </p:sp>
      <p:sp>
        <p:nvSpPr>
          <p:cNvPr id="6" name="TextBox 5"/>
          <p:cNvSpPr txBox="1"/>
          <p:nvPr/>
        </p:nvSpPr>
        <p:spPr>
          <a:xfrm>
            <a:off x="0" y="3002340"/>
            <a:ext cx="9144000" cy="2554545"/>
          </a:xfrm>
          <a:prstGeom prst="rect">
            <a:avLst/>
          </a:prstGeom>
          <a:noFill/>
        </p:spPr>
        <p:txBody>
          <a:bodyPr wrap="square" rtlCol="0">
            <a:spAutoFit/>
          </a:bodyPr>
          <a:lstStyle/>
          <a:p>
            <a:r>
              <a:rPr lang="en-US" sz="4000" dirty="0" smtClean="0">
                <a:solidFill>
                  <a:schemeClr val="bg1"/>
                </a:solidFill>
              </a:rPr>
              <a:t>The key to impacting our city and cities across our nation is the demonstration of the power of God through signs, wonders and miracles.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3" name="TextBox 2"/>
          <p:cNvSpPr txBox="1"/>
          <p:nvPr/>
        </p:nvSpPr>
        <p:spPr>
          <a:xfrm>
            <a:off x="0" y="1371600"/>
            <a:ext cx="9144000" cy="707886"/>
          </a:xfrm>
          <a:prstGeom prst="rect">
            <a:avLst/>
          </a:prstGeom>
          <a:noFill/>
        </p:spPr>
        <p:txBody>
          <a:bodyPr wrap="square" rtlCol="0">
            <a:spAutoFit/>
          </a:bodyPr>
          <a:lstStyle/>
          <a:p>
            <a:r>
              <a:rPr lang="en-US" sz="4000" i="1" dirty="0" smtClean="0">
                <a:solidFill>
                  <a:srgbClr val="FFC000"/>
                </a:solidFill>
              </a:rPr>
              <a:t>Looking Ahead</a:t>
            </a:r>
            <a:endParaRPr lang="en-US" sz="4000" i="1" dirty="0">
              <a:solidFill>
                <a:srgbClr val="FFC000"/>
              </a:solidFill>
            </a:endParaRPr>
          </a:p>
        </p:txBody>
      </p:sp>
      <p:sp>
        <p:nvSpPr>
          <p:cNvPr id="6" name="TextBox 5"/>
          <p:cNvSpPr txBox="1"/>
          <p:nvPr/>
        </p:nvSpPr>
        <p:spPr>
          <a:xfrm>
            <a:off x="0" y="2133600"/>
            <a:ext cx="9144000" cy="3170099"/>
          </a:xfrm>
          <a:prstGeom prst="rect">
            <a:avLst/>
          </a:prstGeom>
          <a:noFill/>
        </p:spPr>
        <p:txBody>
          <a:bodyPr wrap="square" rtlCol="0">
            <a:spAutoFit/>
          </a:bodyPr>
          <a:lstStyle/>
          <a:p>
            <a:r>
              <a:rPr lang="en-US" sz="4000" i="1" dirty="0" smtClean="0">
                <a:solidFill>
                  <a:schemeClr val="bg1"/>
                </a:solidFill>
              </a:rPr>
              <a:t>How will we go about this</a:t>
            </a:r>
            <a:r>
              <a:rPr lang="en-US" sz="4000" i="1" dirty="0" smtClean="0">
                <a:solidFill>
                  <a:schemeClr val="bg1"/>
                </a:solidFill>
              </a:rPr>
              <a:t>?</a:t>
            </a:r>
          </a:p>
          <a:p>
            <a:endParaRPr lang="en-US" sz="4000" dirty="0" smtClean="0">
              <a:solidFill>
                <a:schemeClr val="bg1"/>
              </a:solidFill>
            </a:endParaRPr>
          </a:p>
          <a:p>
            <a:r>
              <a:rPr lang="en-US" sz="4000" dirty="0" smtClean="0">
                <a:solidFill>
                  <a:schemeClr val="bg1"/>
                </a:solidFill>
              </a:rPr>
              <a:t>#1</a:t>
            </a:r>
            <a:r>
              <a:rPr lang="en-US" sz="4000" dirty="0" smtClean="0">
                <a:solidFill>
                  <a:schemeClr val="bg1"/>
                </a:solidFill>
              </a:rPr>
              <a:t>, </a:t>
            </a:r>
            <a:r>
              <a:rPr lang="en-US" sz="4000" dirty="0" smtClean="0">
                <a:solidFill>
                  <a:schemeClr val="bg1"/>
                </a:solidFill>
              </a:rPr>
              <a:t>We </a:t>
            </a:r>
            <a:r>
              <a:rPr lang="en-US" sz="4000" dirty="0" smtClean="0">
                <a:solidFill>
                  <a:schemeClr val="bg1"/>
                </a:solidFill>
              </a:rPr>
              <a:t>as a local church will need to press in and pursue God's Presence, so that we become a house filled with His glory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3" name="TextBox 2"/>
          <p:cNvSpPr txBox="1"/>
          <p:nvPr/>
        </p:nvSpPr>
        <p:spPr>
          <a:xfrm>
            <a:off x="0" y="1371600"/>
            <a:ext cx="9144000" cy="707886"/>
          </a:xfrm>
          <a:prstGeom prst="rect">
            <a:avLst/>
          </a:prstGeom>
          <a:noFill/>
        </p:spPr>
        <p:txBody>
          <a:bodyPr wrap="square" rtlCol="0">
            <a:spAutoFit/>
          </a:bodyPr>
          <a:lstStyle/>
          <a:p>
            <a:r>
              <a:rPr lang="en-US" sz="4000" i="1" dirty="0" smtClean="0">
                <a:solidFill>
                  <a:srgbClr val="FFC000"/>
                </a:solidFill>
              </a:rPr>
              <a:t>Looking Ahead</a:t>
            </a:r>
            <a:endParaRPr lang="en-US" sz="4000" i="1" dirty="0">
              <a:solidFill>
                <a:srgbClr val="FFC000"/>
              </a:solidFill>
            </a:endParaRPr>
          </a:p>
        </p:txBody>
      </p:sp>
      <p:sp>
        <p:nvSpPr>
          <p:cNvPr id="6" name="TextBox 5"/>
          <p:cNvSpPr txBox="1"/>
          <p:nvPr/>
        </p:nvSpPr>
        <p:spPr>
          <a:xfrm>
            <a:off x="0" y="2362200"/>
            <a:ext cx="9144000" cy="3785652"/>
          </a:xfrm>
          <a:prstGeom prst="rect">
            <a:avLst/>
          </a:prstGeom>
          <a:noFill/>
        </p:spPr>
        <p:txBody>
          <a:bodyPr wrap="square" rtlCol="0">
            <a:spAutoFit/>
          </a:bodyPr>
          <a:lstStyle/>
          <a:p>
            <a:r>
              <a:rPr lang="en-US" sz="4000" i="1" dirty="0" smtClean="0">
                <a:solidFill>
                  <a:schemeClr val="bg1"/>
                </a:solidFill>
              </a:rPr>
              <a:t>How will we go about this?</a:t>
            </a:r>
          </a:p>
          <a:p>
            <a:endParaRPr lang="en-US" sz="4000" dirty="0" smtClean="0">
              <a:solidFill>
                <a:schemeClr val="bg1"/>
              </a:solidFill>
            </a:endParaRPr>
          </a:p>
          <a:p>
            <a:r>
              <a:rPr lang="en-US" sz="4000" dirty="0" smtClean="0">
                <a:solidFill>
                  <a:schemeClr val="bg1"/>
                </a:solidFill>
              </a:rPr>
              <a:t>#2, </a:t>
            </a:r>
            <a:r>
              <a:rPr lang="en-US" sz="4000" dirty="0" smtClean="0">
                <a:solidFill>
                  <a:schemeClr val="bg1"/>
                </a:solidFill>
              </a:rPr>
              <a:t>Let's </a:t>
            </a:r>
            <a:r>
              <a:rPr lang="en-US" sz="4000" dirty="0" smtClean="0">
                <a:solidFill>
                  <a:schemeClr val="bg1"/>
                </a:solidFill>
              </a:rPr>
              <a:t>equip and empower </a:t>
            </a:r>
            <a:r>
              <a:rPr lang="en-US" sz="4000" dirty="0" smtClean="0">
                <a:solidFill>
                  <a:schemeClr val="bg1"/>
                </a:solidFill>
              </a:rPr>
              <a:t>pastors, local </a:t>
            </a:r>
            <a:r>
              <a:rPr lang="en-US" sz="4000" dirty="0" smtClean="0">
                <a:solidFill>
                  <a:schemeClr val="bg1"/>
                </a:solidFill>
              </a:rPr>
              <a:t>churches and believers all across our nation to impact their communities, cities and regions for the Kingdom of God.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3" name="TextBox 2"/>
          <p:cNvSpPr txBox="1"/>
          <p:nvPr/>
        </p:nvSpPr>
        <p:spPr>
          <a:xfrm>
            <a:off x="0" y="1371600"/>
            <a:ext cx="9144000" cy="707886"/>
          </a:xfrm>
          <a:prstGeom prst="rect">
            <a:avLst/>
          </a:prstGeom>
          <a:noFill/>
        </p:spPr>
        <p:txBody>
          <a:bodyPr wrap="square" rtlCol="0">
            <a:spAutoFit/>
          </a:bodyPr>
          <a:lstStyle/>
          <a:p>
            <a:r>
              <a:rPr lang="en-US" sz="4000" i="1" dirty="0" smtClean="0">
                <a:solidFill>
                  <a:srgbClr val="FFC000"/>
                </a:solidFill>
              </a:rPr>
              <a:t>Looking Ahead</a:t>
            </a:r>
            <a:endParaRPr lang="en-US" sz="4000" i="1" dirty="0">
              <a:solidFill>
                <a:srgbClr val="FFC000"/>
              </a:solidFill>
            </a:endParaRPr>
          </a:p>
        </p:txBody>
      </p:sp>
      <p:sp>
        <p:nvSpPr>
          <p:cNvPr id="6" name="TextBox 5"/>
          <p:cNvSpPr txBox="1"/>
          <p:nvPr/>
        </p:nvSpPr>
        <p:spPr>
          <a:xfrm>
            <a:off x="0" y="2362200"/>
            <a:ext cx="9144000" cy="3170099"/>
          </a:xfrm>
          <a:prstGeom prst="rect">
            <a:avLst/>
          </a:prstGeom>
          <a:noFill/>
        </p:spPr>
        <p:txBody>
          <a:bodyPr wrap="square" rtlCol="0">
            <a:spAutoFit/>
          </a:bodyPr>
          <a:lstStyle/>
          <a:p>
            <a:r>
              <a:rPr lang="en-US" sz="4000" i="1" dirty="0" smtClean="0">
                <a:solidFill>
                  <a:schemeClr val="bg1"/>
                </a:solidFill>
              </a:rPr>
              <a:t>How will we go about this?</a:t>
            </a:r>
          </a:p>
          <a:p>
            <a:endParaRPr lang="en-US" sz="4000" dirty="0" smtClean="0">
              <a:solidFill>
                <a:schemeClr val="bg1"/>
              </a:solidFill>
            </a:endParaRPr>
          </a:p>
          <a:p>
            <a:r>
              <a:rPr lang="en-US" sz="4000" dirty="0" smtClean="0">
                <a:solidFill>
                  <a:schemeClr val="bg1"/>
                </a:solidFill>
              </a:rPr>
              <a:t>#3, train </a:t>
            </a:r>
            <a:r>
              <a:rPr lang="en-US" sz="4000" dirty="0" smtClean="0">
                <a:solidFill>
                  <a:schemeClr val="bg1"/>
                </a:solidFill>
              </a:rPr>
              <a:t>up a new generation of ministers who can impact cities (APC's Institute for Urban Ministry)</a:t>
            </a:r>
            <a:endParaRPr lang="en-US" sz="4000" dirty="0" smtClean="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3" name="TextBox 2"/>
          <p:cNvSpPr txBox="1"/>
          <p:nvPr/>
        </p:nvSpPr>
        <p:spPr>
          <a:xfrm>
            <a:off x="0" y="1371600"/>
            <a:ext cx="9144000" cy="707886"/>
          </a:xfrm>
          <a:prstGeom prst="rect">
            <a:avLst/>
          </a:prstGeom>
          <a:noFill/>
        </p:spPr>
        <p:txBody>
          <a:bodyPr wrap="square" rtlCol="0">
            <a:spAutoFit/>
          </a:bodyPr>
          <a:lstStyle/>
          <a:p>
            <a:r>
              <a:rPr lang="en-US" sz="4000" i="1" dirty="0" smtClean="0">
                <a:solidFill>
                  <a:srgbClr val="FFC000"/>
                </a:solidFill>
              </a:rPr>
              <a:t>Looking Ahead</a:t>
            </a:r>
            <a:endParaRPr lang="en-US" sz="4000" i="1" dirty="0">
              <a:solidFill>
                <a:srgbClr val="FFC000"/>
              </a:solidFill>
            </a:endParaRPr>
          </a:p>
        </p:txBody>
      </p:sp>
      <p:sp>
        <p:nvSpPr>
          <p:cNvPr id="6" name="TextBox 5"/>
          <p:cNvSpPr txBox="1"/>
          <p:nvPr/>
        </p:nvSpPr>
        <p:spPr>
          <a:xfrm>
            <a:off x="0" y="2133600"/>
            <a:ext cx="9144000" cy="707886"/>
          </a:xfrm>
          <a:prstGeom prst="rect">
            <a:avLst/>
          </a:prstGeom>
          <a:noFill/>
        </p:spPr>
        <p:txBody>
          <a:bodyPr wrap="square" rtlCol="0">
            <a:spAutoFit/>
          </a:bodyPr>
          <a:lstStyle/>
          <a:p>
            <a:pPr algn="ctr"/>
            <a:r>
              <a:rPr lang="en-US" sz="4000" i="1" dirty="0" smtClean="0">
                <a:solidFill>
                  <a:srgbClr val="FFFF00"/>
                </a:solidFill>
              </a:rPr>
              <a:t>#2, </a:t>
            </a:r>
            <a:r>
              <a:rPr lang="en-US" sz="4000" i="1" dirty="0" smtClean="0">
                <a:solidFill>
                  <a:srgbClr val="FFFF00"/>
                </a:solidFill>
              </a:rPr>
              <a:t>Prepare to go to the nations </a:t>
            </a:r>
            <a:r>
              <a:rPr lang="en-US" sz="2400" i="1" dirty="0" smtClean="0">
                <a:solidFill>
                  <a:srgbClr val="FFFF00"/>
                </a:solidFill>
              </a:rPr>
              <a:t>(March 19)</a:t>
            </a:r>
            <a:endParaRPr lang="en-US" sz="2400" dirty="0" smtClean="0">
              <a:solidFill>
                <a:srgbClr val="FFFF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26107" y="260736"/>
            <a:ext cx="8730857" cy="6368663"/>
            <a:chOff x="184542" y="260736"/>
            <a:chExt cx="8730857" cy="6368663"/>
          </a:xfrm>
        </p:grpSpPr>
        <p:pic>
          <p:nvPicPr>
            <p:cNvPr id="3074" name="Picture 2"/>
            <p:cNvPicPr>
              <a:picLocks noChangeAspect="1" noChangeArrowheads="1"/>
            </p:cNvPicPr>
            <p:nvPr/>
          </p:nvPicPr>
          <p:blipFill>
            <a:blip r:embed="rId2" cstate="print"/>
            <a:srcRect/>
            <a:stretch>
              <a:fillRect/>
            </a:stretch>
          </p:blipFill>
          <p:spPr bwMode="auto">
            <a:xfrm>
              <a:off x="184542" y="260736"/>
              <a:ext cx="8730857" cy="6368663"/>
            </a:xfrm>
            <a:prstGeom prst="rect">
              <a:avLst/>
            </a:prstGeom>
            <a:noFill/>
            <a:ln w="9525">
              <a:noFill/>
              <a:miter lim="800000"/>
              <a:headEnd/>
              <a:tailEnd/>
            </a:ln>
          </p:spPr>
        </p:pic>
        <p:sp>
          <p:nvSpPr>
            <p:cNvPr id="7" name="Rectangle 6"/>
            <p:cNvSpPr/>
            <p:nvPr/>
          </p:nvSpPr>
          <p:spPr>
            <a:xfrm>
              <a:off x="838200" y="2362200"/>
              <a:ext cx="54864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3" name="TextBox 2"/>
          <p:cNvSpPr txBox="1"/>
          <p:nvPr/>
        </p:nvSpPr>
        <p:spPr>
          <a:xfrm>
            <a:off x="0" y="1371600"/>
            <a:ext cx="9144000" cy="707886"/>
          </a:xfrm>
          <a:prstGeom prst="rect">
            <a:avLst/>
          </a:prstGeom>
          <a:noFill/>
        </p:spPr>
        <p:txBody>
          <a:bodyPr wrap="square" rtlCol="0">
            <a:spAutoFit/>
          </a:bodyPr>
          <a:lstStyle/>
          <a:p>
            <a:r>
              <a:rPr lang="en-US" sz="4000" i="1" dirty="0" smtClean="0">
                <a:solidFill>
                  <a:srgbClr val="FFC000"/>
                </a:solidFill>
              </a:rPr>
              <a:t>Looking Ahead</a:t>
            </a:r>
            <a:endParaRPr lang="en-US" sz="4000" i="1" dirty="0">
              <a:solidFill>
                <a:srgbClr val="FFC000"/>
              </a:solidFill>
            </a:endParaRPr>
          </a:p>
        </p:txBody>
      </p:sp>
      <p:sp>
        <p:nvSpPr>
          <p:cNvPr id="6" name="TextBox 5"/>
          <p:cNvSpPr txBox="1"/>
          <p:nvPr/>
        </p:nvSpPr>
        <p:spPr>
          <a:xfrm>
            <a:off x="0" y="2133600"/>
            <a:ext cx="9144000" cy="707886"/>
          </a:xfrm>
          <a:prstGeom prst="rect">
            <a:avLst/>
          </a:prstGeom>
          <a:noFill/>
        </p:spPr>
        <p:txBody>
          <a:bodyPr wrap="square" rtlCol="0">
            <a:spAutoFit/>
          </a:bodyPr>
          <a:lstStyle/>
          <a:p>
            <a:pPr algn="ctr"/>
            <a:r>
              <a:rPr lang="en-US" sz="4000" i="1" dirty="0" smtClean="0">
                <a:solidFill>
                  <a:srgbClr val="FFFF00"/>
                </a:solidFill>
              </a:rPr>
              <a:t>#2, </a:t>
            </a:r>
            <a:r>
              <a:rPr lang="en-US" sz="4000" i="1" dirty="0" smtClean="0">
                <a:solidFill>
                  <a:srgbClr val="FFFF00"/>
                </a:solidFill>
              </a:rPr>
              <a:t>Prepare to go to the nations </a:t>
            </a:r>
            <a:r>
              <a:rPr lang="en-US" sz="2400" i="1" dirty="0" smtClean="0">
                <a:solidFill>
                  <a:srgbClr val="FFFF00"/>
                </a:solidFill>
              </a:rPr>
              <a:t>(March 19)</a:t>
            </a:r>
            <a:endParaRPr lang="en-US" sz="2400" dirty="0" smtClean="0">
              <a:solidFill>
                <a:srgbClr val="FFFF00"/>
              </a:solidFill>
            </a:endParaRPr>
          </a:p>
        </p:txBody>
      </p:sp>
      <p:sp>
        <p:nvSpPr>
          <p:cNvPr id="5" name="TextBox 4"/>
          <p:cNvSpPr txBox="1"/>
          <p:nvPr/>
        </p:nvSpPr>
        <p:spPr>
          <a:xfrm>
            <a:off x="0" y="2895600"/>
            <a:ext cx="9144000" cy="3970318"/>
          </a:xfrm>
          <a:prstGeom prst="rect">
            <a:avLst/>
          </a:prstGeom>
          <a:noFill/>
        </p:spPr>
        <p:txBody>
          <a:bodyPr wrap="square" rtlCol="0">
            <a:spAutoFit/>
          </a:bodyPr>
          <a:lstStyle/>
          <a:p>
            <a:r>
              <a:rPr lang="en-US" sz="3600" dirty="0" smtClean="0">
                <a:solidFill>
                  <a:schemeClr val="bg1"/>
                </a:solidFill>
              </a:rPr>
              <a:t>Go to these nations and equip God's people to impact their nation</a:t>
            </a:r>
          </a:p>
          <a:p>
            <a:r>
              <a:rPr lang="en-US" sz="3600" dirty="0" smtClean="0">
                <a:solidFill>
                  <a:schemeClr val="bg1"/>
                </a:solidFill>
              </a:rPr>
              <a:t>A, Bible College</a:t>
            </a:r>
          </a:p>
          <a:p>
            <a:r>
              <a:rPr lang="en-US" sz="3600" dirty="0" smtClean="0">
                <a:solidFill>
                  <a:schemeClr val="bg1"/>
                </a:solidFill>
              </a:rPr>
              <a:t>B, Christian Leaders Conference</a:t>
            </a:r>
          </a:p>
          <a:p>
            <a:r>
              <a:rPr lang="en-US" sz="3600" dirty="0" smtClean="0">
                <a:solidFill>
                  <a:schemeClr val="bg1"/>
                </a:solidFill>
              </a:rPr>
              <a:t>C, Marketplace Equipping</a:t>
            </a:r>
          </a:p>
          <a:p>
            <a:r>
              <a:rPr lang="en-US" sz="3600" dirty="0" smtClean="0">
                <a:solidFill>
                  <a:schemeClr val="bg1"/>
                </a:solidFill>
              </a:rPr>
              <a:t>D, Worship School</a:t>
            </a:r>
          </a:p>
          <a:p>
            <a:r>
              <a:rPr lang="en-US" sz="3600" dirty="0" smtClean="0">
                <a:solidFill>
                  <a:schemeClr val="bg1"/>
                </a:solidFill>
              </a:rPr>
              <a:t>E, Publications in local languages</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pic>
        <p:nvPicPr>
          <p:cNvPr id="4" name="Picture 3" descr="heartattack.jpg"/>
          <p:cNvPicPr>
            <a:picLocks noChangeAspect="1"/>
          </p:cNvPicPr>
          <p:nvPr/>
        </p:nvPicPr>
        <p:blipFill>
          <a:blip r:embed="rId3" cstate="print"/>
          <a:stretch>
            <a:fillRect/>
          </a:stretch>
        </p:blipFill>
        <p:spPr>
          <a:xfrm rot="15510014" flipH="1">
            <a:off x="5566002" y="3081792"/>
            <a:ext cx="1844690" cy="4267202"/>
          </a:xfrm>
          <a:prstGeom prst="rect">
            <a:avLst/>
          </a:prstGeom>
          <a:effectLst>
            <a:softEdge rad="317500"/>
          </a:effectLst>
        </p:spPr>
      </p:pic>
      <p:pic>
        <p:nvPicPr>
          <p:cNvPr id="5" name="Picture 4" descr="ER-1.jpg"/>
          <p:cNvPicPr>
            <a:picLocks noChangeAspect="1"/>
          </p:cNvPicPr>
          <p:nvPr/>
        </p:nvPicPr>
        <p:blipFill>
          <a:blip r:embed="rId4" cstate="print"/>
          <a:stretch>
            <a:fillRect/>
          </a:stretch>
        </p:blipFill>
        <p:spPr>
          <a:xfrm>
            <a:off x="2362200" y="1600200"/>
            <a:ext cx="4642060" cy="2543175"/>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1622895" y="4495800"/>
            <a:ext cx="272415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3" name="TextBox 2"/>
          <p:cNvSpPr txBox="1"/>
          <p:nvPr/>
        </p:nvSpPr>
        <p:spPr>
          <a:xfrm>
            <a:off x="0" y="1371600"/>
            <a:ext cx="9144000" cy="707886"/>
          </a:xfrm>
          <a:prstGeom prst="rect">
            <a:avLst/>
          </a:prstGeom>
          <a:noFill/>
        </p:spPr>
        <p:txBody>
          <a:bodyPr wrap="square" rtlCol="0">
            <a:spAutoFit/>
          </a:bodyPr>
          <a:lstStyle/>
          <a:p>
            <a:r>
              <a:rPr lang="en-US" sz="4000" i="1" dirty="0" smtClean="0">
                <a:solidFill>
                  <a:srgbClr val="FFC000"/>
                </a:solidFill>
              </a:rPr>
              <a:t>Looking Ahead</a:t>
            </a:r>
            <a:endParaRPr lang="en-US" sz="4000" i="1" dirty="0">
              <a:solidFill>
                <a:srgbClr val="FFC000"/>
              </a:solidFill>
            </a:endParaRPr>
          </a:p>
        </p:txBody>
      </p:sp>
      <p:sp>
        <p:nvSpPr>
          <p:cNvPr id="6" name="TextBox 5"/>
          <p:cNvSpPr txBox="1"/>
          <p:nvPr/>
        </p:nvSpPr>
        <p:spPr>
          <a:xfrm>
            <a:off x="0" y="2133600"/>
            <a:ext cx="9144000" cy="707886"/>
          </a:xfrm>
          <a:prstGeom prst="rect">
            <a:avLst/>
          </a:prstGeom>
          <a:noFill/>
        </p:spPr>
        <p:txBody>
          <a:bodyPr wrap="square" rtlCol="0">
            <a:spAutoFit/>
          </a:bodyPr>
          <a:lstStyle/>
          <a:p>
            <a:pPr algn="ctr"/>
            <a:r>
              <a:rPr lang="en-US" sz="4000" i="1" dirty="0" smtClean="0">
                <a:solidFill>
                  <a:srgbClr val="FFFF00"/>
                </a:solidFill>
              </a:rPr>
              <a:t>#3, </a:t>
            </a:r>
            <a:r>
              <a:rPr lang="en-US" sz="4000" i="1" dirty="0" smtClean="0">
                <a:solidFill>
                  <a:srgbClr val="FFFF00"/>
                </a:solidFill>
              </a:rPr>
              <a:t>Three streams merged into one </a:t>
            </a:r>
            <a:r>
              <a:rPr lang="en-US" sz="2400" i="1" dirty="0" smtClean="0">
                <a:solidFill>
                  <a:srgbClr val="FFFF00"/>
                </a:solidFill>
              </a:rPr>
              <a:t>(March 22)</a:t>
            </a:r>
            <a:endParaRPr lang="en-US" sz="2400" dirty="0" smtClean="0">
              <a:solidFill>
                <a:srgbClr val="FFFF00"/>
              </a:solidFill>
            </a:endParaRPr>
          </a:p>
        </p:txBody>
      </p:sp>
      <p:sp>
        <p:nvSpPr>
          <p:cNvPr id="5" name="Down Arrow 4"/>
          <p:cNvSpPr/>
          <p:nvPr/>
        </p:nvSpPr>
        <p:spPr>
          <a:xfrm>
            <a:off x="3962400" y="5805060"/>
            <a:ext cx="914400" cy="990600"/>
          </a:xfrm>
          <a:prstGeom prst="down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Down Arrow 6"/>
          <p:cNvSpPr/>
          <p:nvPr/>
        </p:nvSpPr>
        <p:spPr>
          <a:xfrm>
            <a:off x="4038600" y="3872360"/>
            <a:ext cx="762000" cy="83820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Bent Arrow 8"/>
          <p:cNvSpPr/>
          <p:nvPr/>
        </p:nvSpPr>
        <p:spPr>
          <a:xfrm rot="5400000">
            <a:off x="3200400" y="4433490"/>
            <a:ext cx="1752600" cy="1447800"/>
          </a:xfrm>
          <a:prstGeom prst="ben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Bent Arrow 9"/>
          <p:cNvSpPr/>
          <p:nvPr/>
        </p:nvSpPr>
        <p:spPr>
          <a:xfrm rot="16200000" flipH="1">
            <a:off x="3927765" y="4433490"/>
            <a:ext cx="1752600" cy="1447800"/>
          </a:xfrm>
          <a:prstGeom prst="ben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990600" y="3886200"/>
            <a:ext cx="2667000" cy="1200329"/>
          </a:xfrm>
          <a:prstGeom prst="rect">
            <a:avLst/>
          </a:prstGeom>
          <a:noFill/>
        </p:spPr>
        <p:txBody>
          <a:bodyPr wrap="square" rtlCol="0">
            <a:spAutoFit/>
          </a:bodyPr>
          <a:lstStyle/>
          <a:p>
            <a:r>
              <a:rPr lang="en-US" sz="3600" dirty="0" smtClean="0">
                <a:solidFill>
                  <a:schemeClr val="bg1"/>
                </a:solidFill>
              </a:rPr>
              <a:t>Miracles &amp; Healings</a:t>
            </a:r>
          </a:p>
        </p:txBody>
      </p:sp>
      <p:sp>
        <p:nvSpPr>
          <p:cNvPr id="12" name="TextBox 11"/>
          <p:cNvSpPr txBox="1"/>
          <p:nvPr/>
        </p:nvSpPr>
        <p:spPr>
          <a:xfrm>
            <a:off x="5791200" y="4204860"/>
            <a:ext cx="2667000" cy="646331"/>
          </a:xfrm>
          <a:prstGeom prst="rect">
            <a:avLst/>
          </a:prstGeom>
          <a:noFill/>
        </p:spPr>
        <p:txBody>
          <a:bodyPr wrap="square" rtlCol="0">
            <a:spAutoFit/>
          </a:bodyPr>
          <a:lstStyle/>
          <a:p>
            <a:r>
              <a:rPr lang="en-US" sz="3600" dirty="0" smtClean="0">
                <a:solidFill>
                  <a:schemeClr val="bg1"/>
                </a:solidFill>
              </a:rPr>
              <a:t>Missions</a:t>
            </a:r>
          </a:p>
        </p:txBody>
      </p:sp>
      <p:sp>
        <p:nvSpPr>
          <p:cNvPr id="13" name="TextBox 12"/>
          <p:cNvSpPr txBox="1"/>
          <p:nvPr/>
        </p:nvSpPr>
        <p:spPr>
          <a:xfrm>
            <a:off x="3352800" y="2763980"/>
            <a:ext cx="2667000" cy="1200329"/>
          </a:xfrm>
          <a:prstGeom prst="rect">
            <a:avLst/>
          </a:prstGeom>
          <a:noFill/>
        </p:spPr>
        <p:txBody>
          <a:bodyPr wrap="square" rtlCol="0">
            <a:spAutoFit/>
          </a:bodyPr>
          <a:lstStyle/>
          <a:p>
            <a:r>
              <a:rPr lang="en-US" sz="3600" dirty="0" smtClean="0">
                <a:solidFill>
                  <a:schemeClr val="bg1"/>
                </a:solidFill>
              </a:rPr>
              <a:t>Prophetic &amp; Deliverance</a:t>
            </a:r>
          </a:p>
        </p:txBody>
      </p:sp>
      <p:sp>
        <p:nvSpPr>
          <p:cNvPr id="14" name="TextBox 13"/>
          <p:cNvSpPr txBox="1"/>
          <p:nvPr/>
        </p:nvSpPr>
        <p:spPr>
          <a:xfrm>
            <a:off x="4800600" y="6273225"/>
            <a:ext cx="3862552" cy="646331"/>
          </a:xfrm>
          <a:prstGeom prst="rect">
            <a:avLst/>
          </a:prstGeom>
          <a:noFill/>
        </p:spPr>
        <p:txBody>
          <a:bodyPr wrap="square" rtlCol="0">
            <a:spAutoFit/>
          </a:bodyPr>
          <a:lstStyle/>
          <a:p>
            <a:r>
              <a:rPr lang="en-US" sz="3600" dirty="0" smtClean="0">
                <a:solidFill>
                  <a:schemeClr val="bg1"/>
                </a:solidFill>
              </a:rPr>
              <a:t>APC’s Mandate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5" name="TextBox 4"/>
          <p:cNvSpPr txBox="1"/>
          <p:nvPr/>
        </p:nvSpPr>
        <p:spPr>
          <a:xfrm>
            <a:off x="0" y="3136880"/>
            <a:ext cx="9144000" cy="646331"/>
          </a:xfrm>
          <a:prstGeom prst="rect">
            <a:avLst/>
          </a:prstGeom>
          <a:noFill/>
        </p:spPr>
        <p:txBody>
          <a:bodyPr wrap="square" rtlCol="0">
            <a:spAutoFit/>
          </a:bodyPr>
          <a:lstStyle/>
          <a:p>
            <a:pPr algn="ctr"/>
            <a:r>
              <a:rPr lang="en-US" sz="3600" dirty="0" smtClean="0">
                <a:solidFill>
                  <a:schemeClr val="bg1"/>
                </a:solidFill>
              </a:rPr>
              <a:t>Let’s Pray Together</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6" name="TextBox 5"/>
          <p:cNvSpPr txBox="1"/>
          <p:nvPr/>
        </p:nvSpPr>
        <p:spPr>
          <a:xfrm>
            <a:off x="0" y="3102114"/>
            <a:ext cx="9144000" cy="707886"/>
          </a:xfrm>
          <a:prstGeom prst="rect">
            <a:avLst/>
          </a:prstGeom>
          <a:noFill/>
        </p:spPr>
        <p:txBody>
          <a:bodyPr wrap="square" rtlCol="0">
            <a:spAutoFit/>
          </a:bodyPr>
          <a:lstStyle/>
          <a:p>
            <a:pPr algn="ctr"/>
            <a:r>
              <a:rPr lang="en-US" sz="4000" dirty="0" smtClean="0">
                <a:solidFill>
                  <a:srgbClr val="FFFF00"/>
                </a:solidFill>
              </a:rPr>
              <a:t>Are you ready to meet your Maker?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6" name="TextBox 5"/>
          <p:cNvSpPr txBox="1"/>
          <p:nvPr/>
        </p:nvSpPr>
        <p:spPr>
          <a:xfrm>
            <a:off x="0" y="3102114"/>
            <a:ext cx="9144000" cy="1323439"/>
          </a:xfrm>
          <a:prstGeom prst="rect">
            <a:avLst/>
          </a:prstGeom>
          <a:noFill/>
        </p:spPr>
        <p:txBody>
          <a:bodyPr wrap="square" rtlCol="0">
            <a:spAutoFit/>
          </a:bodyPr>
          <a:lstStyle/>
          <a:p>
            <a:pPr algn="ctr"/>
            <a:r>
              <a:rPr lang="en-US" sz="4000" dirty="0" smtClean="0">
                <a:solidFill>
                  <a:srgbClr val="FFFF00"/>
                </a:solidFill>
              </a:rPr>
              <a:t>Those who may be questioning God "Why"?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6" name="TextBox 5"/>
          <p:cNvSpPr txBox="1"/>
          <p:nvPr/>
        </p:nvSpPr>
        <p:spPr>
          <a:xfrm>
            <a:off x="0" y="3102114"/>
            <a:ext cx="9144000" cy="1323439"/>
          </a:xfrm>
          <a:prstGeom prst="rect">
            <a:avLst/>
          </a:prstGeom>
          <a:noFill/>
        </p:spPr>
        <p:txBody>
          <a:bodyPr wrap="square" rtlCol="0">
            <a:spAutoFit/>
          </a:bodyPr>
          <a:lstStyle/>
          <a:p>
            <a:pPr algn="ctr"/>
            <a:r>
              <a:rPr lang="en-US" sz="4000" dirty="0" smtClean="0">
                <a:solidFill>
                  <a:srgbClr val="FFFF00"/>
                </a:solidFill>
              </a:rPr>
              <a:t>Those who may be bitter about things that have happened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6" name="TextBox 5"/>
          <p:cNvSpPr txBox="1"/>
          <p:nvPr/>
        </p:nvSpPr>
        <p:spPr>
          <a:xfrm>
            <a:off x="0" y="3102114"/>
            <a:ext cx="9144000" cy="1323439"/>
          </a:xfrm>
          <a:prstGeom prst="rect">
            <a:avLst/>
          </a:prstGeom>
          <a:noFill/>
        </p:spPr>
        <p:txBody>
          <a:bodyPr wrap="square" rtlCol="0">
            <a:spAutoFit/>
          </a:bodyPr>
          <a:lstStyle/>
          <a:p>
            <a:pPr algn="ctr"/>
            <a:r>
              <a:rPr lang="en-US" sz="4000" dirty="0" smtClean="0">
                <a:solidFill>
                  <a:srgbClr val="FFFF00"/>
                </a:solidFill>
              </a:rPr>
              <a:t>Those who are crippled by fear because of what has happened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6" name="TextBox 5"/>
          <p:cNvSpPr txBox="1"/>
          <p:nvPr/>
        </p:nvSpPr>
        <p:spPr>
          <a:xfrm>
            <a:off x="0" y="4267200"/>
            <a:ext cx="9144000" cy="2554545"/>
          </a:xfrm>
          <a:prstGeom prst="rect">
            <a:avLst/>
          </a:prstGeom>
          <a:noFill/>
        </p:spPr>
        <p:txBody>
          <a:bodyPr wrap="square" rtlCol="0">
            <a:spAutoFit/>
          </a:bodyPr>
          <a:lstStyle/>
          <a:p>
            <a:r>
              <a:rPr lang="en-US" sz="4000" dirty="0" smtClean="0">
                <a:solidFill>
                  <a:schemeClr val="bg1"/>
                </a:solidFill>
              </a:rPr>
              <a:t>“Lord Jesus, I have served you faithfully all my life. Dear Holy Spirit, I thank you, you are my Comforter, and you are with me right now!”</a:t>
            </a:r>
            <a:endParaRPr lang="en-US" sz="4000" dirty="0">
              <a:solidFill>
                <a:schemeClr val="bg1"/>
              </a:solidFill>
            </a:endParaRPr>
          </a:p>
        </p:txBody>
      </p:sp>
      <p:pic>
        <p:nvPicPr>
          <p:cNvPr id="7" name="Picture 6" descr="ER-1.jpg"/>
          <p:cNvPicPr>
            <a:picLocks noChangeAspect="1"/>
          </p:cNvPicPr>
          <p:nvPr/>
        </p:nvPicPr>
        <p:blipFill>
          <a:blip r:embed="rId3" cstate="print"/>
          <a:stretch>
            <a:fillRect/>
          </a:stretch>
        </p:blipFill>
        <p:spPr>
          <a:xfrm>
            <a:off x="2362200" y="1600200"/>
            <a:ext cx="4642060" cy="254317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6" name="TextBox 5"/>
          <p:cNvSpPr txBox="1"/>
          <p:nvPr/>
        </p:nvSpPr>
        <p:spPr>
          <a:xfrm>
            <a:off x="0" y="4267200"/>
            <a:ext cx="9144000" cy="2554545"/>
          </a:xfrm>
          <a:prstGeom prst="rect">
            <a:avLst/>
          </a:prstGeom>
          <a:noFill/>
        </p:spPr>
        <p:txBody>
          <a:bodyPr wrap="square" rtlCol="0">
            <a:spAutoFit/>
          </a:bodyPr>
          <a:lstStyle/>
          <a:p>
            <a:r>
              <a:rPr lang="en-US" sz="4000" dirty="0" smtClean="0">
                <a:solidFill>
                  <a:schemeClr val="bg1"/>
                </a:solidFill>
              </a:rPr>
              <a:t>“Lord Jesus, I need to live. I need to live for my wife. I need to live for my children. I need to live for the people. There is still so much work to be done.” </a:t>
            </a:r>
            <a:endParaRPr lang="en-US" sz="4000" dirty="0">
              <a:solidFill>
                <a:schemeClr val="bg1"/>
              </a:solidFill>
            </a:endParaRPr>
          </a:p>
        </p:txBody>
      </p:sp>
      <p:pic>
        <p:nvPicPr>
          <p:cNvPr id="7" name="Picture 6" descr="ER-1.jpg"/>
          <p:cNvPicPr>
            <a:picLocks noChangeAspect="1"/>
          </p:cNvPicPr>
          <p:nvPr/>
        </p:nvPicPr>
        <p:blipFill>
          <a:blip r:embed="rId3" cstate="print"/>
          <a:stretch>
            <a:fillRect/>
          </a:stretch>
        </p:blipFill>
        <p:spPr>
          <a:xfrm>
            <a:off x="2362200" y="1600200"/>
            <a:ext cx="4642060" cy="254317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6" name="TextBox 5"/>
          <p:cNvSpPr txBox="1"/>
          <p:nvPr/>
        </p:nvSpPr>
        <p:spPr>
          <a:xfrm>
            <a:off x="0" y="4267200"/>
            <a:ext cx="9144000" cy="1323439"/>
          </a:xfrm>
          <a:prstGeom prst="rect">
            <a:avLst/>
          </a:prstGeom>
          <a:noFill/>
        </p:spPr>
        <p:txBody>
          <a:bodyPr wrap="square" rtlCol="0">
            <a:spAutoFit/>
          </a:bodyPr>
          <a:lstStyle/>
          <a:p>
            <a:r>
              <a:rPr lang="en-US" sz="4000" dirty="0" smtClean="0">
                <a:solidFill>
                  <a:schemeClr val="bg1"/>
                </a:solidFill>
              </a:rPr>
              <a:t>“Lord Jesus, I need to live. Thank you, you will help me live. Thank you, Lord Jesus!”</a:t>
            </a:r>
            <a:endParaRPr lang="en-US" sz="4000" dirty="0">
              <a:solidFill>
                <a:schemeClr val="bg1"/>
              </a:solidFill>
            </a:endParaRPr>
          </a:p>
        </p:txBody>
      </p:sp>
      <p:pic>
        <p:nvPicPr>
          <p:cNvPr id="7" name="Picture 6" descr="ER-1.jpg"/>
          <p:cNvPicPr>
            <a:picLocks noChangeAspect="1"/>
          </p:cNvPicPr>
          <p:nvPr/>
        </p:nvPicPr>
        <p:blipFill>
          <a:blip r:embed="rId3" cstate="print"/>
          <a:stretch>
            <a:fillRect/>
          </a:stretch>
        </p:blipFill>
        <p:spPr>
          <a:xfrm>
            <a:off x="2362200" y="1600200"/>
            <a:ext cx="4642060" cy="254317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6" name="TextBox 5"/>
          <p:cNvSpPr txBox="1"/>
          <p:nvPr/>
        </p:nvSpPr>
        <p:spPr>
          <a:xfrm>
            <a:off x="0" y="4919008"/>
            <a:ext cx="9144000" cy="1938992"/>
          </a:xfrm>
          <a:prstGeom prst="rect">
            <a:avLst/>
          </a:prstGeom>
          <a:noFill/>
        </p:spPr>
        <p:txBody>
          <a:bodyPr wrap="square" rtlCol="0">
            <a:spAutoFit/>
          </a:bodyPr>
          <a:lstStyle/>
          <a:p>
            <a:r>
              <a:rPr lang="en-US" sz="4000" i="1" dirty="0" smtClean="0">
                <a:solidFill>
                  <a:schemeClr val="bg1"/>
                </a:solidFill>
              </a:rPr>
              <a:t>"He shall call upon Me, and I will answer him; I will be with him in trouble; I will deliver him and honor him." (Psalm 91:15)</a:t>
            </a:r>
            <a:endParaRPr lang="en-US" sz="4000" i="1" dirty="0">
              <a:solidFill>
                <a:schemeClr val="bg1"/>
              </a:solidFill>
            </a:endParaRPr>
          </a:p>
        </p:txBody>
      </p:sp>
      <p:pic>
        <p:nvPicPr>
          <p:cNvPr id="7" name="Picture 6" descr="ER-1.jpg"/>
          <p:cNvPicPr>
            <a:picLocks noChangeAspect="1"/>
          </p:cNvPicPr>
          <p:nvPr/>
        </p:nvPicPr>
        <p:blipFill>
          <a:blip r:embed="rId3" cstate="print"/>
          <a:stretch>
            <a:fillRect/>
          </a:stretch>
        </p:blipFill>
        <p:spPr>
          <a:xfrm>
            <a:off x="2362200" y="1600200"/>
            <a:ext cx="4642060" cy="254317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4-05-04-Lord-Jesus,-I-need-to-live-PPT-Header.jpg"/>
          <p:cNvPicPr>
            <a:picLocks noChangeAspect="1"/>
          </p:cNvPicPr>
          <p:nvPr/>
        </p:nvPicPr>
        <p:blipFill>
          <a:blip r:embed="rId2" cstate="print"/>
          <a:stretch>
            <a:fillRect/>
          </a:stretch>
        </p:blipFill>
        <p:spPr>
          <a:xfrm>
            <a:off x="0" y="0"/>
            <a:ext cx="9144000" cy="1375172"/>
          </a:xfrm>
          <a:prstGeom prst="rect">
            <a:avLst/>
          </a:prstGeom>
        </p:spPr>
      </p:pic>
      <p:sp>
        <p:nvSpPr>
          <p:cNvPr id="6" name="TextBox 5"/>
          <p:cNvSpPr txBox="1"/>
          <p:nvPr/>
        </p:nvSpPr>
        <p:spPr>
          <a:xfrm>
            <a:off x="0" y="2895600"/>
            <a:ext cx="9144000" cy="707886"/>
          </a:xfrm>
          <a:prstGeom prst="rect">
            <a:avLst/>
          </a:prstGeom>
          <a:noFill/>
        </p:spPr>
        <p:txBody>
          <a:bodyPr wrap="square" rtlCol="0">
            <a:spAutoFit/>
          </a:bodyPr>
          <a:lstStyle/>
          <a:p>
            <a:pPr algn="ctr"/>
            <a:r>
              <a:rPr lang="en-US" sz="4000" dirty="0" smtClean="0">
                <a:solidFill>
                  <a:schemeClr val="bg1"/>
                </a:solidFill>
              </a:rPr>
              <a:t>The ICU</a:t>
            </a:r>
            <a:endParaRPr lang="en-US" sz="40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TotalTime>
  <Words>1229</Words>
  <Application>Microsoft Office PowerPoint</Application>
  <PresentationFormat>On-screen Show (4:3)</PresentationFormat>
  <Paragraphs>130</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Ashish Raichur</cp:lastModifiedBy>
  <cp:revision>142</cp:revision>
  <dcterms:created xsi:type="dcterms:W3CDTF">2006-08-16T00:00:00Z</dcterms:created>
  <dcterms:modified xsi:type="dcterms:W3CDTF">2014-05-01T12:04:09Z</dcterms:modified>
</cp:coreProperties>
</file>