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6" r:id="rId11"/>
    <p:sldId id="267" r:id="rId12"/>
    <p:sldId id="268" r:id="rId13"/>
    <p:sldId id="269" r:id="rId14"/>
    <p:sldId id="271" r:id="rId15"/>
    <p:sldId id="272" r:id="rId16"/>
    <p:sldId id="273" r:id="rId17"/>
    <p:sldId id="274" r:id="rId18"/>
    <p:sldId id="275" r:id="rId19"/>
    <p:sldId id="276" r:id="rId20"/>
    <p:sldId id="277" r:id="rId21"/>
    <p:sldId id="278" r:id="rId22"/>
    <p:sldId id="279" r:id="rId23"/>
    <p:sldId id="280" r:id="rId24"/>
    <p:sldId id="281" r:id="rId25"/>
    <p:sldId id="282" r:id="rId26"/>
    <p:sldId id="283" r:id="rId27"/>
    <p:sldId id="284" r:id="rId28"/>
    <p:sldId id="285" r:id="rId29"/>
    <p:sldId id="286" r:id="rId30"/>
    <p:sldId id="287" r:id="rId31"/>
    <p:sldId id="288" r:id="rId32"/>
    <p:sldId id="289" r:id="rId33"/>
    <p:sldId id="290" r:id="rId3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6" d="100"/>
          <a:sy n="76" d="100"/>
        </p:scale>
        <p:origin x="-1188" y="2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4/12/2014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4/12/2014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4/12/2014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4/12/2014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4/12/2014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4/12/2014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4/12/2014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4/12/2014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C:\Users\Jeyakumar\Desktop\Led-By-The-Spirit-PPT-Cov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614" y="685800"/>
            <a:ext cx="9129385" cy="5135279"/>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0" y="2057400"/>
            <a:ext cx="9144000" cy="5324535"/>
          </a:xfrm>
          <a:prstGeom prst="rect">
            <a:avLst/>
          </a:prstGeom>
          <a:noFill/>
        </p:spPr>
        <p:txBody>
          <a:bodyPr wrap="square" rtlCol="0">
            <a:spAutoFit/>
          </a:bodyPr>
          <a:lstStyle/>
          <a:p>
            <a:r>
              <a:rPr lang="en-IN" sz="3400" i="1" dirty="0" smtClean="0">
                <a:solidFill>
                  <a:schemeClr val="bg1"/>
                </a:solidFill>
              </a:rPr>
              <a:t>Every believer has the ability to hear from the Holy Spirit in his/her spirit</a:t>
            </a:r>
          </a:p>
          <a:p>
            <a:endParaRPr lang="en-IN" sz="3400" i="1" dirty="0">
              <a:solidFill>
                <a:schemeClr val="bg1"/>
              </a:solidFill>
            </a:endParaRPr>
          </a:p>
          <a:p>
            <a:r>
              <a:rPr lang="en-IN" sz="3400" dirty="0">
                <a:solidFill>
                  <a:schemeClr val="bg1"/>
                </a:solidFill>
              </a:rPr>
              <a:t>John 10:27</a:t>
            </a:r>
          </a:p>
          <a:p>
            <a:r>
              <a:rPr lang="en-IN" sz="3400" dirty="0">
                <a:solidFill>
                  <a:schemeClr val="bg1"/>
                </a:solidFill>
              </a:rPr>
              <a:t>27 My sheep hear My voice, and I know them, and they follow Me.  </a:t>
            </a:r>
          </a:p>
          <a:p>
            <a:endParaRPr lang="en-IN" sz="3400" dirty="0" smtClean="0">
              <a:solidFill>
                <a:schemeClr val="bg1"/>
              </a:solidFill>
            </a:endParaRPr>
          </a:p>
          <a:p>
            <a:r>
              <a:rPr lang="en-IN" sz="3400" dirty="0" smtClean="0">
                <a:solidFill>
                  <a:schemeClr val="bg1"/>
                </a:solidFill>
              </a:rPr>
              <a:t>John </a:t>
            </a:r>
            <a:r>
              <a:rPr lang="en-IN" sz="3400" dirty="0">
                <a:solidFill>
                  <a:schemeClr val="bg1"/>
                </a:solidFill>
              </a:rPr>
              <a:t>15:26</a:t>
            </a:r>
          </a:p>
          <a:p>
            <a:r>
              <a:rPr lang="en-IN" sz="3400" dirty="0">
                <a:solidFill>
                  <a:schemeClr val="bg1"/>
                </a:solidFill>
              </a:rPr>
              <a:t>He </a:t>
            </a:r>
            <a:r>
              <a:rPr lang="en-IN" sz="3400" dirty="0" smtClean="0">
                <a:solidFill>
                  <a:schemeClr val="bg1"/>
                </a:solidFill>
              </a:rPr>
              <a:t>(</a:t>
            </a:r>
            <a:r>
              <a:rPr lang="en-IN" sz="2800" i="1" dirty="0" smtClean="0">
                <a:solidFill>
                  <a:schemeClr val="bg1"/>
                </a:solidFill>
              </a:rPr>
              <a:t>the Holy Spirit</a:t>
            </a:r>
            <a:r>
              <a:rPr lang="en-IN" sz="3400" dirty="0" smtClean="0">
                <a:solidFill>
                  <a:schemeClr val="bg1"/>
                </a:solidFill>
              </a:rPr>
              <a:t>) will </a:t>
            </a:r>
            <a:r>
              <a:rPr lang="en-IN" sz="3400" dirty="0">
                <a:solidFill>
                  <a:schemeClr val="bg1"/>
                </a:solidFill>
              </a:rPr>
              <a:t>testify of me</a:t>
            </a:r>
          </a:p>
          <a:p>
            <a:endParaRPr lang="en-IN" sz="3400" i="1" dirty="0">
              <a:solidFill>
                <a:schemeClr val="bg1"/>
              </a:solidFill>
            </a:endParaRPr>
          </a:p>
        </p:txBody>
      </p:sp>
      <p:pic>
        <p:nvPicPr>
          <p:cNvPr id="2" name="Picture 2" descr="C:\Users\Jeyakumar\Desktop\Led-By-The-Spirit-PPT-Head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5270"/>
            <a:ext cx="9131474" cy="1373288"/>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1844625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0" y="2057400"/>
            <a:ext cx="9144000" cy="4278094"/>
          </a:xfrm>
          <a:prstGeom prst="rect">
            <a:avLst/>
          </a:prstGeom>
          <a:noFill/>
        </p:spPr>
        <p:txBody>
          <a:bodyPr wrap="square" rtlCol="0">
            <a:spAutoFit/>
          </a:bodyPr>
          <a:lstStyle/>
          <a:p>
            <a:r>
              <a:rPr lang="en-IN" sz="3400" dirty="0" smtClean="0">
                <a:solidFill>
                  <a:schemeClr val="bg1"/>
                </a:solidFill>
              </a:rPr>
              <a:t>spirit -</a:t>
            </a:r>
            <a:r>
              <a:rPr lang="en-IN" sz="3400" dirty="0">
                <a:solidFill>
                  <a:schemeClr val="bg1"/>
                </a:solidFill>
              </a:rPr>
              <a:t>soul -body</a:t>
            </a:r>
          </a:p>
          <a:p>
            <a:r>
              <a:rPr lang="en-IN" sz="3400" dirty="0">
                <a:solidFill>
                  <a:schemeClr val="bg1"/>
                </a:solidFill>
              </a:rPr>
              <a:t> </a:t>
            </a:r>
          </a:p>
          <a:p>
            <a:r>
              <a:rPr lang="en-IN" sz="3400" dirty="0">
                <a:solidFill>
                  <a:schemeClr val="bg1"/>
                </a:solidFill>
              </a:rPr>
              <a:t>1 Thessalonians 5:23</a:t>
            </a:r>
          </a:p>
          <a:p>
            <a:r>
              <a:rPr lang="en-IN" sz="3400" dirty="0">
                <a:solidFill>
                  <a:schemeClr val="bg1"/>
                </a:solidFill>
              </a:rPr>
              <a:t>23 Now may the God of peace Himself sanctify you completely; and may your whole spirit, soul, and body be preserved blameless at the coming of our Lord Jesus Christ.</a:t>
            </a:r>
          </a:p>
          <a:p>
            <a:endParaRPr lang="en-IN" sz="3400" i="1" dirty="0">
              <a:solidFill>
                <a:schemeClr val="bg1"/>
              </a:solidFill>
            </a:endParaRPr>
          </a:p>
        </p:txBody>
      </p:sp>
      <p:pic>
        <p:nvPicPr>
          <p:cNvPr id="2" name="Picture 2" descr="C:\Users\Jeyakumar\Desktop\Led-By-The-Spirit-PPT-Head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5270"/>
            <a:ext cx="9131474" cy="1373288"/>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6959506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0" y="2057400"/>
            <a:ext cx="9144000" cy="3754874"/>
          </a:xfrm>
          <a:prstGeom prst="rect">
            <a:avLst/>
          </a:prstGeom>
          <a:noFill/>
        </p:spPr>
        <p:txBody>
          <a:bodyPr wrap="square" rtlCol="0">
            <a:spAutoFit/>
          </a:bodyPr>
          <a:lstStyle/>
          <a:p>
            <a:r>
              <a:rPr lang="en-IN" sz="3400" dirty="0">
                <a:solidFill>
                  <a:schemeClr val="bg1"/>
                </a:solidFill>
              </a:rPr>
              <a:t>Spirit </a:t>
            </a:r>
            <a:r>
              <a:rPr lang="en-IN" sz="3400" dirty="0" smtClean="0">
                <a:solidFill>
                  <a:schemeClr val="bg1"/>
                </a:solidFill>
              </a:rPr>
              <a:t>	– </a:t>
            </a:r>
            <a:r>
              <a:rPr lang="en-IN" sz="3400" dirty="0">
                <a:solidFill>
                  <a:schemeClr val="bg1"/>
                </a:solidFill>
              </a:rPr>
              <a:t>the inward man </a:t>
            </a:r>
            <a:r>
              <a:rPr lang="en-IN" sz="3400" dirty="0" smtClean="0">
                <a:solidFill>
                  <a:schemeClr val="bg1"/>
                </a:solidFill>
              </a:rPr>
              <a:t>-the </a:t>
            </a:r>
            <a:r>
              <a:rPr lang="en-IN" sz="3400" dirty="0">
                <a:solidFill>
                  <a:schemeClr val="bg1"/>
                </a:solidFill>
              </a:rPr>
              <a:t>eternal part of us</a:t>
            </a:r>
            <a:r>
              <a:rPr lang="en-IN" sz="3400" dirty="0" smtClean="0">
                <a:solidFill>
                  <a:schemeClr val="bg1"/>
                </a:solidFill>
              </a:rPr>
              <a:t>.</a:t>
            </a:r>
          </a:p>
          <a:p>
            <a:endParaRPr lang="en-IN" sz="3400" dirty="0">
              <a:solidFill>
                <a:schemeClr val="bg1"/>
              </a:solidFill>
            </a:endParaRPr>
          </a:p>
          <a:p>
            <a:r>
              <a:rPr lang="en-IN" sz="3400" dirty="0">
                <a:solidFill>
                  <a:schemeClr val="bg1"/>
                </a:solidFill>
              </a:rPr>
              <a:t>Soul 	</a:t>
            </a:r>
            <a:r>
              <a:rPr lang="en-IN" sz="3400" dirty="0" smtClean="0">
                <a:solidFill>
                  <a:schemeClr val="bg1"/>
                </a:solidFill>
              </a:rPr>
              <a:t>	– </a:t>
            </a:r>
            <a:r>
              <a:rPr lang="en-IN" sz="3400" dirty="0">
                <a:solidFill>
                  <a:schemeClr val="bg1"/>
                </a:solidFill>
              </a:rPr>
              <a:t>the mind, emotions, intellect - the </a:t>
            </a:r>
            <a:r>
              <a:rPr lang="en-IN" sz="3400" dirty="0" smtClean="0">
                <a:solidFill>
                  <a:schemeClr val="bg1"/>
                </a:solidFill>
              </a:rPr>
              <a:t>		psychological </a:t>
            </a:r>
            <a:r>
              <a:rPr lang="en-IN" sz="3400" dirty="0">
                <a:solidFill>
                  <a:schemeClr val="bg1"/>
                </a:solidFill>
              </a:rPr>
              <a:t>part of us – renewed or carnal</a:t>
            </a:r>
            <a:r>
              <a:rPr lang="en-IN" sz="3400" dirty="0" smtClean="0">
                <a:solidFill>
                  <a:schemeClr val="bg1"/>
                </a:solidFill>
              </a:rPr>
              <a:t>.</a:t>
            </a:r>
          </a:p>
          <a:p>
            <a:endParaRPr lang="en-IN" sz="3400" dirty="0">
              <a:solidFill>
                <a:schemeClr val="bg1"/>
              </a:solidFill>
            </a:endParaRPr>
          </a:p>
          <a:p>
            <a:r>
              <a:rPr lang="en-IN" sz="3400" dirty="0">
                <a:solidFill>
                  <a:schemeClr val="bg1"/>
                </a:solidFill>
              </a:rPr>
              <a:t>Body 	– the outer man, the physical part of us</a:t>
            </a:r>
          </a:p>
          <a:p>
            <a:endParaRPr lang="en-IN" sz="3400" i="1" dirty="0">
              <a:solidFill>
                <a:schemeClr val="bg1"/>
              </a:solidFill>
            </a:endParaRPr>
          </a:p>
        </p:txBody>
      </p:sp>
      <p:pic>
        <p:nvPicPr>
          <p:cNvPr id="2" name="Picture 2" descr="C:\Users\Jeyakumar\Desktop\Led-By-The-Spirit-PPT-Head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5270"/>
            <a:ext cx="9131474" cy="1373288"/>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286120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0" y="2057400"/>
            <a:ext cx="9144000" cy="4278094"/>
          </a:xfrm>
          <a:prstGeom prst="rect">
            <a:avLst/>
          </a:prstGeom>
          <a:noFill/>
        </p:spPr>
        <p:txBody>
          <a:bodyPr wrap="square" rtlCol="0">
            <a:spAutoFit/>
          </a:bodyPr>
          <a:lstStyle/>
          <a:p>
            <a:r>
              <a:rPr lang="en-IN" sz="3400" dirty="0">
                <a:solidFill>
                  <a:schemeClr val="bg1"/>
                </a:solidFill>
              </a:rPr>
              <a:t>Our 5 physical </a:t>
            </a:r>
            <a:r>
              <a:rPr lang="en-IN" sz="3400" dirty="0" smtClean="0">
                <a:solidFill>
                  <a:schemeClr val="bg1"/>
                </a:solidFill>
              </a:rPr>
              <a:t>senses-  </a:t>
            </a:r>
            <a:endParaRPr lang="en-IN" sz="3400" dirty="0">
              <a:solidFill>
                <a:schemeClr val="bg1"/>
              </a:solidFill>
            </a:endParaRPr>
          </a:p>
          <a:p>
            <a:endParaRPr lang="en-IN" sz="3400" dirty="0" smtClean="0">
              <a:solidFill>
                <a:schemeClr val="bg1"/>
              </a:solidFill>
            </a:endParaRPr>
          </a:p>
          <a:p>
            <a:endParaRPr lang="en-IN" sz="3400" dirty="0">
              <a:solidFill>
                <a:schemeClr val="bg1"/>
              </a:solidFill>
            </a:endParaRPr>
          </a:p>
          <a:p>
            <a:r>
              <a:rPr lang="en-IN" sz="3400" dirty="0" smtClean="0">
                <a:solidFill>
                  <a:schemeClr val="bg1"/>
                </a:solidFill>
              </a:rPr>
              <a:t>- feel </a:t>
            </a:r>
            <a:endParaRPr lang="en-IN" sz="3400" dirty="0">
              <a:solidFill>
                <a:schemeClr val="bg1"/>
              </a:solidFill>
            </a:endParaRPr>
          </a:p>
          <a:p>
            <a:r>
              <a:rPr lang="en-IN" sz="3400" dirty="0">
                <a:solidFill>
                  <a:schemeClr val="bg1"/>
                </a:solidFill>
              </a:rPr>
              <a:t>- see  </a:t>
            </a:r>
          </a:p>
          <a:p>
            <a:r>
              <a:rPr lang="en-IN" sz="3400" dirty="0">
                <a:solidFill>
                  <a:schemeClr val="bg1"/>
                </a:solidFill>
              </a:rPr>
              <a:t>- hear</a:t>
            </a:r>
          </a:p>
          <a:p>
            <a:r>
              <a:rPr lang="en-IN" sz="3400" dirty="0">
                <a:solidFill>
                  <a:schemeClr val="bg1"/>
                </a:solidFill>
              </a:rPr>
              <a:t>- smell</a:t>
            </a:r>
          </a:p>
          <a:p>
            <a:r>
              <a:rPr lang="en-IN" sz="3400" dirty="0">
                <a:solidFill>
                  <a:schemeClr val="bg1"/>
                </a:solidFill>
              </a:rPr>
              <a:t>- taste</a:t>
            </a:r>
            <a:endParaRPr lang="en-IN" sz="3400" i="1" dirty="0">
              <a:solidFill>
                <a:schemeClr val="bg1"/>
              </a:solidFill>
            </a:endParaRPr>
          </a:p>
        </p:txBody>
      </p:sp>
      <p:pic>
        <p:nvPicPr>
          <p:cNvPr id="2" name="Picture 2" descr="C:\Users\Jeyakumar\Desktop\Led-By-The-Spirit-PPT-Head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5270"/>
            <a:ext cx="9131474" cy="1373288"/>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797404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0" y="2057400"/>
            <a:ext cx="9144000" cy="4278094"/>
          </a:xfrm>
          <a:prstGeom prst="rect">
            <a:avLst/>
          </a:prstGeom>
          <a:noFill/>
        </p:spPr>
        <p:txBody>
          <a:bodyPr wrap="square" rtlCol="0">
            <a:spAutoFit/>
          </a:bodyPr>
          <a:lstStyle/>
          <a:p>
            <a:r>
              <a:rPr lang="en-IN" sz="3400" dirty="0">
                <a:solidFill>
                  <a:schemeClr val="bg1"/>
                </a:solidFill>
              </a:rPr>
              <a:t>Scriptures reveal a parallel to our 5 physical senses </a:t>
            </a:r>
          </a:p>
          <a:p>
            <a:r>
              <a:rPr lang="en-IN" sz="3400" dirty="0" smtClean="0">
                <a:solidFill>
                  <a:schemeClr val="bg1"/>
                </a:solidFill>
              </a:rPr>
              <a:t>The </a:t>
            </a:r>
            <a:r>
              <a:rPr lang="en-IN" sz="3400" dirty="0">
                <a:solidFill>
                  <a:schemeClr val="bg1"/>
                </a:solidFill>
              </a:rPr>
              <a:t>5 spirit senses-</a:t>
            </a:r>
          </a:p>
          <a:p>
            <a:endParaRPr lang="en-IN" sz="3400" dirty="0" smtClean="0">
              <a:solidFill>
                <a:schemeClr val="bg1"/>
              </a:solidFill>
            </a:endParaRPr>
          </a:p>
          <a:p>
            <a:r>
              <a:rPr lang="en-IN" sz="3400" dirty="0" smtClean="0">
                <a:solidFill>
                  <a:schemeClr val="bg1"/>
                </a:solidFill>
              </a:rPr>
              <a:t>- feel </a:t>
            </a:r>
            <a:endParaRPr lang="en-IN" sz="3400" dirty="0">
              <a:solidFill>
                <a:schemeClr val="bg1"/>
              </a:solidFill>
            </a:endParaRPr>
          </a:p>
          <a:p>
            <a:r>
              <a:rPr lang="en-IN" sz="3400" dirty="0">
                <a:solidFill>
                  <a:schemeClr val="bg1"/>
                </a:solidFill>
              </a:rPr>
              <a:t>- see  </a:t>
            </a:r>
          </a:p>
          <a:p>
            <a:r>
              <a:rPr lang="en-IN" sz="3400" dirty="0">
                <a:solidFill>
                  <a:schemeClr val="bg1"/>
                </a:solidFill>
              </a:rPr>
              <a:t>- hear</a:t>
            </a:r>
          </a:p>
          <a:p>
            <a:r>
              <a:rPr lang="en-IN" sz="3400" dirty="0">
                <a:solidFill>
                  <a:schemeClr val="bg1"/>
                </a:solidFill>
              </a:rPr>
              <a:t>- smell</a:t>
            </a:r>
          </a:p>
          <a:p>
            <a:r>
              <a:rPr lang="en-IN" sz="3400" dirty="0">
                <a:solidFill>
                  <a:schemeClr val="bg1"/>
                </a:solidFill>
              </a:rPr>
              <a:t>- taste</a:t>
            </a:r>
            <a:endParaRPr lang="en-IN" sz="3400" i="1" dirty="0">
              <a:solidFill>
                <a:schemeClr val="bg1"/>
              </a:solidFill>
            </a:endParaRPr>
          </a:p>
        </p:txBody>
      </p:sp>
      <p:pic>
        <p:nvPicPr>
          <p:cNvPr id="2" name="Picture 2" descr="C:\Users\Jeyakumar\Desktop\Led-By-The-Spirit-PPT-Head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5270"/>
            <a:ext cx="9131474" cy="1373288"/>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8659713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0" y="2057400"/>
            <a:ext cx="9144000" cy="4278094"/>
          </a:xfrm>
          <a:prstGeom prst="rect">
            <a:avLst/>
          </a:prstGeom>
          <a:noFill/>
        </p:spPr>
        <p:txBody>
          <a:bodyPr wrap="square" rtlCol="0">
            <a:spAutoFit/>
          </a:bodyPr>
          <a:lstStyle/>
          <a:p>
            <a:r>
              <a:rPr lang="en-IN" sz="3400" dirty="0" smtClean="0">
                <a:solidFill>
                  <a:schemeClr val="bg1"/>
                </a:solidFill>
              </a:rPr>
              <a:t>1. Feeling</a:t>
            </a:r>
            <a:endParaRPr lang="en-IN" sz="3400" dirty="0">
              <a:solidFill>
                <a:schemeClr val="bg1"/>
              </a:solidFill>
            </a:endParaRPr>
          </a:p>
          <a:p>
            <a:endParaRPr lang="en-IN" sz="3400" dirty="0">
              <a:solidFill>
                <a:schemeClr val="bg1"/>
              </a:solidFill>
            </a:endParaRPr>
          </a:p>
          <a:p>
            <a:r>
              <a:rPr lang="en-IN" sz="3400" i="1" dirty="0">
                <a:solidFill>
                  <a:schemeClr val="bg1"/>
                </a:solidFill>
              </a:rPr>
              <a:t>Peace</a:t>
            </a:r>
          </a:p>
          <a:p>
            <a:r>
              <a:rPr lang="en-IN" sz="3400" dirty="0">
                <a:solidFill>
                  <a:schemeClr val="bg1"/>
                </a:solidFill>
              </a:rPr>
              <a:t>Colossians 3:15</a:t>
            </a:r>
          </a:p>
          <a:p>
            <a:r>
              <a:rPr lang="en-IN" sz="3400" dirty="0">
                <a:solidFill>
                  <a:schemeClr val="bg1"/>
                </a:solidFill>
              </a:rPr>
              <a:t>15 And let the peace of God rule in your hearts, to which also you were called in one body; and be thankful.</a:t>
            </a:r>
          </a:p>
          <a:p>
            <a:r>
              <a:rPr lang="en-IN" sz="3400" dirty="0" smtClean="0">
                <a:solidFill>
                  <a:schemeClr val="bg1"/>
                </a:solidFill>
              </a:rPr>
              <a:t>(</a:t>
            </a:r>
            <a:r>
              <a:rPr lang="en-IN" sz="3400" i="1" dirty="0" smtClean="0">
                <a:solidFill>
                  <a:schemeClr val="bg1"/>
                </a:solidFill>
              </a:rPr>
              <a:t>rule in your heart – </a:t>
            </a:r>
            <a:r>
              <a:rPr lang="en-IN" sz="3400" i="1" dirty="0">
                <a:solidFill>
                  <a:schemeClr val="bg1"/>
                </a:solidFill>
              </a:rPr>
              <a:t>be the umpire</a:t>
            </a:r>
            <a:r>
              <a:rPr lang="en-IN" sz="3400" dirty="0">
                <a:solidFill>
                  <a:schemeClr val="bg1"/>
                </a:solidFill>
              </a:rPr>
              <a:t>)</a:t>
            </a:r>
            <a:endParaRPr lang="en-IN" sz="3400" i="1" dirty="0">
              <a:solidFill>
                <a:schemeClr val="bg1"/>
              </a:solidFill>
            </a:endParaRPr>
          </a:p>
        </p:txBody>
      </p:sp>
      <p:pic>
        <p:nvPicPr>
          <p:cNvPr id="2" name="Picture 2" descr="C:\Users\Jeyakumar\Desktop\Led-By-The-Spirit-PPT-Head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5270"/>
            <a:ext cx="9131474" cy="1373288"/>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1521648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0" y="2057400"/>
            <a:ext cx="9144000" cy="3754874"/>
          </a:xfrm>
          <a:prstGeom prst="rect">
            <a:avLst/>
          </a:prstGeom>
          <a:noFill/>
        </p:spPr>
        <p:txBody>
          <a:bodyPr wrap="square" rtlCol="0">
            <a:spAutoFit/>
          </a:bodyPr>
          <a:lstStyle/>
          <a:p>
            <a:r>
              <a:rPr lang="en-IN" sz="3400" dirty="0" smtClean="0">
                <a:solidFill>
                  <a:schemeClr val="bg1"/>
                </a:solidFill>
              </a:rPr>
              <a:t>1. Feeling</a:t>
            </a:r>
            <a:endParaRPr lang="en-IN" sz="3400" dirty="0">
              <a:solidFill>
                <a:schemeClr val="bg1"/>
              </a:solidFill>
            </a:endParaRPr>
          </a:p>
          <a:p>
            <a:endParaRPr lang="en-IN" sz="3400" dirty="0">
              <a:solidFill>
                <a:schemeClr val="bg1"/>
              </a:solidFill>
            </a:endParaRPr>
          </a:p>
          <a:p>
            <a:r>
              <a:rPr lang="en-IN" sz="3400" i="1" dirty="0">
                <a:solidFill>
                  <a:schemeClr val="bg1"/>
                </a:solidFill>
              </a:rPr>
              <a:t>Stirred, provoked in the spirit</a:t>
            </a:r>
          </a:p>
          <a:p>
            <a:r>
              <a:rPr lang="en-IN" sz="3400" dirty="0">
                <a:solidFill>
                  <a:schemeClr val="bg1"/>
                </a:solidFill>
              </a:rPr>
              <a:t>Acts </a:t>
            </a:r>
            <a:r>
              <a:rPr lang="en-IN" sz="3400" dirty="0" smtClean="0">
                <a:solidFill>
                  <a:schemeClr val="bg1"/>
                </a:solidFill>
              </a:rPr>
              <a:t>17:16</a:t>
            </a:r>
            <a:endParaRPr lang="en-IN" sz="3400" dirty="0">
              <a:solidFill>
                <a:schemeClr val="bg1"/>
              </a:solidFill>
            </a:endParaRPr>
          </a:p>
          <a:p>
            <a:r>
              <a:rPr lang="en-IN" sz="3400" dirty="0">
                <a:solidFill>
                  <a:schemeClr val="bg1"/>
                </a:solidFill>
              </a:rPr>
              <a:t>16 Now while Paul waited for them at Athens, his spirit was provoked within him when he saw that the city was given over to idols. </a:t>
            </a:r>
          </a:p>
        </p:txBody>
      </p:sp>
      <p:pic>
        <p:nvPicPr>
          <p:cNvPr id="2" name="Picture 2" descr="C:\Users\Jeyakumar\Desktop\Led-By-The-Spirit-PPT-Head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5270"/>
            <a:ext cx="9131474" cy="1373288"/>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4799856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0" y="2057400"/>
            <a:ext cx="9144000" cy="3754874"/>
          </a:xfrm>
          <a:prstGeom prst="rect">
            <a:avLst/>
          </a:prstGeom>
          <a:noFill/>
        </p:spPr>
        <p:txBody>
          <a:bodyPr wrap="square" rtlCol="0">
            <a:spAutoFit/>
          </a:bodyPr>
          <a:lstStyle/>
          <a:p>
            <a:r>
              <a:rPr lang="en-IN" sz="3400" dirty="0" smtClean="0">
                <a:solidFill>
                  <a:schemeClr val="bg1"/>
                </a:solidFill>
              </a:rPr>
              <a:t>1. Feeling</a:t>
            </a:r>
            <a:endParaRPr lang="en-IN" sz="3400" dirty="0">
              <a:solidFill>
                <a:schemeClr val="bg1"/>
              </a:solidFill>
            </a:endParaRPr>
          </a:p>
          <a:p>
            <a:endParaRPr lang="en-IN" sz="3400" dirty="0">
              <a:solidFill>
                <a:schemeClr val="bg1"/>
              </a:solidFill>
            </a:endParaRPr>
          </a:p>
          <a:p>
            <a:r>
              <a:rPr lang="en-IN" sz="3400" i="1" dirty="0">
                <a:solidFill>
                  <a:schemeClr val="bg1"/>
                </a:solidFill>
              </a:rPr>
              <a:t>Compelled by the Spirit</a:t>
            </a:r>
          </a:p>
          <a:p>
            <a:r>
              <a:rPr lang="en-IN" sz="3400" dirty="0">
                <a:solidFill>
                  <a:schemeClr val="bg1"/>
                </a:solidFill>
              </a:rPr>
              <a:t>Acts 18:5</a:t>
            </a:r>
          </a:p>
          <a:p>
            <a:r>
              <a:rPr lang="en-IN" sz="3400" dirty="0">
                <a:solidFill>
                  <a:schemeClr val="bg1"/>
                </a:solidFill>
              </a:rPr>
              <a:t>5 When Silas and Timothy had come from Macedonia, Paul was compelled by the Spirit, and testified to the Jews that Jesus is the Christ.</a:t>
            </a:r>
          </a:p>
        </p:txBody>
      </p:sp>
      <p:pic>
        <p:nvPicPr>
          <p:cNvPr id="2" name="Picture 2" descr="C:\Users\Jeyakumar\Desktop\Led-By-The-Spirit-PPT-Head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5270"/>
            <a:ext cx="9131474" cy="1373288"/>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1231443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0" y="2057400"/>
            <a:ext cx="9144000" cy="4278094"/>
          </a:xfrm>
          <a:prstGeom prst="rect">
            <a:avLst/>
          </a:prstGeom>
          <a:noFill/>
        </p:spPr>
        <p:txBody>
          <a:bodyPr wrap="square" rtlCol="0">
            <a:spAutoFit/>
          </a:bodyPr>
          <a:lstStyle/>
          <a:p>
            <a:r>
              <a:rPr lang="en-IN" sz="3400" dirty="0" smtClean="0">
                <a:solidFill>
                  <a:schemeClr val="bg1"/>
                </a:solidFill>
              </a:rPr>
              <a:t>2. Seeing</a:t>
            </a:r>
            <a:endParaRPr lang="en-IN" sz="3400" dirty="0">
              <a:solidFill>
                <a:schemeClr val="bg1"/>
              </a:solidFill>
            </a:endParaRPr>
          </a:p>
          <a:p>
            <a:endParaRPr lang="en-IN" sz="3400" dirty="0">
              <a:solidFill>
                <a:schemeClr val="bg1"/>
              </a:solidFill>
            </a:endParaRPr>
          </a:p>
          <a:p>
            <a:r>
              <a:rPr lang="en-IN" sz="3400" i="1" dirty="0">
                <a:solidFill>
                  <a:schemeClr val="bg1"/>
                </a:solidFill>
              </a:rPr>
              <a:t>Dreams</a:t>
            </a:r>
          </a:p>
          <a:p>
            <a:r>
              <a:rPr lang="en-IN" sz="3400" dirty="0">
                <a:solidFill>
                  <a:schemeClr val="bg1"/>
                </a:solidFill>
              </a:rPr>
              <a:t>Job 33:14-17</a:t>
            </a:r>
          </a:p>
          <a:p>
            <a:r>
              <a:rPr lang="en-IN" sz="3400" dirty="0">
                <a:solidFill>
                  <a:schemeClr val="bg1"/>
                </a:solidFill>
              </a:rPr>
              <a:t>14 For God may speak in one way, or in another, Yet man does not perceive it. 15 In a dream, in a vision of the night, When deep sleep falls upon men, While slumbering on </a:t>
            </a:r>
            <a:r>
              <a:rPr lang="en-IN" sz="3400" dirty="0" smtClean="0">
                <a:solidFill>
                  <a:schemeClr val="bg1"/>
                </a:solidFill>
              </a:rPr>
              <a:t>their beds,</a:t>
            </a:r>
            <a:endParaRPr lang="en-IN" sz="3400" dirty="0">
              <a:solidFill>
                <a:schemeClr val="bg1"/>
              </a:solidFill>
            </a:endParaRPr>
          </a:p>
        </p:txBody>
      </p:sp>
      <p:pic>
        <p:nvPicPr>
          <p:cNvPr id="2" name="Picture 2" descr="C:\Users\Jeyakumar\Desktop\Led-By-The-Spirit-PPT-Head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5270"/>
            <a:ext cx="9131474" cy="1373288"/>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8851385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0" y="2057400"/>
            <a:ext cx="9144000" cy="3754874"/>
          </a:xfrm>
          <a:prstGeom prst="rect">
            <a:avLst/>
          </a:prstGeom>
          <a:noFill/>
        </p:spPr>
        <p:txBody>
          <a:bodyPr wrap="square" rtlCol="0">
            <a:spAutoFit/>
          </a:bodyPr>
          <a:lstStyle/>
          <a:p>
            <a:r>
              <a:rPr lang="en-IN" sz="3400" dirty="0" smtClean="0">
                <a:solidFill>
                  <a:schemeClr val="bg1"/>
                </a:solidFill>
              </a:rPr>
              <a:t>2. Seeing</a:t>
            </a:r>
            <a:endParaRPr lang="en-IN" sz="3400" dirty="0">
              <a:solidFill>
                <a:schemeClr val="bg1"/>
              </a:solidFill>
            </a:endParaRPr>
          </a:p>
          <a:p>
            <a:endParaRPr lang="en-IN" sz="3400" dirty="0">
              <a:solidFill>
                <a:schemeClr val="bg1"/>
              </a:solidFill>
            </a:endParaRPr>
          </a:p>
          <a:p>
            <a:r>
              <a:rPr lang="en-IN" sz="3400" i="1" dirty="0">
                <a:solidFill>
                  <a:schemeClr val="bg1"/>
                </a:solidFill>
              </a:rPr>
              <a:t>Dreams</a:t>
            </a:r>
          </a:p>
          <a:p>
            <a:r>
              <a:rPr lang="en-IN" sz="3400" dirty="0">
                <a:solidFill>
                  <a:schemeClr val="bg1"/>
                </a:solidFill>
              </a:rPr>
              <a:t>Job 33:14-17</a:t>
            </a:r>
          </a:p>
          <a:p>
            <a:r>
              <a:rPr lang="en-IN" sz="3400" dirty="0" smtClean="0">
                <a:solidFill>
                  <a:schemeClr val="bg1"/>
                </a:solidFill>
              </a:rPr>
              <a:t>16 </a:t>
            </a:r>
            <a:r>
              <a:rPr lang="en-IN" sz="3400" dirty="0">
                <a:solidFill>
                  <a:schemeClr val="bg1"/>
                </a:solidFill>
              </a:rPr>
              <a:t>Then He opens the ears of men, And seals their instruction. 17 In order to turn man from his deed, And conceal pride from man</a:t>
            </a:r>
          </a:p>
        </p:txBody>
      </p:sp>
      <p:pic>
        <p:nvPicPr>
          <p:cNvPr id="2" name="Picture 2" descr="C:\Users\Jeyakumar\Desktop\Led-By-The-Spirit-PPT-Head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5270"/>
            <a:ext cx="9131474" cy="1373288"/>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547858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0" y="2057400"/>
            <a:ext cx="9144000" cy="3385542"/>
          </a:xfrm>
          <a:prstGeom prst="rect">
            <a:avLst/>
          </a:prstGeom>
          <a:noFill/>
        </p:spPr>
        <p:txBody>
          <a:bodyPr wrap="square" rtlCol="0">
            <a:spAutoFit/>
          </a:bodyPr>
          <a:lstStyle/>
          <a:p>
            <a:pPr algn="ctr"/>
            <a:r>
              <a:rPr lang="en-IN" sz="3400" dirty="0" smtClean="0">
                <a:solidFill>
                  <a:schemeClr val="bg1"/>
                </a:solidFill>
              </a:rPr>
              <a:t>The Holy Spirit has brought about new life in us.</a:t>
            </a:r>
          </a:p>
          <a:p>
            <a:pPr algn="ctr"/>
            <a:endParaRPr lang="en-IN" sz="3400" dirty="0" smtClean="0">
              <a:solidFill>
                <a:schemeClr val="bg1"/>
              </a:solidFill>
            </a:endParaRPr>
          </a:p>
          <a:p>
            <a:r>
              <a:rPr lang="en-IN" sz="3400" dirty="0" smtClean="0">
                <a:solidFill>
                  <a:schemeClr val="bg1"/>
                </a:solidFill>
              </a:rPr>
              <a:t>In </a:t>
            </a:r>
            <a:r>
              <a:rPr lang="en-IN" sz="3400" dirty="0" err="1" smtClean="0">
                <a:solidFill>
                  <a:schemeClr val="bg1"/>
                </a:solidFill>
              </a:rPr>
              <a:t>christ</a:t>
            </a:r>
            <a:r>
              <a:rPr lang="en-IN" sz="3400" dirty="0" smtClean="0">
                <a:solidFill>
                  <a:schemeClr val="bg1"/>
                </a:solidFill>
              </a:rPr>
              <a:t> we have,</a:t>
            </a:r>
            <a:endParaRPr lang="en-IN" sz="3400" dirty="0" smtClean="0">
              <a:solidFill>
                <a:schemeClr val="bg1"/>
              </a:solidFill>
            </a:endParaRPr>
          </a:p>
          <a:p>
            <a:pPr marL="457200" indent="-457200">
              <a:buFont typeface="Arial" panose="020B0604020202020204" pitchFamily="34" charset="0"/>
              <a:buChar char="•"/>
            </a:pPr>
            <a:r>
              <a:rPr lang="en-IN" sz="3400" dirty="0" smtClean="0">
                <a:solidFill>
                  <a:schemeClr val="bg1"/>
                </a:solidFill>
              </a:rPr>
              <a:t>A new identity </a:t>
            </a:r>
          </a:p>
          <a:p>
            <a:pPr marL="457200" indent="-457200">
              <a:buFont typeface="Arial" panose="020B0604020202020204" pitchFamily="34" charset="0"/>
              <a:buChar char="•"/>
            </a:pPr>
            <a:r>
              <a:rPr lang="en-IN" sz="3400" dirty="0" smtClean="0">
                <a:solidFill>
                  <a:schemeClr val="bg1"/>
                </a:solidFill>
              </a:rPr>
              <a:t>Our life has purpose and meaning.</a:t>
            </a:r>
            <a:endParaRPr lang="en-US" sz="3200" dirty="0" smtClean="0">
              <a:solidFill>
                <a:schemeClr val="bg1"/>
              </a:solidFill>
            </a:endParaRPr>
          </a:p>
          <a:p>
            <a:endParaRPr lang="en-US" sz="4400" dirty="0">
              <a:solidFill>
                <a:schemeClr val="bg1"/>
              </a:solidFill>
            </a:endParaRPr>
          </a:p>
        </p:txBody>
      </p:sp>
      <p:pic>
        <p:nvPicPr>
          <p:cNvPr id="2" name="Picture 2" descr="C:\Users\Jeyakumar\Desktop\Led-By-The-Spirit-PPT-Head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5270"/>
            <a:ext cx="9131474" cy="1373288"/>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0" y="2057400"/>
            <a:ext cx="9144000" cy="4616648"/>
          </a:xfrm>
          <a:prstGeom prst="rect">
            <a:avLst/>
          </a:prstGeom>
          <a:noFill/>
        </p:spPr>
        <p:txBody>
          <a:bodyPr wrap="square" rtlCol="0">
            <a:spAutoFit/>
          </a:bodyPr>
          <a:lstStyle/>
          <a:p>
            <a:r>
              <a:rPr lang="en-IN" sz="3400" dirty="0" smtClean="0">
                <a:solidFill>
                  <a:schemeClr val="bg1"/>
                </a:solidFill>
              </a:rPr>
              <a:t>2. Seeing</a:t>
            </a:r>
            <a:endParaRPr lang="en-IN" sz="3400" dirty="0">
              <a:solidFill>
                <a:schemeClr val="bg1"/>
              </a:solidFill>
            </a:endParaRPr>
          </a:p>
          <a:p>
            <a:endParaRPr lang="en-IN" sz="3400" dirty="0">
              <a:solidFill>
                <a:schemeClr val="bg1"/>
              </a:solidFill>
            </a:endParaRPr>
          </a:p>
          <a:p>
            <a:r>
              <a:rPr lang="en-IN" sz="3400" i="1" dirty="0">
                <a:solidFill>
                  <a:schemeClr val="bg1"/>
                </a:solidFill>
              </a:rPr>
              <a:t>Trance</a:t>
            </a:r>
          </a:p>
          <a:p>
            <a:r>
              <a:rPr lang="en-IN" sz="3200" dirty="0">
                <a:solidFill>
                  <a:schemeClr val="bg1"/>
                </a:solidFill>
              </a:rPr>
              <a:t>Acts 10:9-17</a:t>
            </a:r>
          </a:p>
          <a:p>
            <a:r>
              <a:rPr lang="en-IN" sz="3200" dirty="0">
                <a:solidFill>
                  <a:schemeClr val="bg1"/>
                </a:solidFill>
              </a:rPr>
              <a:t>9 The next day, as they went on their journey and drew near the city, Peter went up on the housetop to pray, about the sixth hour. 10 Then he became very hungry and wanted to eat; but while they made ready, </a:t>
            </a:r>
            <a:r>
              <a:rPr lang="en-IN" sz="3200" u="sng" dirty="0">
                <a:solidFill>
                  <a:schemeClr val="bg1"/>
                </a:solidFill>
              </a:rPr>
              <a:t>he fell into a trance </a:t>
            </a:r>
            <a:r>
              <a:rPr lang="en-IN" sz="3200" dirty="0">
                <a:solidFill>
                  <a:schemeClr val="bg1"/>
                </a:solidFill>
              </a:rPr>
              <a:t>11 and </a:t>
            </a:r>
            <a:r>
              <a:rPr lang="en-IN" sz="3200" u="sng" dirty="0">
                <a:solidFill>
                  <a:schemeClr val="bg1"/>
                </a:solidFill>
              </a:rPr>
              <a:t>saw heaven opened </a:t>
            </a:r>
          </a:p>
        </p:txBody>
      </p:sp>
      <p:pic>
        <p:nvPicPr>
          <p:cNvPr id="2" name="Picture 2" descr="C:\Users\Jeyakumar\Desktop\Led-By-The-Spirit-PPT-Head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5270"/>
            <a:ext cx="9131474" cy="1373288"/>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8945789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0" y="2057400"/>
            <a:ext cx="9144000" cy="3816429"/>
          </a:xfrm>
          <a:prstGeom prst="rect">
            <a:avLst/>
          </a:prstGeom>
          <a:noFill/>
        </p:spPr>
        <p:txBody>
          <a:bodyPr wrap="square" rtlCol="0">
            <a:spAutoFit/>
          </a:bodyPr>
          <a:lstStyle/>
          <a:p>
            <a:r>
              <a:rPr lang="en-IN" sz="3400" dirty="0" smtClean="0">
                <a:solidFill>
                  <a:schemeClr val="bg1"/>
                </a:solidFill>
              </a:rPr>
              <a:t>2. Seeing</a:t>
            </a:r>
            <a:endParaRPr lang="en-IN" sz="3400" dirty="0">
              <a:solidFill>
                <a:schemeClr val="bg1"/>
              </a:solidFill>
            </a:endParaRPr>
          </a:p>
          <a:p>
            <a:endParaRPr lang="en-IN" sz="3400" dirty="0">
              <a:solidFill>
                <a:schemeClr val="bg1"/>
              </a:solidFill>
            </a:endParaRPr>
          </a:p>
          <a:p>
            <a:r>
              <a:rPr lang="en-IN" sz="3400" i="1" dirty="0">
                <a:solidFill>
                  <a:schemeClr val="bg1"/>
                </a:solidFill>
              </a:rPr>
              <a:t>Seeing in the Spirit realm</a:t>
            </a:r>
          </a:p>
          <a:p>
            <a:r>
              <a:rPr lang="en-IN" sz="2800" dirty="0">
                <a:solidFill>
                  <a:schemeClr val="bg1"/>
                </a:solidFill>
              </a:rPr>
              <a:t>2 Kings 6:15-17</a:t>
            </a:r>
          </a:p>
          <a:p>
            <a:r>
              <a:rPr lang="en-IN" sz="2800" dirty="0">
                <a:solidFill>
                  <a:schemeClr val="bg1"/>
                </a:solidFill>
              </a:rPr>
              <a:t>15 And when the servant of the man of God arose early and went out, there was an army, surrounding the city with horses and chariots. And his servant said to him, “Alas, my master! What shall we do</a:t>
            </a:r>
            <a:r>
              <a:rPr lang="en-IN" sz="2800" dirty="0" smtClean="0">
                <a:solidFill>
                  <a:schemeClr val="bg1"/>
                </a:solidFill>
              </a:rPr>
              <a:t>?”</a:t>
            </a:r>
            <a:endParaRPr lang="en-IN" sz="2800" dirty="0">
              <a:solidFill>
                <a:schemeClr val="bg1"/>
              </a:solidFill>
            </a:endParaRPr>
          </a:p>
        </p:txBody>
      </p:sp>
      <p:pic>
        <p:nvPicPr>
          <p:cNvPr id="2" name="Picture 2" descr="C:\Users\Jeyakumar\Desktop\Led-By-The-Spirit-PPT-Head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5270"/>
            <a:ext cx="9131474" cy="1373288"/>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158929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0" y="2057400"/>
            <a:ext cx="9144000" cy="4678204"/>
          </a:xfrm>
          <a:prstGeom prst="rect">
            <a:avLst/>
          </a:prstGeom>
          <a:noFill/>
        </p:spPr>
        <p:txBody>
          <a:bodyPr wrap="square" rtlCol="0">
            <a:spAutoFit/>
          </a:bodyPr>
          <a:lstStyle/>
          <a:p>
            <a:r>
              <a:rPr lang="en-IN" sz="3400" dirty="0" smtClean="0">
                <a:solidFill>
                  <a:schemeClr val="bg1"/>
                </a:solidFill>
              </a:rPr>
              <a:t>2. Seeing</a:t>
            </a:r>
            <a:endParaRPr lang="en-IN" sz="3400" dirty="0">
              <a:solidFill>
                <a:schemeClr val="bg1"/>
              </a:solidFill>
            </a:endParaRPr>
          </a:p>
          <a:p>
            <a:endParaRPr lang="en-IN" sz="3400" dirty="0">
              <a:solidFill>
                <a:schemeClr val="bg1"/>
              </a:solidFill>
            </a:endParaRPr>
          </a:p>
          <a:p>
            <a:r>
              <a:rPr lang="en-IN" sz="3400" i="1" dirty="0">
                <a:solidFill>
                  <a:schemeClr val="bg1"/>
                </a:solidFill>
              </a:rPr>
              <a:t>Seeing in the Spirit realm</a:t>
            </a:r>
          </a:p>
          <a:p>
            <a:r>
              <a:rPr lang="en-IN" sz="2800" dirty="0">
                <a:solidFill>
                  <a:schemeClr val="bg1"/>
                </a:solidFill>
              </a:rPr>
              <a:t>2 Kings 6:15-17</a:t>
            </a:r>
          </a:p>
          <a:p>
            <a:r>
              <a:rPr lang="en-IN" sz="2800" dirty="0" smtClean="0">
                <a:solidFill>
                  <a:schemeClr val="bg1"/>
                </a:solidFill>
              </a:rPr>
              <a:t>16 </a:t>
            </a:r>
            <a:r>
              <a:rPr lang="en-IN" sz="2800" dirty="0">
                <a:solidFill>
                  <a:schemeClr val="bg1"/>
                </a:solidFill>
              </a:rPr>
              <a:t>So he answered, “Do not fear, for those who are with us are more than those who are with them.” 17 And Elisha prayed, and said, “Lord, I pray, open his eyes that he may see.” </a:t>
            </a:r>
            <a:r>
              <a:rPr lang="en-IN" sz="2800" u="sng" dirty="0">
                <a:solidFill>
                  <a:schemeClr val="bg1"/>
                </a:solidFill>
              </a:rPr>
              <a:t>Then the Lord opened the eyes of the young man, and he saw</a:t>
            </a:r>
            <a:r>
              <a:rPr lang="en-IN" sz="2800" dirty="0">
                <a:solidFill>
                  <a:schemeClr val="bg1"/>
                </a:solidFill>
              </a:rPr>
              <a:t>. And behold, the mountain was full of horses and chariots of fire all around Elisha.</a:t>
            </a:r>
          </a:p>
        </p:txBody>
      </p:sp>
      <p:pic>
        <p:nvPicPr>
          <p:cNvPr id="2" name="Picture 2" descr="C:\Users\Jeyakumar\Desktop\Led-By-The-Spirit-PPT-Head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5270"/>
            <a:ext cx="9131474" cy="1373288"/>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987861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0" y="2057400"/>
            <a:ext cx="9144000" cy="4154984"/>
          </a:xfrm>
          <a:prstGeom prst="rect">
            <a:avLst/>
          </a:prstGeom>
          <a:noFill/>
        </p:spPr>
        <p:txBody>
          <a:bodyPr wrap="square" rtlCol="0">
            <a:spAutoFit/>
          </a:bodyPr>
          <a:lstStyle/>
          <a:p>
            <a:r>
              <a:rPr lang="en-IN" sz="3400" dirty="0" smtClean="0">
                <a:solidFill>
                  <a:schemeClr val="bg1"/>
                </a:solidFill>
              </a:rPr>
              <a:t>3. Hearing</a:t>
            </a:r>
            <a:endParaRPr lang="en-IN" sz="3400" dirty="0">
              <a:solidFill>
                <a:schemeClr val="bg1"/>
              </a:solidFill>
            </a:endParaRPr>
          </a:p>
          <a:p>
            <a:endParaRPr lang="en-IN" sz="3400" dirty="0">
              <a:solidFill>
                <a:schemeClr val="bg1"/>
              </a:solidFill>
            </a:endParaRPr>
          </a:p>
          <a:p>
            <a:r>
              <a:rPr lang="en-IN" sz="2800" dirty="0" smtClean="0">
                <a:solidFill>
                  <a:schemeClr val="bg1"/>
                </a:solidFill>
              </a:rPr>
              <a:t>-a </a:t>
            </a:r>
            <a:r>
              <a:rPr lang="en-IN" sz="2800" dirty="0">
                <a:solidFill>
                  <a:schemeClr val="bg1"/>
                </a:solidFill>
              </a:rPr>
              <a:t>word, sentence</a:t>
            </a:r>
          </a:p>
          <a:p>
            <a:r>
              <a:rPr lang="en-IN" sz="2800" dirty="0">
                <a:solidFill>
                  <a:schemeClr val="bg1"/>
                </a:solidFill>
              </a:rPr>
              <a:t>-a flash of information</a:t>
            </a:r>
          </a:p>
          <a:p>
            <a:r>
              <a:rPr lang="en-IN" sz="2800" dirty="0">
                <a:solidFill>
                  <a:schemeClr val="bg1"/>
                </a:solidFill>
              </a:rPr>
              <a:t>-a </a:t>
            </a:r>
            <a:r>
              <a:rPr lang="en-IN" sz="2800" dirty="0" smtClean="0">
                <a:solidFill>
                  <a:schemeClr val="bg1"/>
                </a:solidFill>
              </a:rPr>
              <a:t>knowing, an </a:t>
            </a:r>
            <a:r>
              <a:rPr lang="en-IN" sz="2800" dirty="0">
                <a:solidFill>
                  <a:schemeClr val="bg1"/>
                </a:solidFill>
              </a:rPr>
              <a:t>impression</a:t>
            </a:r>
          </a:p>
          <a:p>
            <a:r>
              <a:rPr lang="en-IN" sz="2800" dirty="0">
                <a:solidFill>
                  <a:schemeClr val="bg1"/>
                </a:solidFill>
              </a:rPr>
              <a:t>-an inner witness, an inner voice</a:t>
            </a:r>
          </a:p>
          <a:p>
            <a:r>
              <a:rPr lang="en-IN" sz="2800" dirty="0">
                <a:solidFill>
                  <a:schemeClr val="bg1"/>
                </a:solidFill>
              </a:rPr>
              <a:t>-sometimes an actual audible voice for the intended audience.. but those standing alongside don’t hear (Samuel, Saul)</a:t>
            </a:r>
          </a:p>
        </p:txBody>
      </p:sp>
      <p:pic>
        <p:nvPicPr>
          <p:cNvPr id="2" name="Picture 2" descr="C:\Users\Jeyakumar\Desktop\Led-By-The-Spirit-PPT-Head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5270"/>
            <a:ext cx="9131474" cy="1373288"/>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2686034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0" y="2057400"/>
            <a:ext cx="9144000" cy="2431435"/>
          </a:xfrm>
          <a:prstGeom prst="rect">
            <a:avLst/>
          </a:prstGeom>
          <a:noFill/>
        </p:spPr>
        <p:txBody>
          <a:bodyPr wrap="square" rtlCol="0">
            <a:spAutoFit/>
          </a:bodyPr>
          <a:lstStyle/>
          <a:p>
            <a:r>
              <a:rPr lang="en-IN" sz="3400" dirty="0" smtClean="0">
                <a:solidFill>
                  <a:schemeClr val="bg1"/>
                </a:solidFill>
              </a:rPr>
              <a:t>4. Taste</a:t>
            </a:r>
            <a:endParaRPr lang="en-IN" sz="3400" dirty="0">
              <a:solidFill>
                <a:schemeClr val="bg1"/>
              </a:solidFill>
            </a:endParaRPr>
          </a:p>
          <a:p>
            <a:endParaRPr lang="en-IN" sz="3400" dirty="0">
              <a:solidFill>
                <a:schemeClr val="bg1"/>
              </a:solidFill>
            </a:endParaRPr>
          </a:p>
          <a:p>
            <a:r>
              <a:rPr lang="en-IN" sz="2800" dirty="0">
                <a:solidFill>
                  <a:schemeClr val="bg1"/>
                </a:solidFill>
              </a:rPr>
              <a:t>Ezekiel </a:t>
            </a:r>
            <a:r>
              <a:rPr lang="en-IN" sz="2800" dirty="0" smtClean="0">
                <a:solidFill>
                  <a:schemeClr val="bg1"/>
                </a:solidFill>
              </a:rPr>
              <a:t>3:2,3</a:t>
            </a:r>
            <a:endParaRPr lang="en-IN" sz="2800" dirty="0">
              <a:solidFill>
                <a:schemeClr val="bg1"/>
              </a:solidFill>
            </a:endParaRPr>
          </a:p>
          <a:p>
            <a:r>
              <a:rPr lang="en-IN" sz="2800" dirty="0" smtClean="0">
                <a:solidFill>
                  <a:schemeClr val="bg1"/>
                </a:solidFill>
              </a:rPr>
              <a:t>Ezekiel has a spiritual experience.</a:t>
            </a:r>
          </a:p>
          <a:p>
            <a:r>
              <a:rPr lang="en-IN" sz="2800" dirty="0" smtClean="0">
                <a:solidFill>
                  <a:schemeClr val="bg1"/>
                </a:solidFill>
              </a:rPr>
              <a:t>A scroll is given</a:t>
            </a:r>
            <a:r>
              <a:rPr lang="en-IN" sz="2800" dirty="0">
                <a:solidFill>
                  <a:schemeClr val="bg1"/>
                </a:solidFill>
              </a:rPr>
              <a:t>, he eats it and it tasted like honey.</a:t>
            </a:r>
          </a:p>
        </p:txBody>
      </p:sp>
      <p:pic>
        <p:nvPicPr>
          <p:cNvPr id="2" name="Picture 2" descr="C:\Users\Jeyakumar\Desktop\Led-By-The-Spirit-PPT-Head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5270"/>
            <a:ext cx="9131474" cy="1373288"/>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7749548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0" y="2057400"/>
            <a:ext cx="9144000" cy="3293209"/>
          </a:xfrm>
          <a:prstGeom prst="rect">
            <a:avLst/>
          </a:prstGeom>
          <a:noFill/>
        </p:spPr>
        <p:txBody>
          <a:bodyPr wrap="square" rtlCol="0">
            <a:spAutoFit/>
          </a:bodyPr>
          <a:lstStyle/>
          <a:p>
            <a:r>
              <a:rPr lang="en-IN" sz="3400" dirty="0" smtClean="0">
                <a:solidFill>
                  <a:schemeClr val="bg1"/>
                </a:solidFill>
              </a:rPr>
              <a:t>5. Smell</a:t>
            </a:r>
            <a:endParaRPr lang="en-IN" sz="3400" dirty="0">
              <a:solidFill>
                <a:schemeClr val="bg1"/>
              </a:solidFill>
            </a:endParaRPr>
          </a:p>
          <a:p>
            <a:endParaRPr lang="en-IN" sz="3400" dirty="0">
              <a:solidFill>
                <a:schemeClr val="bg1"/>
              </a:solidFill>
            </a:endParaRPr>
          </a:p>
          <a:p>
            <a:r>
              <a:rPr lang="en-IN" sz="2800" dirty="0" smtClean="0">
                <a:solidFill>
                  <a:schemeClr val="bg1"/>
                </a:solidFill>
              </a:rPr>
              <a:t>2 Corinthians 2:16</a:t>
            </a:r>
          </a:p>
          <a:p>
            <a:r>
              <a:rPr lang="en-IN" sz="2800" dirty="0" smtClean="0">
                <a:solidFill>
                  <a:schemeClr val="bg1"/>
                </a:solidFill>
              </a:rPr>
              <a:t>Mentions ‘aroma of death’ &amp; ‘aroma of life’</a:t>
            </a:r>
          </a:p>
          <a:p>
            <a:endParaRPr lang="en-IN" sz="2800" dirty="0">
              <a:solidFill>
                <a:schemeClr val="bg1"/>
              </a:solidFill>
            </a:endParaRPr>
          </a:p>
          <a:p>
            <a:r>
              <a:rPr lang="en-IN" sz="2800" dirty="0" smtClean="0">
                <a:solidFill>
                  <a:schemeClr val="bg1"/>
                </a:solidFill>
              </a:rPr>
              <a:t>Revelation 5:8</a:t>
            </a:r>
          </a:p>
          <a:p>
            <a:r>
              <a:rPr lang="en-IN" sz="2800" dirty="0" smtClean="0">
                <a:solidFill>
                  <a:schemeClr val="bg1"/>
                </a:solidFill>
              </a:rPr>
              <a:t>Mentions ‘incense’ – prayers of the saints</a:t>
            </a:r>
            <a:endParaRPr lang="en-IN" sz="2800" dirty="0">
              <a:solidFill>
                <a:schemeClr val="bg1"/>
              </a:solidFill>
            </a:endParaRPr>
          </a:p>
        </p:txBody>
      </p:sp>
      <p:pic>
        <p:nvPicPr>
          <p:cNvPr id="2" name="Picture 2" descr="C:\Users\Jeyakumar\Desktop\Led-By-The-Spirit-PPT-Head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5270"/>
            <a:ext cx="9131474" cy="1373288"/>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4489925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0" y="2057400"/>
            <a:ext cx="9144000" cy="4154984"/>
          </a:xfrm>
          <a:prstGeom prst="rect">
            <a:avLst/>
          </a:prstGeom>
          <a:noFill/>
        </p:spPr>
        <p:txBody>
          <a:bodyPr wrap="square" rtlCol="0">
            <a:spAutoFit/>
          </a:bodyPr>
          <a:lstStyle/>
          <a:p>
            <a:r>
              <a:rPr lang="en-IN" sz="3400" dirty="0" smtClean="0">
                <a:solidFill>
                  <a:schemeClr val="bg1"/>
                </a:solidFill>
              </a:rPr>
              <a:t>Training our spirit </a:t>
            </a:r>
          </a:p>
          <a:p>
            <a:endParaRPr lang="en-IN" sz="3400" dirty="0">
              <a:solidFill>
                <a:schemeClr val="bg1"/>
              </a:solidFill>
            </a:endParaRPr>
          </a:p>
          <a:p>
            <a:r>
              <a:rPr lang="en-IN" sz="2800" dirty="0">
                <a:solidFill>
                  <a:schemeClr val="bg1"/>
                </a:solidFill>
              </a:rPr>
              <a:t>Hebrews 5:13-14</a:t>
            </a:r>
          </a:p>
          <a:p>
            <a:r>
              <a:rPr lang="en-IN" sz="2800" dirty="0">
                <a:solidFill>
                  <a:schemeClr val="bg1"/>
                </a:solidFill>
              </a:rPr>
              <a:t>13 For everyone who partakes only of milk is unskilled in the word of righteousness, for he is a babe. 14 But solid food belongs to those who are of full age, that is, those who by reason of use have their senses exercised to discern both good and evil.</a:t>
            </a:r>
          </a:p>
          <a:p>
            <a:r>
              <a:rPr lang="en-IN" sz="2800" dirty="0">
                <a:solidFill>
                  <a:schemeClr val="bg1"/>
                </a:solidFill>
              </a:rPr>
              <a:t>(</a:t>
            </a:r>
            <a:r>
              <a:rPr lang="en-IN" sz="2800" i="1" dirty="0">
                <a:solidFill>
                  <a:schemeClr val="bg1"/>
                </a:solidFill>
              </a:rPr>
              <a:t>senses – organs of perception</a:t>
            </a:r>
            <a:r>
              <a:rPr lang="en-IN" sz="2800" dirty="0">
                <a:solidFill>
                  <a:schemeClr val="bg1"/>
                </a:solidFill>
              </a:rPr>
              <a:t>)</a:t>
            </a:r>
          </a:p>
        </p:txBody>
      </p:sp>
      <p:pic>
        <p:nvPicPr>
          <p:cNvPr id="2" name="Picture 2" descr="C:\Users\Jeyakumar\Desktop\Led-By-The-Spirit-PPT-Head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5270"/>
            <a:ext cx="9131474" cy="1373288"/>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3499298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0" y="2057400"/>
            <a:ext cx="9144000" cy="4585871"/>
          </a:xfrm>
          <a:prstGeom prst="rect">
            <a:avLst/>
          </a:prstGeom>
          <a:noFill/>
        </p:spPr>
        <p:txBody>
          <a:bodyPr wrap="square" rtlCol="0">
            <a:spAutoFit/>
          </a:bodyPr>
          <a:lstStyle/>
          <a:p>
            <a:r>
              <a:rPr lang="en-IN" sz="3400" dirty="0" smtClean="0">
                <a:solidFill>
                  <a:schemeClr val="bg1"/>
                </a:solidFill>
              </a:rPr>
              <a:t>Training our spirit</a:t>
            </a:r>
          </a:p>
          <a:p>
            <a:endParaRPr lang="en-IN" sz="3400" dirty="0">
              <a:solidFill>
                <a:schemeClr val="bg1"/>
              </a:solidFill>
            </a:endParaRPr>
          </a:p>
          <a:p>
            <a:pPr marL="514350" indent="-514350">
              <a:buAutoNum type="arabicPeriod"/>
            </a:pPr>
            <a:r>
              <a:rPr lang="en-IN" sz="3200" dirty="0" smtClean="0">
                <a:solidFill>
                  <a:schemeClr val="bg1"/>
                </a:solidFill>
              </a:rPr>
              <a:t>Be in the Word – read, meditate, let the Word dwell richly</a:t>
            </a:r>
          </a:p>
          <a:p>
            <a:pPr marL="514350" indent="-514350">
              <a:buAutoNum type="arabicPeriod"/>
            </a:pPr>
            <a:r>
              <a:rPr lang="en-IN" sz="3200" dirty="0">
                <a:solidFill>
                  <a:schemeClr val="bg1"/>
                </a:solidFill>
              </a:rPr>
              <a:t>Obey the Word (not just a forgetful hearer) – James </a:t>
            </a:r>
            <a:r>
              <a:rPr lang="en-IN" sz="3200" dirty="0" smtClean="0">
                <a:solidFill>
                  <a:schemeClr val="bg1"/>
                </a:solidFill>
              </a:rPr>
              <a:t>1:22</a:t>
            </a:r>
          </a:p>
          <a:p>
            <a:pPr marL="514350" indent="-514350">
              <a:buAutoNum type="arabicPeriod"/>
            </a:pPr>
            <a:r>
              <a:rPr lang="en-IN" sz="3200" dirty="0">
                <a:solidFill>
                  <a:schemeClr val="bg1"/>
                </a:solidFill>
              </a:rPr>
              <a:t>Our mind – renewed to the Word – to validate and accurately process what we receive in our spirit</a:t>
            </a:r>
            <a:r>
              <a:rPr lang="en-IN" sz="3200" dirty="0" smtClean="0">
                <a:solidFill>
                  <a:schemeClr val="bg1"/>
                </a:solidFill>
              </a:rPr>
              <a:t>.</a:t>
            </a:r>
          </a:p>
          <a:p>
            <a:pPr marL="514350" indent="-514350">
              <a:buAutoNum type="arabicPeriod"/>
            </a:pPr>
            <a:r>
              <a:rPr lang="en-IN" sz="3200" dirty="0">
                <a:solidFill>
                  <a:schemeClr val="bg1"/>
                </a:solidFill>
              </a:rPr>
              <a:t>Pray in the Spirit</a:t>
            </a:r>
          </a:p>
        </p:txBody>
      </p:sp>
      <p:pic>
        <p:nvPicPr>
          <p:cNvPr id="2" name="Picture 2" descr="C:\Users\Jeyakumar\Desktop\Led-By-The-Spirit-PPT-Head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5270"/>
            <a:ext cx="9131474" cy="1373288"/>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771929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0" y="2057400"/>
            <a:ext cx="9144000" cy="4524315"/>
          </a:xfrm>
          <a:prstGeom prst="rect">
            <a:avLst/>
          </a:prstGeom>
          <a:noFill/>
        </p:spPr>
        <p:txBody>
          <a:bodyPr wrap="square" rtlCol="0">
            <a:spAutoFit/>
          </a:bodyPr>
          <a:lstStyle/>
          <a:p>
            <a:r>
              <a:rPr lang="en-IN" sz="3400" dirty="0" smtClean="0">
                <a:solidFill>
                  <a:schemeClr val="bg1"/>
                </a:solidFill>
              </a:rPr>
              <a:t>Testing the leading</a:t>
            </a:r>
          </a:p>
          <a:p>
            <a:endParaRPr lang="en-IN" sz="3400" dirty="0">
              <a:solidFill>
                <a:schemeClr val="bg1"/>
              </a:solidFill>
            </a:endParaRPr>
          </a:p>
          <a:p>
            <a:pPr marL="514350" indent="-514350">
              <a:buAutoNum type="arabicPeriod"/>
            </a:pPr>
            <a:r>
              <a:rPr lang="en-IN" sz="2800" dirty="0">
                <a:solidFill>
                  <a:schemeClr val="bg1"/>
                </a:solidFill>
              </a:rPr>
              <a:t> </a:t>
            </a:r>
            <a:r>
              <a:rPr lang="en-IN" sz="3200" dirty="0">
                <a:solidFill>
                  <a:schemeClr val="bg1"/>
                </a:solidFill>
              </a:rPr>
              <a:t>The Spirit and the Word agree</a:t>
            </a:r>
          </a:p>
          <a:p>
            <a:endParaRPr lang="en-IN" sz="3200" dirty="0" smtClean="0">
              <a:solidFill>
                <a:schemeClr val="bg1"/>
              </a:solidFill>
            </a:endParaRPr>
          </a:p>
          <a:p>
            <a:r>
              <a:rPr lang="en-IN" sz="3200" dirty="0" smtClean="0">
                <a:solidFill>
                  <a:schemeClr val="bg1"/>
                </a:solidFill>
              </a:rPr>
              <a:t>1 </a:t>
            </a:r>
            <a:r>
              <a:rPr lang="en-IN" sz="3200" dirty="0">
                <a:solidFill>
                  <a:schemeClr val="bg1"/>
                </a:solidFill>
              </a:rPr>
              <a:t>John 5:7</a:t>
            </a:r>
          </a:p>
          <a:p>
            <a:r>
              <a:rPr lang="en-IN" sz="3200" dirty="0">
                <a:solidFill>
                  <a:schemeClr val="bg1"/>
                </a:solidFill>
              </a:rPr>
              <a:t>7 For there are three that bear witness in heaven: the Father, the Word, and the Holy Spirit; and these three are one.</a:t>
            </a:r>
          </a:p>
          <a:p>
            <a:pPr marL="514350" indent="-514350">
              <a:buAutoNum type="arabicPeriod"/>
            </a:pPr>
            <a:endParaRPr lang="en-IN" sz="2800" dirty="0">
              <a:solidFill>
                <a:schemeClr val="bg1"/>
              </a:solidFill>
            </a:endParaRPr>
          </a:p>
        </p:txBody>
      </p:sp>
      <p:pic>
        <p:nvPicPr>
          <p:cNvPr id="2" name="Picture 2" descr="C:\Users\Jeyakumar\Desktop\Led-By-The-Spirit-PPT-Head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5270"/>
            <a:ext cx="9131474" cy="1373288"/>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7383598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0" y="2057400"/>
            <a:ext cx="9144000" cy="4031873"/>
          </a:xfrm>
          <a:prstGeom prst="rect">
            <a:avLst/>
          </a:prstGeom>
          <a:noFill/>
        </p:spPr>
        <p:txBody>
          <a:bodyPr wrap="square" rtlCol="0">
            <a:spAutoFit/>
          </a:bodyPr>
          <a:lstStyle/>
          <a:p>
            <a:r>
              <a:rPr lang="en-IN" sz="3400" dirty="0" smtClean="0">
                <a:solidFill>
                  <a:schemeClr val="bg1"/>
                </a:solidFill>
              </a:rPr>
              <a:t>Testing the leading</a:t>
            </a:r>
          </a:p>
          <a:p>
            <a:endParaRPr lang="en-IN" sz="3200" dirty="0">
              <a:solidFill>
                <a:schemeClr val="bg1"/>
              </a:solidFill>
            </a:endParaRPr>
          </a:p>
          <a:p>
            <a:r>
              <a:rPr lang="en-IN" sz="3200" dirty="0" smtClean="0">
                <a:solidFill>
                  <a:schemeClr val="bg1"/>
                </a:solidFill>
              </a:rPr>
              <a:t>2. Jesus </a:t>
            </a:r>
            <a:r>
              <a:rPr lang="en-IN" sz="3200" dirty="0">
                <a:solidFill>
                  <a:schemeClr val="bg1"/>
                </a:solidFill>
              </a:rPr>
              <a:t>is glorified</a:t>
            </a:r>
          </a:p>
          <a:p>
            <a:r>
              <a:rPr lang="en-IN" sz="3200" dirty="0" smtClean="0">
                <a:solidFill>
                  <a:schemeClr val="bg1"/>
                </a:solidFill>
              </a:rPr>
              <a:t> </a:t>
            </a:r>
            <a:endParaRPr lang="en-IN" sz="3200" dirty="0">
              <a:solidFill>
                <a:schemeClr val="bg1"/>
              </a:solidFill>
            </a:endParaRPr>
          </a:p>
          <a:p>
            <a:r>
              <a:rPr lang="en-IN" sz="3200" dirty="0">
                <a:solidFill>
                  <a:schemeClr val="bg1"/>
                </a:solidFill>
              </a:rPr>
              <a:t>John 16:14</a:t>
            </a:r>
          </a:p>
          <a:p>
            <a:r>
              <a:rPr lang="en-IN" sz="3200" dirty="0">
                <a:solidFill>
                  <a:schemeClr val="bg1"/>
                </a:solidFill>
              </a:rPr>
              <a:t>14 He will glorify Me, for He will take of what is Mine and declare it to you.</a:t>
            </a:r>
          </a:p>
          <a:p>
            <a:pPr marL="514350" indent="-514350">
              <a:buAutoNum type="arabicPeriod"/>
            </a:pPr>
            <a:endParaRPr lang="en-IN" sz="2800" dirty="0">
              <a:solidFill>
                <a:schemeClr val="bg1"/>
              </a:solidFill>
            </a:endParaRPr>
          </a:p>
        </p:txBody>
      </p:sp>
      <p:pic>
        <p:nvPicPr>
          <p:cNvPr id="2" name="Picture 2" descr="C:\Users\Jeyakumar\Desktop\Led-By-The-Spirit-PPT-Head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5270"/>
            <a:ext cx="9131474" cy="1373288"/>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0577805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0" y="2057400"/>
            <a:ext cx="9144000" cy="3908762"/>
          </a:xfrm>
          <a:prstGeom prst="rect">
            <a:avLst/>
          </a:prstGeom>
          <a:noFill/>
        </p:spPr>
        <p:txBody>
          <a:bodyPr wrap="square" rtlCol="0">
            <a:spAutoFit/>
          </a:bodyPr>
          <a:lstStyle/>
          <a:p>
            <a:pPr algn="ctr"/>
            <a:r>
              <a:rPr lang="en-IN" sz="3400" dirty="0" smtClean="0">
                <a:solidFill>
                  <a:schemeClr val="bg1"/>
                </a:solidFill>
              </a:rPr>
              <a:t>The Holy Spirit has brought about new life in us.</a:t>
            </a:r>
          </a:p>
          <a:p>
            <a:r>
              <a:rPr lang="en-IN" sz="3400" dirty="0" smtClean="0">
                <a:solidFill>
                  <a:schemeClr val="bg1"/>
                </a:solidFill>
              </a:rPr>
              <a:t> </a:t>
            </a:r>
            <a:endParaRPr lang="en-IN" sz="3400" dirty="0" smtClean="0">
              <a:solidFill>
                <a:schemeClr val="bg1"/>
              </a:solidFill>
            </a:endParaRPr>
          </a:p>
          <a:p>
            <a:pPr marL="457200" indent="-457200">
              <a:buFont typeface="Arial" panose="020B0604020202020204" pitchFamily="34" charset="0"/>
              <a:buChar char="•"/>
            </a:pPr>
            <a:r>
              <a:rPr lang="en-IN" sz="3400" dirty="0" smtClean="0">
                <a:solidFill>
                  <a:schemeClr val="bg1"/>
                </a:solidFill>
              </a:rPr>
              <a:t>Identity – answers  ‘Who am I?’</a:t>
            </a:r>
          </a:p>
          <a:p>
            <a:r>
              <a:rPr lang="en-IN" sz="3400" dirty="0" smtClean="0">
                <a:solidFill>
                  <a:schemeClr val="bg1"/>
                </a:solidFill>
              </a:rPr>
              <a:t> </a:t>
            </a:r>
          </a:p>
          <a:p>
            <a:pPr marL="457200" indent="-457200">
              <a:buFont typeface="Arial" panose="020B0604020202020204" pitchFamily="34" charset="0"/>
              <a:buChar char="•"/>
            </a:pPr>
            <a:r>
              <a:rPr lang="en-IN" sz="3400" dirty="0" smtClean="0">
                <a:solidFill>
                  <a:schemeClr val="bg1"/>
                </a:solidFill>
              </a:rPr>
              <a:t>Purpose – answers </a:t>
            </a:r>
          </a:p>
          <a:p>
            <a:r>
              <a:rPr lang="en-IN" sz="3400" dirty="0" smtClean="0">
                <a:solidFill>
                  <a:schemeClr val="bg1"/>
                </a:solidFill>
              </a:rPr>
              <a:t>‘What am I here for? Where am I heading?’</a:t>
            </a:r>
            <a:endParaRPr lang="en-US" sz="3200" dirty="0" smtClean="0">
              <a:solidFill>
                <a:schemeClr val="bg1"/>
              </a:solidFill>
            </a:endParaRPr>
          </a:p>
          <a:p>
            <a:endParaRPr lang="en-US" sz="4400" dirty="0">
              <a:solidFill>
                <a:schemeClr val="bg1"/>
              </a:solidFill>
            </a:endParaRPr>
          </a:p>
        </p:txBody>
      </p:sp>
      <p:pic>
        <p:nvPicPr>
          <p:cNvPr id="2" name="Picture 2" descr="C:\Users\Jeyakumar\Desktop\Led-By-The-Spirit-PPT-Head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5270"/>
            <a:ext cx="9131474" cy="1373288"/>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8504144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0" y="2057400"/>
            <a:ext cx="9144000" cy="4031873"/>
          </a:xfrm>
          <a:prstGeom prst="rect">
            <a:avLst/>
          </a:prstGeom>
          <a:noFill/>
        </p:spPr>
        <p:txBody>
          <a:bodyPr wrap="square" rtlCol="0">
            <a:spAutoFit/>
          </a:bodyPr>
          <a:lstStyle/>
          <a:p>
            <a:r>
              <a:rPr lang="en-IN" sz="3400" dirty="0" smtClean="0">
                <a:solidFill>
                  <a:schemeClr val="bg1"/>
                </a:solidFill>
              </a:rPr>
              <a:t>Testing the leading</a:t>
            </a:r>
          </a:p>
          <a:p>
            <a:endParaRPr lang="en-IN" sz="3200" dirty="0">
              <a:solidFill>
                <a:schemeClr val="bg1"/>
              </a:solidFill>
            </a:endParaRPr>
          </a:p>
          <a:p>
            <a:r>
              <a:rPr lang="en-IN" sz="3200" dirty="0">
                <a:solidFill>
                  <a:schemeClr val="bg1"/>
                </a:solidFill>
              </a:rPr>
              <a:t>3. It is righteous</a:t>
            </a:r>
          </a:p>
          <a:p>
            <a:r>
              <a:rPr lang="en-IN" sz="3200" dirty="0" smtClean="0">
                <a:solidFill>
                  <a:schemeClr val="bg1"/>
                </a:solidFill>
              </a:rPr>
              <a:t> </a:t>
            </a:r>
            <a:endParaRPr lang="en-IN" sz="3200" dirty="0">
              <a:solidFill>
                <a:schemeClr val="bg1"/>
              </a:solidFill>
            </a:endParaRPr>
          </a:p>
          <a:p>
            <a:r>
              <a:rPr lang="en-IN" sz="3200" dirty="0">
                <a:solidFill>
                  <a:schemeClr val="bg1"/>
                </a:solidFill>
              </a:rPr>
              <a:t>Psalm 23:3</a:t>
            </a:r>
          </a:p>
          <a:p>
            <a:r>
              <a:rPr lang="en-IN" sz="3200" dirty="0">
                <a:solidFill>
                  <a:schemeClr val="bg1"/>
                </a:solidFill>
              </a:rPr>
              <a:t>3 He restores my soul; He leads me in the paths of righteousness for His name’s sake.</a:t>
            </a:r>
          </a:p>
          <a:p>
            <a:endParaRPr lang="en-IN" sz="2800" dirty="0">
              <a:solidFill>
                <a:schemeClr val="bg1"/>
              </a:solidFill>
            </a:endParaRPr>
          </a:p>
        </p:txBody>
      </p:sp>
      <p:pic>
        <p:nvPicPr>
          <p:cNvPr id="2" name="Picture 2" descr="C:\Users\Jeyakumar\Desktop\Led-By-The-Spirit-PPT-Head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5270"/>
            <a:ext cx="9131474" cy="1373288"/>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3523647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0" y="2057400"/>
            <a:ext cx="9144000" cy="4031873"/>
          </a:xfrm>
          <a:prstGeom prst="rect">
            <a:avLst/>
          </a:prstGeom>
          <a:noFill/>
        </p:spPr>
        <p:txBody>
          <a:bodyPr wrap="square" rtlCol="0">
            <a:spAutoFit/>
          </a:bodyPr>
          <a:lstStyle/>
          <a:p>
            <a:r>
              <a:rPr lang="en-IN" sz="3400" dirty="0" smtClean="0">
                <a:solidFill>
                  <a:schemeClr val="bg1"/>
                </a:solidFill>
              </a:rPr>
              <a:t>Testing the leading</a:t>
            </a:r>
          </a:p>
          <a:p>
            <a:endParaRPr lang="en-IN" sz="3200" dirty="0">
              <a:solidFill>
                <a:schemeClr val="bg1"/>
              </a:solidFill>
            </a:endParaRPr>
          </a:p>
          <a:p>
            <a:r>
              <a:rPr lang="en-IN" sz="3200" dirty="0" smtClean="0">
                <a:solidFill>
                  <a:schemeClr val="bg1"/>
                </a:solidFill>
              </a:rPr>
              <a:t>4</a:t>
            </a:r>
            <a:r>
              <a:rPr lang="en-IN" sz="3200" dirty="0">
                <a:solidFill>
                  <a:schemeClr val="bg1"/>
                </a:solidFill>
              </a:rPr>
              <a:t>. Other mature believers bear witness to it</a:t>
            </a:r>
            <a:endParaRPr lang="en-IN" sz="3200" dirty="0" smtClean="0">
              <a:solidFill>
                <a:schemeClr val="bg1"/>
              </a:solidFill>
            </a:endParaRPr>
          </a:p>
          <a:p>
            <a:r>
              <a:rPr lang="en-IN" sz="3200" dirty="0" smtClean="0">
                <a:solidFill>
                  <a:schemeClr val="bg1"/>
                </a:solidFill>
              </a:rPr>
              <a:t> </a:t>
            </a:r>
            <a:endParaRPr lang="en-IN" sz="3200" dirty="0">
              <a:solidFill>
                <a:schemeClr val="bg1"/>
              </a:solidFill>
            </a:endParaRPr>
          </a:p>
          <a:p>
            <a:r>
              <a:rPr lang="en-IN" sz="3200" dirty="0" smtClean="0">
                <a:solidFill>
                  <a:schemeClr val="bg1"/>
                </a:solidFill>
              </a:rPr>
              <a:t>2 Corinthians 13:1; Deuteronomy 19:15</a:t>
            </a:r>
            <a:endParaRPr lang="en-IN" sz="3200" dirty="0">
              <a:solidFill>
                <a:schemeClr val="bg1"/>
              </a:solidFill>
            </a:endParaRPr>
          </a:p>
          <a:p>
            <a:r>
              <a:rPr lang="en-IN" sz="3200" dirty="0">
                <a:solidFill>
                  <a:schemeClr val="bg1"/>
                </a:solidFill>
              </a:rPr>
              <a:t>“By the mouth of two or three witnesses every word shall be established.”</a:t>
            </a:r>
          </a:p>
          <a:p>
            <a:endParaRPr lang="en-IN" sz="2800" dirty="0">
              <a:solidFill>
                <a:schemeClr val="bg1"/>
              </a:solidFill>
            </a:endParaRPr>
          </a:p>
        </p:txBody>
      </p:sp>
      <p:pic>
        <p:nvPicPr>
          <p:cNvPr id="2" name="Picture 2" descr="C:\Users\Jeyakumar\Desktop\Led-By-The-Spirit-PPT-Head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5270"/>
            <a:ext cx="9131474" cy="1373288"/>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291465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0" y="2057400"/>
            <a:ext cx="9144000" cy="4493538"/>
          </a:xfrm>
          <a:prstGeom prst="rect">
            <a:avLst/>
          </a:prstGeom>
          <a:noFill/>
        </p:spPr>
        <p:txBody>
          <a:bodyPr wrap="square" rtlCol="0">
            <a:spAutoFit/>
          </a:bodyPr>
          <a:lstStyle/>
          <a:p>
            <a:r>
              <a:rPr lang="en-IN" sz="3400" dirty="0" smtClean="0">
                <a:solidFill>
                  <a:schemeClr val="bg1"/>
                </a:solidFill>
              </a:rPr>
              <a:t>Things that hinder us from hearing</a:t>
            </a:r>
          </a:p>
          <a:p>
            <a:endParaRPr lang="en-IN" sz="3200" dirty="0">
              <a:solidFill>
                <a:schemeClr val="bg1"/>
              </a:solidFill>
            </a:endParaRPr>
          </a:p>
          <a:p>
            <a:r>
              <a:rPr lang="en-IN" sz="3200" dirty="0" smtClean="0">
                <a:solidFill>
                  <a:schemeClr val="bg1"/>
                </a:solidFill>
              </a:rPr>
              <a:t>– </a:t>
            </a:r>
            <a:r>
              <a:rPr lang="en-IN" sz="3200" dirty="0">
                <a:solidFill>
                  <a:schemeClr val="bg1"/>
                </a:solidFill>
              </a:rPr>
              <a:t>Mark 4:17 – Stony ground – tribulation, persecution for the sake of the </a:t>
            </a:r>
            <a:r>
              <a:rPr lang="en-IN" sz="3200" dirty="0" smtClean="0">
                <a:solidFill>
                  <a:schemeClr val="bg1"/>
                </a:solidFill>
              </a:rPr>
              <a:t>Word</a:t>
            </a:r>
          </a:p>
          <a:p>
            <a:endParaRPr lang="en-IN" sz="3200" dirty="0">
              <a:solidFill>
                <a:schemeClr val="bg1"/>
              </a:solidFill>
            </a:endParaRPr>
          </a:p>
          <a:p>
            <a:r>
              <a:rPr lang="en-IN" sz="3200" dirty="0">
                <a:solidFill>
                  <a:schemeClr val="bg1"/>
                </a:solidFill>
              </a:rPr>
              <a:t>– Mark 4:19 – Thorns - Cares of the world, deceitfulness of riches, desires for other things choke the Word</a:t>
            </a:r>
          </a:p>
          <a:p>
            <a:endParaRPr lang="en-IN" sz="2800" dirty="0">
              <a:solidFill>
                <a:schemeClr val="bg1"/>
              </a:solidFill>
            </a:endParaRPr>
          </a:p>
        </p:txBody>
      </p:sp>
      <p:pic>
        <p:nvPicPr>
          <p:cNvPr id="2" name="Picture 2" descr="C:\Users\Jeyakumar\Desktop\Led-By-The-Spirit-PPT-Head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5270"/>
            <a:ext cx="9131474" cy="1373288"/>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7009101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0" y="2057400"/>
            <a:ext cx="9144000" cy="4278094"/>
          </a:xfrm>
          <a:prstGeom prst="rect">
            <a:avLst/>
          </a:prstGeom>
          <a:noFill/>
        </p:spPr>
        <p:txBody>
          <a:bodyPr wrap="square" rtlCol="0">
            <a:spAutoFit/>
          </a:bodyPr>
          <a:lstStyle/>
          <a:p>
            <a:r>
              <a:rPr lang="en-IN" sz="3400" dirty="0">
                <a:solidFill>
                  <a:schemeClr val="bg1"/>
                </a:solidFill>
              </a:rPr>
              <a:t>God uses our spirit-senses to speak in pictures, feelings, simple </a:t>
            </a:r>
            <a:r>
              <a:rPr lang="en-IN" sz="3400" dirty="0" smtClean="0">
                <a:solidFill>
                  <a:schemeClr val="bg1"/>
                </a:solidFill>
              </a:rPr>
              <a:t>words, impressions.</a:t>
            </a:r>
            <a:endParaRPr lang="en-IN" sz="3400" dirty="0">
              <a:solidFill>
                <a:schemeClr val="bg1"/>
              </a:solidFill>
            </a:endParaRPr>
          </a:p>
          <a:p>
            <a:endParaRPr lang="en-IN" sz="3400" dirty="0" smtClean="0">
              <a:solidFill>
                <a:schemeClr val="bg1"/>
              </a:solidFill>
            </a:endParaRPr>
          </a:p>
          <a:p>
            <a:r>
              <a:rPr lang="en-IN" sz="3400" dirty="0" smtClean="0">
                <a:solidFill>
                  <a:schemeClr val="bg1"/>
                </a:solidFill>
              </a:rPr>
              <a:t>Let’s </a:t>
            </a:r>
            <a:r>
              <a:rPr lang="en-IN" sz="3400" dirty="0">
                <a:solidFill>
                  <a:schemeClr val="bg1"/>
                </a:solidFill>
              </a:rPr>
              <a:t>not miss the supernatural while looking for the spectacular!</a:t>
            </a:r>
          </a:p>
          <a:p>
            <a:endParaRPr lang="en-IN" sz="3400" dirty="0">
              <a:solidFill>
                <a:schemeClr val="bg1"/>
              </a:solidFill>
            </a:endParaRPr>
          </a:p>
          <a:p>
            <a:r>
              <a:rPr lang="en-IN" sz="3400" dirty="0">
                <a:solidFill>
                  <a:schemeClr val="bg1"/>
                </a:solidFill>
              </a:rPr>
              <a:t>Let’s be open  and sensitive to be led by the Spirit into the purposes of God!</a:t>
            </a:r>
            <a:endParaRPr lang="en-IN" sz="2800" dirty="0">
              <a:solidFill>
                <a:schemeClr val="bg1"/>
              </a:solidFill>
            </a:endParaRPr>
          </a:p>
        </p:txBody>
      </p:sp>
      <p:pic>
        <p:nvPicPr>
          <p:cNvPr id="2" name="Picture 2" descr="C:\Users\Jeyakumar\Desktop\Led-By-The-Spirit-PPT-Head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5270"/>
            <a:ext cx="9131474" cy="1373288"/>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925986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0" y="2057400"/>
            <a:ext cx="9144000" cy="5632311"/>
          </a:xfrm>
          <a:prstGeom prst="rect">
            <a:avLst/>
          </a:prstGeom>
          <a:noFill/>
        </p:spPr>
        <p:txBody>
          <a:bodyPr wrap="square" rtlCol="0">
            <a:spAutoFit/>
          </a:bodyPr>
          <a:lstStyle/>
          <a:p>
            <a:r>
              <a:rPr lang="en-IN" sz="3400" dirty="0">
                <a:solidFill>
                  <a:schemeClr val="bg1"/>
                </a:solidFill>
              </a:rPr>
              <a:t>Philippians </a:t>
            </a:r>
            <a:r>
              <a:rPr lang="en-IN" sz="3400" dirty="0" smtClean="0">
                <a:solidFill>
                  <a:schemeClr val="bg1"/>
                </a:solidFill>
              </a:rPr>
              <a:t>3:12</a:t>
            </a:r>
          </a:p>
          <a:p>
            <a:endParaRPr lang="en-IN" sz="3400" dirty="0">
              <a:solidFill>
                <a:schemeClr val="bg1"/>
              </a:solidFill>
            </a:endParaRPr>
          </a:p>
          <a:p>
            <a:r>
              <a:rPr lang="en-IN" sz="3400" dirty="0">
                <a:solidFill>
                  <a:schemeClr val="bg1"/>
                </a:solidFill>
              </a:rPr>
              <a:t>12 Not that I have already attained, or am already perfected; but I press on, that I may lay hold of that for which Christ Jesus has also laid hold of </a:t>
            </a:r>
            <a:r>
              <a:rPr lang="en-IN" sz="3400" dirty="0" smtClean="0">
                <a:solidFill>
                  <a:schemeClr val="bg1"/>
                </a:solidFill>
              </a:rPr>
              <a:t>me</a:t>
            </a:r>
          </a:p>
          <a:p>
            <a:endParaRPr lang="en-IN" sz="3400" dirty="0">
              <a:solidFill>
                <a:schemeClr val="bg1"/>
              </a:solidFill>
            </a:endParaRPr>
          </a:p>
          <a:p>
            <a:r>
              <a:rPr lang="en-IN" sz="3400" i="1" dirty="0" smtClean="0">
                <a:solidFill>
                  <a:schemeClr val="bg1"/>
                </a:solidFill>
              </a:rPr>
              <a:t>There is a </a:t>
            </a:r>
            <a:r>
              <a:rPr lang="en-IN" sz="3400" i="1" dirty="0" smtClean="0">
                <a:solidFill>
                  <a:schemeClr val="bg2"/>
                </a:solidFill>
              </a:rPr>
              <a:t>‘that’</a:t>
            </a:r>
            <a:r>
              <a:rPr lang="en-IN" sz="3400" i="1" dirty="0" smtClean="0">
                <a:solidFill>
                  <a:schemeClr val="bg1"/>
                </a:solidFill>
              </a:rPr>
              <a:t> for which the Lord has laid hold of me.</a:t>
            </a:r>
            <a:endParaRPr lang="en-IN" sz="3400" i="1" dirty="0">
              <a:solidFill>
                <a:schemeClr val="bg1"/>
              </a:solidFill>
            </a:endParaRPr>
          </a:p>
          <a:p>
            <a:endParaRPr lang="en-US" sz="4400" dirty="0" smtClean="0">
              <a:solidFill>
                <a:schemeClr val="bg1"/>
              </a:solidFill>
            </a:endParaRPr>
          </a:p>
          <a:p>
            <a:endParaRPr lang="en-US" sz="4400" dirty="0" smtClean="0">
              <a:solidFill>
                <a:schemeClr val="bg1"/>
              </a:solidFill>
            </a:endParaRPr>
          </a:p>
        </p:txBody>
      </p:sp>
      <p:pic>
        <p:nvPicPr>
          <p:cNvPr id="2" name="Picture 2" descr="C:\Users\Jeyakumar\Desktop\Led-By-The-Spirit-PPT-Head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5270"/>
            <a:ext cx="9131474" cy="1373288"/>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0819220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0" y="2057400"/>
            <a:ext cx="9144000" cy="4278094"/>
          </a:xfrm>
          <a:prstGeom prst="rect">
            <a:avLst/>
          </a:prstGeom>
          <a:noFill/>
        </p:spPr>
        <p:txBody>
          <a:bodyPr wrap="square" rtlCol="0">
            <a:spAutoFit/>
          </a:bodyPr>
          <a:lstStyle/>
          <a:p>
            <a:r>
              <a:rPr lang="en-IN" sz="3400" dirty="0">
                <a:solidFill>
                  <a:schemeClr val="bg1"/>
                </a:solidFill>
              </a:rPr>
              <a:t>Ephesians </a:t>
            </a:r>
            <a:r>
              <a:rPr lang="en-IN" sz="3400" dirty="0" smtClean="0">
                <a:solidFill>
                  <a:schemeClr val="bg1"/>
                </a:solidFill>
              </a:rPr>
              <a:t>2:10</a:t>
            </a:r>
          </a:p>
          <a:p>
            <a:endParaRPr lang="en-IN" sz="3400" dirty="0">
              <a:solidFill>
                <a:schemeClr val="bg1"/>
              </a:solidFill>
            </a:endParaRPr>
          </a:p>
          <a:p>
            <a:r>
              <a:rPr lang="en-IN" sz="3400" dirty="0">
                <a:solidFill>
                  <a:schemeClr val="bg1"/>
                </a:solidFill>
              </a:rPr>
              <a:t>10 For we are His workmanship, created in Christ Jesus for good works, which God prepared beforehand that we should walk in them</a:t>
            </a:r>
            <a:r>
              <a:rPr lang="en-IN" sz="3400" dirty="0" smtClean="0">
                <a:solidFill>
                  <a:schemeClr val="bg1"/>
                </a:solidFill>
              </a:rPr>
              <a:t>.</a:t>
            </a:r>
          </a:p>
          <a:p>
            <a:endParaRPr lang="en-IN" sz="3400" dirty="0">
              <a:solidFill>
                <a:schemeClr val="bg1"/>
              </a:solidFill>
            </a:endParaRPr>
          </a:p>
          <a:p>
            <a:r>
              <a:rPr lang="en-IN" sz="3400" i="1" dirty="0" smtClean="0">
                <a:solidFill>
                  <a:schemeClr val="bg1"/>
                </a:solidFill>
              </a:rPr>
              <a:t>God has planned some good works for me to walk in.</a:t>
            </a:r>
            <a:endParaRPr lang="en-IN" sz="3400" i="1" dirty="0">
              <a:solidFill>
                <a:schemeClr val="bg1"/>
              </a:solidFill>
            </a:endParaRPr>
          </a:p>
        </p:txBody>
      </p:sp>
      <p:pic>
        <p:nvPicPr>
          <p:cNvPr id="2" name="Picture 2" descr="C:\Users\Jeyakumar\Desktop\Led-By-The-Spirit-PPT-Head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5270"/>
            <a:ext cx="9131474" cy="1373288"/>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4316873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0" y="2057400"/>
            <a:ext cx="9144000" cy="5324535"/>
          </a:xfrm>
          <a:prstGeom prst="rect">
            <a:avLst/>
          </a:prstGeom>
          <a:noFill/>
        </p:spPr>
        <p:txBody>
          <a:bodyPr wrap="square" rtlCol="0">
            <a:spAutoFit/>
          </a:bodyPr>
          <a:lstStyle/>
          <a:p>
            <a:r>
              <a:rPr lang="en-IN" sz="3400" dirty="0">
                <a:solidFill>
                  <a:schemeClr val="bg1"/>
                </a:solidFill>
              </a:rPr>
              <a:t>The Holy Spirit reveals the purposes of God to us</a:t>
            </a:r>
            <a:r>
              <a:rPr lang="en-IN" sz="3400" dirty="0" smtClean="0">
                <a:solidFill>
                  <a:schemeClr val="bg1"/>
                </a:solidFill>
              </a:rPr>
              <a:t>.</a:t>
            </a:r>
          </a:p>
          <a:p>
            <a:r>
              <a:rPr lang="en-IN" sz="3400" dirty="0">
                <a:solidFill>
                  <a:schemeClr val="bg1"/>
                </a:solidFill>
              </a:rPr>
              <a:t>1 Corinthians 2:9-10</a:t>
            </a:r>
          </a:p>
          <a:p>
            <a:r>
              <a:rPr lang="en-IN" sz="3400" dirty="0">
                <a:solidFill>
                  <a:schemeClr val="bg1"/>
                </a:solidFill>
              </a:rPr>
              <a:t>9 But as it is written: “Eye has not seen, nor ear heard, Nor have entered into the heart of man The things which God has prepared for those who love Him.” 10 </a:t>
            </a:r>
            <a:r>
              <a:rPr lang="en-IN" sz="3400" u="sng" dirty="0">
                <a:solidFill>
                  <a:schemeClr val="bg1"/>
                </a:solidFill>
              </a:rPr>
              <a:t>But God has revealed them to us through His Spirit</a:t>
            </a:r>
            <a:r>
              <a:rPr lang="en-IN" sz="3400" dirty="0">
                <a:solidFill>
                  <a:schemeClr val="bg1"/>
                </a:solidFill>
              </a:rPr>
              <a:t>. For the Spirit searches all things, yes, the deep things of God.</a:t>
            </a:r>
          </a:p>
          <a:p>
            <a:endParaRPr lang="en-IN" sz="3400" i="1" dirty="0">
              <a:solidFill>
                <a:schemeClr val="bg1"/>
              </a:solidFill>
            </a:endParaRPr>
          </a:p>
          <a:p>
            <a:endParaRPr lang="en-IN" sz="3400" i="1" dirty="0">
              <a:solidFill>
                <a:schemeClr val="bg1"/>
              </a:solidFill>
            </a:endParaRPr>
          </a:p>
        </p:txBody>
      </p:sp>
      <p:pic>
        <p:nvPicPr>
          <p:cNvPr id="2" name="Picture 2" descr="C:\Users\Jeyakumar\Desktop\Led-By-The-Spirit-PPT-Head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5270"/>
            <a:ext cx="9131474" cy="1373288"/>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7155624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0" y="2057400"/>
            <a:ext cx="9144000" cy="5324535"/>
          </a:xfrm>
          <a:prstGeom prst="rect">
            <a:avLst/>
          </a:prstGeom>
          <a:noFill/>
        </p:spPr>
        <p:txBody>
          <a:bodyPr wrap="square" rtlCol="0">
            <a:spAutoFit/>
          </a:bodyPr>
          <a:lstStyle/>
          <a:p>
            <a:r>
              <a:rPr lang="en-IN" sz="3400" dirty="0">
                <a:solidFill>
                  <a:schemeClr val="bg1"/>
                </a:solidFill>
              </a:rPr>
              <a:t>Romans </a:t>
            </a:r>
            <a:r>
              <a:rPr lang="en-IN" sz="3400" dirty="0" smtClean="0">
                <a:solidFill>
                  <a:schemeClr val="bg1"/>
                </a:solidFill>
              </a:rPr>
              <a:t>8:14-16</a:t>
            </a:r>
          </a:p>
          <a:p>
            <a:endParaRPr lang="en-IN" sz="3400" dirty="0">
              <a:solidFill>
                <a:schemeClr val="bg1"/>
              </a:solidFill>
            </a:endParaRPr>
          </a:p>
          <a:p>
            <a:r>
              <a:rPr lang="en-IN" sz="3400" dirty="0">
                <a:solidFill>
                  <a:schemeClr val="bg1"/>
                </a:solidFill>
              </a:rPr>
              <a:t>14 For as many as are </a:t>
            </a:r>
            <a:r>
              <a:rPr lang="en-IN" sz="3400" u="sng" dirty="0">
                <a:solidFill>
                  <a:schemeClr val="bg1"/>
                </a:solidFill>
              </a:rPr>
              <a:t>led by the Spirit of God, these are sons of God</a:t>
            </a:r>
            <a:r>
              <a:rPr lang="en-IN" sz="3400" dirty="0">
                <a:solidFill>
                  <a:schemeClr val="bg1"/>
                </a:solidFill>
              </a:rPr>
              <a:t>. 15 For you did not receive the spirit of bondage again to fear, but you received the Spirit of adoption by whom we cry out, “Abba, Father.” 16 </a:t>
            </a:r>
            <a:r>
              <a:rPr lang="en-IN" sz="3400" u="sng" dirty="0">
                <a:solidFill>
                  <a:schemeClr val="bg1"/>
                </a:solidFill>
              </a:rPr>
              <a:t>The Spirit Himself bears witness with our spirit</a:t>
            </a:r>
            <a:r>
              <a:rPr lang="en-IN" sz="3400" dirty="0">
                <a:solidFill>
                  <a:schemeClr val="bg1"/>
                </a:solidFill>
              </a:rPr>
              <a:t> that we are children of God</a:t>
            </a:r>
          </a:p>
          <a:p>
            <a:endParaRPr lang="en-IN" sz="3400" i="1" dirty="0">
              <a:solidFill>
                <a:schemeClr val="bg1"/>
              </a:solidFill>
            </a:endParaRPr>
          </a:p>
          <a:p>
            <a:endParaRPr lang="en-IN" sz="3400" i="1" dirty="0">
              <a:solidFill>
                <a:schemeClr val="bg1"/>
              </a:solidFill>
            </a:endParaRPr>
          </a:p>
        </p:txBody>
      </p:sp>
      <p:pic>
        <p:nvPicPr>
          <p:cNvPr id="2" name="Picture 2" descr="C:\Users\Jeyakumar\Desktop\Led-By-The-Spirit-PPT-Head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5270"/>
            <a:ext cx="9131474" cy="1373288"/>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2547470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0" y="2057400"/>
            <a:ext cx="9144000" cy="2185214"/>
          </a:xfrm>
          <a:prstGeom prst="rect">
            <a:avLst/>
          </a:prstGeom>
          <a:noFill/>
        </p:spPr>
        <p:txBody>
          <a:bodyPr wrap="square" rtlCol="0">
            <a:spAutoFit/>
          </a:bodyPr>
          <a:lstStyle/>
          <a:p>
            <a:r>
              <a:rPr lang="en-IN" sz="3400" dirty="0">
                <a:solidFill>
                  <a:schemeClr val="bg1"/>
                </a:solidFill>
              </a:rPr>
              <a:t>It is important for us </a:t>
            </a:r>
            <a:r>
              <a:rPr lang="en-IN" sz="3400" dirty="0" smtClean="0">
                <a:solidFill>
                  <a:schemeClr val="bg1"/>
                </a:solidFill>
              </a:rPr>
              <a:t>to </a:t>
            </a:r>
            <a:r>
              <a:rPr lang="en-IN" sz="3400" u="sng" dirty="0" smtClean="0">
                <a:solidFill>
                  <a:schemeClr val="bg1"/>
                </a:solidFill>
              </a:rPr>
              <a:t>recognize</a:t>
            </a:r>
            <a:r>
              <a:rPr lang="en-IN" sz="3400" dirty="0" smtClean="0">
                <a:solidFill>
                  <a:schemeClr val="bg1"/>
                </a:solidFill>
              </a:rPr>
              <a:t> </a:t>
            </a:r>
            <a:r>
              <a:rPr lang="en-IN" sz="3400" dirty="0">
                <a:solidFill>
                  <a:schemeClr val="bg1"/>
                </a:solidFill>
              </a:rPr>
              <a:t>the leading of the Spirit in our </a:t>
            </a:r>
            <a:r>
              <a:rPr lang="en-IN" sz="3400" dirty="0" smtClean="0">
                <a:solidFill>
                  <a:schemeClr val="bg1"/>
                </a:solidFill>
              </a:rPr>
              <a:t>spirit, in order to </a:t>
            </a:r>
            <a:r>
              <a:rPr lang="en-IN" sz="3400" u="sng" dirty="0" smtClean="0">
                <a:solidFill>
                  <a:schemeClr val="bg1"/>
                </a:solidFill>
              </a:rPr>
              <a:t>follow</a:t>
            </a:r>
            <a:r>
              <a:rPr lang="en-IN" sz="3400" dirty="0" smtClean="0">
                <a:solidFill>
                  <a:schemeClr val="bg1"/>
                </a:solidFill>
              </a:rPr>
              <a:t> </a:t>
            </a:r>
            <a:r>
              <a:rPr lang="en-IN" sz="3400" dirty="0">
                <a:solidFill>
                  <a:schemeClr val="bg1"/>
                </a:solidFill>
              </a:rPr>
              <a:t>the leading of the Holy Spirit. </a:t>
            </a:r>
            <a:endParaRPr lang="en-IN" sz="3400" i="1" dirty="0" smtClean="0">
              <a:solidFill>
                <a:schemeClr val="bg1"/>
              </a:solidFill>
            </a:endParaRPr>
          </a:p>
          <a:p>
            <a:endParaRPr lang="en-IN" sz="3400" i="1" dirty="0">
              <a:solidFill>
                <a:schemeClr val="bg1"/>
              </a:solidFill>
            </a:endParaRPr>
          </a:p>
        </p:txBody>
      </p:sp>
      <p:pic>
        <p:nvPicPr>
          <p:cNvPr id="2" name="Picture 2" descr="C:\Users\Jeyakumar\Desktop\Led-By-The-Spirit-PPT-Head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5270"/>
            <a:ext cx="9131474" cy="1373288"/>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664450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0" y="2057400"/>
            <a:ext cx="9144000" cy="3231654"/>
          </a:xfrm>
          <a:prstGeom prst="rect">
            <a:avLst/>
          </a:prstGeom>
          <a:noFill/>
        </p:spPr>
        <p:txBody>
          <a:bodyPr wrap="square" rtlCol="0">
            <a:spAutoFit/>
          </a:bodyPr>
          <a:lstStyle/>
          <a:p>
            <a:r>
              <a:rPr lang="en-IN" sz="3400" dirty="0">
                <a:solidFill>
                  <a:schemeClr val="bg1"/>
                </a:solidFill>
              </a:rPr>
              <a:t>We need to become more </a:t>
            </a:r>
            <a:r>
              <a:rPr lang="en-IN" sz="3400" i="1" u="sng" dirty="0">
                <a:solidFill>
                  <a:schemeClr val="bg1"/>
                </a:solidFill>
              </a:rPr>
              <a:t>aware</a:t>
            </a:r>
            <a:r>
              <a:rPr lang="en-IN" sz="3400" dirty="0">
                <a:solidFill>
                  <a:schemeClr val="bg1"/>
                </a:solidFill>
              </a:rPr>
              <a:t> of what we are </a:t>
            </a:r>
            <a:r>
              <a:rPr lang="en-IN" sz="3400" i="1" u="sng" dirty="0">
                <a:solidFill>
                  <a:schemeClr val="bg1"/>
                </a:solidFill>
              </a:rPr>
              <a:t>sensing</a:t>
            </a:r>
            <a:r>
              <a:rPr lang="en-IN" sz="3400" dirty="0">
                <a:solidFill>
                  <a:schemeClr val="bg1"/>
                </a:solidFill>
              </a:rPr>
              <a:t> in our spirit about what the Holy Spirit is saying. </a:t>
            </a:r>
            <a:endParaRPr lang="en-IN" sz="3400" dirty="0" smtClean="0">
              <a:solidFill>
                <a:schemeClr val="bg1"/>
              </a:solidFill>
            </a:endParaRPr>
          </a:p>
          <a:p>
            <a:endParaRPr lang="en-IN" sz="3400" i="1" dirty="0">
              <a:solidFill>
                <a:schemeClr val="bg1"/>
              </a:solidFill>
            </a:endParaRPr>
          </a:p>
          <a:p>
            <a:r>
              <a:rPr lang="en-IN" sz="3400" i="1" dirty="0" smtClean="0">
                <a:solidFill>
                  <a:schemeClr val="bg1"/>
                </a:solidFill>
              </a:rPr>
              <a:t>Every believer has the ability to hear from the Holy Spirit in his/her spirit</a:t>
            </a:r>
            <a:endParaRPr lang="en-IN" sz="3400" i="1" dirty="0">
              <a:solidFill>
                <a:schemeClr val="bg1"/>
              </a:solidFill>
            </a:endParaRPr>
          </a:p>
        </p:txBody>
      </p:sp>
      <p:pic>
        <p:nvPicPr>
          <p:cNvPr id="2" name="Picture 2" descr="C:\Users\Jeyakumar\Desktop\Led-By-The-Spirit-PPT-Head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5270"/>
            <a:ext cx="9131474" cy="1373288"/>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5599113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642</TotalTime>
  <Words>1354</Words>
  <Application>Microsoft Office PowerPoint</Application>
  <PresentationFormat>On-screen Show (4:3)</PresentationFormat>
  <Paragraphs>168</Paragraphs>
  <Slides>33</Slides>
  <Notes>0</Notes>
  <HiddenSlides>0</HiddenSlides>
  <MMClips>0</MMClips>
  <ScaleCrop>false</ScaleCrop>
  <HeadingPairs>
    <vt:vector size="4" baseType="variant">
      <vt:variant>
        <vt:lpstr>Theme</vt:lpstr>
      </vt:variant>
      <vt:variant>
        <vt:i4>1</vt:i4>
      </vt:variant>
      <vt:variant>
        <vt:lpstr>Slide Titles</vt:lpstr>
      </vt:variant>
      <vt:variant>
        <vt:i4>33</vt:i4>
      </vt:variant>
    </vt:vector>
  </HeadingPairs>
  <TitlesOfParts>
    <vt:vector size="34"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Ashish Raichur</dc:creator>
  <cp:lastModifiedBy>Jeyakumar</cp:lastModifiedBy>
  <cp:revision>52</cp:revision>
  <dcterms:created xsi:type="dcterms:W3CDTF">2006-08-16T00:00:00Z</dcterms:created>
  <dcterms:modified xsi:type="dcterms:W3CDTF">2014-04-12T17:43:53Z</dcterms:modified>
</cp:coreProperties>
</file>