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03-16-Seven-Facets-of-the-Spirit-PPT-Cover.jpg"/>
          <p:cNvPicPr>
            <a:picLocks noChangeAspect="1"/>
          </p:cNvPicPr>
          <p:nvPr/>
        </p:nvPicPr>
        <p:blipFill>
          <a:blip r:embed="rId2" cstate="print"/>
          <a:stretch>
            <a:fillRect/>
          </a:stretch>
        </p:blipFill>
        <p:spPr>
          <a:xfrm>
            <a:off x="0" y="857250"/>
            <a:ext cx="9144000" cy="5143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2862322"/>
          </a:xfrm>
          <a:prstGeom prst="rect">
            <a:avLst/>
          </a:prstGeom>
          <a:noFill/>
        </p:spPr>
        <p:txBody>
          <a:bodyPr wrap="square" rtlCol="0">
            <a:spAutoFit/>
          </a:bodyPr>
          <a:lstStyle/>
          <a:p>
            <a:r>
              <a:rPr lang="en-US" sz="3600" dirty="0" smtClean="0">
                <a:solidFill>
                  <a:schemeClr val="bg1"/>
                </a:solidFill>
              </a:rPr>
              <a:t>The Holy Spirit is here for us as the Spirit of wisdom</a:t>
            </a:r>
            <a:r>
              <a:rPr lang="en-US" sz="3600" dirty="0" smtClean="0">
                <a:solidFill>
                  <a:schemeClr val="bg1"/>
                </a:solidFill>
              </a:rPr>
              <a:t>.</a:t>
            </a:r>
          </a:p>
          <a:p>
            <a:endParaRPr lang="en-US" sz="3600" dirty="0" smtClean="0">
              <a:solidFill>
                <a:schemeClr val="bg1"/>
              </a:solidFill>
            </a:endParaRPr>
          </a:p>
          <a:p>
            <a:r>
              <a:rPr lang="en-US" sz="3600" dirty="0" smtClean="0">
                <a:solidFill>
                  <a:schemeClr val="bg1"/>
                </a:solidFill>
              </a:rPr>
              <a:t>Learn to ask and receive from Him the wisdom you need specific to your situation</a:t>
            </a:r>
            <a:r>
              <a:rPr lang="en-US" sz="3600" dirty="0" smtClean="0">
                <a:solidFill>
                  <a:schemeClr val="bg1"/>
                </a:solidFill>
              </a:rPr>
              <a:t>.</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a:t>
            </a:r>
            <a:r>
              <a:rPr lang="en-US" sz="4000" b="1" dirty="0" smtClean="0">
                <a:solidFill>
                  <a:srgbClr val="FFFF00"/>
                </a:solidFill>
              </a:rPr>
              <a:t>wisdom</a:t>
            </a:r>
            <a:endParaRPr lang="en-US" sz="4000" b="1" dirty="0" smtClean="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2308324"/>
          </a:xfrm>
          <a:prstGeom prst="rect">
            <a:avLst/>
          </a:prstGeom>
          <a:noFill/>
        </p:spPr>
        <p:txBody>
          <a:bodyPr wrap="square" rtlCol="0">
            <a:spAutoFit/>
          </a:bodyPr>
          <a:lstStyle/>
          <a:p>
            <a:endParaRPr lang="en-US" sz="3600" dirty="0" smtClean="0">
              <a:solidFill>
                <a:schemeClr val="bg1"/>
              </a:solidFill>
            </a:endParaRPr>
          </a:p>
          <a:p>
            <a:r>
              <a:rPr lang="en-US" sz="3600" dirty="0" smtClean="0">
                <a:solidFill>
                  <a:schemeClr val="bg1"/>
                </a:solidFill>
              </a:rPr>
              <a:t>He </a:t>
            </a:r>
            <a:r>
              <a:rPr lang="en-US" sz="3600" dirty="0" smtClean="0">
                <a:solidFill>
                  <a:schemeClr val="bg1"/>
                </a:solidFill>
              </a:rPr>
              <a:t>give us "a word of wisdom" (1 Corinthians 12:8). This means He gives in each situation the wisdom we need.</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a:t>
            </a:r>
            <a:r>
              <a:rPr lang="en-US" sz="4000" b="1" dirty="0" smtClean="0">
                <a:solidFill>
                  <a:srgbClr val="FFFF00"/>
                </a:solidFill>
              </a:rPr>
              <a:t>wisdom</a:t>
            </a:r>
            <a:endParaRPr lang="en-US" sz="4000" b="1" dirty="0" smtClean="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3416320"/>
          </a:xfrm>
          <a:prstGeom prst="rect">
            <a:avLst/>
          </a:prstGeom>
          <a:noFill/>
        </p:spPr>
        <p:txBody>
          <a:bodyPr wrap="square" rtlCol="0">
            <a:spAutoFit/>
          </a:bodyPr>
          <a:lstStyle/>
          <a:p>
            <a:r>
              <a:rPr lang="en-US" sz="3600" dirty="0" smtClean="0">
                <a:solidFill>
                  <a:schemeClr val="bg1"/>
                </a:solidFill>
              </a:rPr>
              <a:t>Understanding is the ability to comprehend and grasp</a:t>
            </a:r>
            <a:r>
              <a:rPr lang="en-US" sz="3600" dirty="0" smtClean="0">
                <a:solidFill>
                  <a:schemeClr val="bg1"/>
                </a:solidFill>
              </a:rPr>
              <a:t>.</a:t>
            </a:r>
          </a:p>
          <a:p>
            <a:endParaRPr lang="en-US" sz="3600" dirty="0" smtClean="0">
              <a:solidFill>
                <a:schemeClr val="bg1"/>
              </a:solidFill>
            </a:endParaRPr>
          </a:p>
          <a:p>
            <a:r>
              <a:rPr lang="en-US" sz="3600" dirty="0" smtClean="0">
                <a:solidFill>
                  <a:schemeClr val="bg1"/>
                </a:solidFill>
              </a:rPr>
              <a:t>Spiritual understanding is the ability to comprehend spiritual things. We call this 'revelation'. </a:t>
            </a: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understanding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2862322"/>
          </a:xfrm>
          <a:prstGeom prst="rect">
            <a:avLst/>
          </a:prstGeom>
          <a:noFill/>
        </p:spPr>
        <p:txBody>
          <a:bodyPr wrap="square" rtlCol="0">
            <a:spAutoFit/>
          </a:bodyPr>
          <a:lstStyle/>
          <a:p>
            <a:r>
              <a:rPr lang="en-US" sz="3600" dirty="0" smtClean="0">
                <a:solidFill>
                  <a:schemeClr val="bg1"/>
                </a:solidFill>
              </a:rPr>
              <a:t>The </a:t>
            </a:r>
            <a:r>
              <a:rPr lang="en-US" sz="3600" dirty="0" smtClean="0">
                <a:solidFill>
                  <a:schemeClr val="bg1"/>
                </a:solidFill>
              </a:rPr>
              <a:t>Spirit of understanding brings the revelation of spiritual truths into our hearts</a:t>
            </a:r>
            <a:r>
              <a:rPr lang="en-US" sz="3600" dirty="0" smtClean="0">
                <a:solidFill>
                  <a:schemeClr val="bg1"/>
                </a:solidFill>
              </a:rPr>
              <a:t>.</a:t>
            </a:r>
          </a:p>
          <a:p>
            <a:endParaRPr lang="en-US" sz="3600" dirty="0" smtClean="0">
              <a:solidFill>
                <a:schemeClr val="bg1"/>
              </a:solidFill>
            </a:endParaRPr>
          </a:p>
          <a:p>
            <a:r>
              <a:rPr lang="en-US" sz="3600" dirty="0" smtClean="0">
                <a:solidFill>
                  <a:schemeClr val="bg1"/>
                </a:solidFill>
              </a:rPr>
              <a:t>The natural man does not understand spiritual things (1 Corinthians 2:13,14)</a:t>
            </a: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understanding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438400"/>
            <a:ext cx="9144000" cy="4524315"/>
          </a:xfrm>
          <a:prstGeom prst="rect">
            <a:avLst/>
          </a:prstGeom>
          <a:noFill/>
        </p:spPr>
        <p:txBody>
          <a:bodyPr wrap="square" rtlCol="0">
            <a:spAutoFit/>
          </a:bodyPr>
          <a:lstStyle/>
          <a:p>
            <a:r>
              <a:rPr lang="en-US" sz="3600" i="1" dirty="0" smtClean="0">
                <a:solidFill>
                  <a:schemeClr val="bg1"/>
                </a:solidFill>
              </a:rPr>
              <a:t>Ephesians 1:17-20</a:t>
            </a:r>
          </a:p>
          <a:p>
            <a:r>
              <a:rPr lang="en-US" sz="3600" i="1" dirty="0" smtClean="0">
                <a:solidFill>
                  <a:schemeClr val="bg1"/>
                </a:solidFill>
              </a:rPr>
              <a:t>17 that the God of our Lord Jesus Christ, the Father of glory, may give to you the spirit of wisdom and revelation in the knowledge of Him, </a:t>
            </a:r>
          </a:p>
          <a:p>
            <a:r>
              <a:rPr lang="en-US" sz="3600" i="1" dirty="0" smtClean="0">
                <a:solidFill>
                  <a:schemeClr val="bg1"/>
                </a:solidFill>
              </a:rPr>
              <a:t>18 the eyes of your understanding being enlightened; that you may know what is the hope of His calling, what are the riches of the glory of His inheritance in the </a:t>
            </a:r>
            <a:r>
              <a:rPr lang="en-US" sz="3600" i="1" dirty="0" smtClean="0">
                <a:solidFill>
                  <a:schemeClr val="bg1"/>
                </a:solidFill>
              </a:rPr>
              <a:t>saints</a:t>
            </a:r>
            <a:endParaRPr lang="en-US" sz="3600" i="1"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understanding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3970318"/>
          </a:xfrm>
          <a:prstGeom prst="rect">
            <a:avLst/>
          </a:prstGeom>
          <a:noFill/>
        </p:spPr>
        <p:txBody>
          <a:bodyPr wrap="square" rtlCol="0">
            <a:spAutoFit/>
          </a:bodyPr>
          <a:lstStyle/>
          <a:p>
            <a:r>
              <a:rPr lang="en-US" sz="3600" i="1" dirty="0" smtClean="0">
                <a:solidFill>
                  <a:schemeClr val="bg1"/>
                </a:solidFill>
              </a:rPr>
              <a:t>Ephesians 1:17-20</a:t>
            </a:r>
          </a:p>
          <a:p>
            <a:r>
              <a:rPr lang="en-US" sz="3600" i="1" dirty="0" smtClean="0">
                <a:solidFill>
                  <a:schemeClr val="bg1"/>
                </a:solidFill>
              </a:rPr>
              <a:t>19 </a:t>
            </a:r>
            <a:r>
              <a:rPr lang="en-US" sz="3600" i="1" dirty="0" smtClean="0">
                <a:solidFill>
                  <a:schemeClr val="bg1"/>
                </a:solidFill>
              </a:rPr>
              <a:t>and what is the exceeding greatness of His power toward us who believe, according to the working of His mighty power </a:t>
            </a:r>
          </a:p>
          <a:p>
            <a:r>
              <a:rPr lang="en-US" sz="3600" i="1" dirty="0" smtClean="0">
                <a:solidFill>
                  <a:schemeClr val="bg1"/>
                </a:solidFill>
              </a:rPr>
              <a:t>20 which He worked in Christ when He raised Him from the dead and seated Him at His right hand in the heavenly places,</a:t>
            </a: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understanding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3416320"/>
          </a:xfrm>
          <a:prstGeom prst="rect">
            <a:avLst/>
          </a:prstGeom>
          <a:noFill/>
        </p:spPr>
        <p:txBody>
          <a:bodyPr wrap="square" rtlCol="0">
            <a:spAutoFit/>
          </a:bodyPr>
          <a:lstStyle/>
          <a:p>
            <a:r>
              <a:rPr lang="en-US" sz="3600" dirty="0" smtClean="0">
                <a:solidFill>
                  <a:schemeClr val="bg1"/>
                </a:solidFill>
              </a:rPr>
              <a:t>so that we may know</a:t>
            </a:r>
          </a:p>
          <a:p>
            <a:pPr>
              <a:buFont typeface="Wingdings" pitchFamily="2" charset="2"/>
              <a:buChar char="ü"/>
            </a:pPr>
            <a:r>
              <a:rPr lang="en-US" sz="3600" dirty="0" smtClean="0">
                <a:solidFill>
                  <a:schemeClr val="bg1"/>
                </a:solidFill>
              </a:rPr>
              <a:t>the hope (purpose, future) of His calling</a:t>
            </a:r>
          </a:p>
          <a:p>
            <a:pPr>
              <a:buFont typeface="Wingdings" pitchFamily="2" charset="2"/>
              <a:buChar char="ü"/>
            </a:pPr>
            <a:r>
              <a:rPr lang="en-US" sz="3600" dirty="0" smtClean="0">
                <a:solidFill>
                  <a:schemeClr val="bg1"/>
                </a:solidFill>
              </a:rPr>
              <a:t>the glory (riches) of His inheritance in the saints</a:t>
            </a:r>
          </a:p>
          <a:p>
            <a:pPr>
              <a:buFont typeface="Wingdings" pitchFamily="2" charset="2"/>
              <a:buChar char="ü"/>
            </a:pPr>
            <a:r>
              <a:rPr lang="en-US" sz="3600" dirty="0" smtClean="0">
                <a:solidFill>
                  <a:schemeClr val="bg1"/>
                </a:solidFill>
              </a:rPr>
              <a:t>the exceeding greatness of His power towards us who believe</a:t>
            </a: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understanding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1754326"/>
          </a:xfrm>
          <a:prstGeom prst="rect">
            <a:avLst/>
          </a:prstGeom>
          <a:noFill/>
        </p:spPr>
        <p:txBody>
          <a:bodyPr wrap="square" rtlCol="0">
            <a:spAutoFit/>
          </a:bodyPr>
          <a:lstStyle/>
          <a:p>
            <a:r>
              <a:rPr lang="en-US" sz="3600" dirty="0" smtClean="0">
                <a:solidFill>
                  <a:schemeClr val="bg1"/>
                </a:solidFill>
              </a:rPr>
              <a:t>As we develop our communion and partnership with the Holy Spirit, He takes us deeper and deeper in our understanding of these things.</a:t>
            </a: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understanding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1200329"/>
          </a:xfrm>
          <a:prstGeom prst="rect">
            <a:avLst/>
          </a:prstGeom>
          <a:noFill/>
        </p:spPr>
        <p:txBody>
          <a:bodyPr wrap="square" rtlCol="0">
            <a:spAutoFit/>
          </a:bodyPr>
          <a:lstStyle/>
          <a:p>
            <a:r>
              <a:rPr lang="en-US" sz="3600" dirty="0" smtClean="0">
                <a:solidFill>
                  <a:schemeClr val="bg1"/>
                </a:solidFill>
              </a:rPr>
              <a:t>He counsels us bringing hope, encouragement, comfort and guidance.</a:t>
            </a: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counsel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2862322"/>
          </a:xfrm>
          <a:prstGeom prst="rect">
            <a:avLst/>
          </a:prstGeom>
          <a:noFill/>
        </p:spPr>
        <p:txBody>
          <a:bodyPr wrap="square" rtlCol="0">
            <a:spAutoFit/>
          </a:bodyPr>
          <a:lstStyle/>
          <a:p>
            <a:r>
              <a:rPr lang="en-US" sz="3600" dirty="0" smtClean="0">
                <a:solidFill>
                  <a:schemeClr val="bg1"/>
                </a:solidFill>
              </a:rPr>
              <a:t>He is the Spirit of might, power, strength.</a:t>
            </a:r>
          </a:p>
          <a:p>
            <a:endParaRPr lang="en-US" sz="3600" dirty="0" smtClean="0">
              <a:solidFill>
                <a:schemeClr val="bg1"/>
              </a:solidFill>
            </a:endParaRPr>
          </a:p>
          <a:p>
            <a:r>
              <a:rPr lang="en-US" sz="3600" dirty="0" smtClean="0">
                <a:solidFill>
                  <a:schemeClr val="bg1"/>
                </a:solidFill>
              </a:rPr>
              <a:t>He </a:t>
            </a:r>
            <a:r>
              <a:rPr lang="en-US" sz="3600" dirty="0" smtClean="0">
                <a:solidFill>
                  <a:schemeClr val="bg1"/>
                </a:solidFill>
              </a:rPr>
              <a:t>empowers us</a:t>
            </a:r>
            <a:r>
              <a:rPr lang="en-US" sz="3600" dirty="0" smtClean="0">
                <a:solidFill>
                  <a:schemeClr val="bg1"/>
                </a:solidFill>
              </a:rPr>
              <a:t>.</a:t>
            </a:r>
          </a:p>
          <a:p>
            <a:endParaRPr lang="en-US" sz="3600" dirty="0" smtClean="0">
              <a:solidFill>
                <a:schemeClr val="bg1"/>
              </a:solidFill>
            </a:endParaRPr>
          </a:p>
          <a:p>
            <a:r>
              <a:rPr lang="en-US" sz="3600" dirty="0" smtClean="0">
                <a:solidFill>
                  <a:schemeClr val="bg1"/>
                </a:solidFill>
              </a:rPr>
              <a:t>He releases the power of God through us</a:t>
            </a:r>
            <a:r>
              <a:rPr lang="en-US" sz="3600" dirty="0" smtClean="0">
                <a:solidFill>
                  <a:schemeClr val="bg1"/>
                </a:solidFill>
              </a:rPr>
              <a:t>.</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might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209800"/>
            <a:ext cx="9144000" cy="3970318"/>
          </a:xfrm>
          <a:prstGeom prst="rect">
            <a:avLst/>
          </a:prstGeom>
          <a:noFill/>
        </p:spPr>
        <p:txBody>
          <a:bodyPr wrap="square" rtlCol="0">
            <a:spAutoFit/>
          </a:bodyPr>
          <a:lstStyle/>
          <a:p>
            <a:r>
              <a:rPr lang="en-US" sz="3600" i="1" dirty="0" smtClean="0">
                <a:solidFill>
                  <a:schemeClr val="bg1"/>
                </a:solidFill>
              </a:rPr>
              <a:t>Isaiah 11:1,2</a:t>
            </a:r>
          </a:p>
          <a:p>
            <a:r>
              <a:rPr lang="en-US" sz="3600" i="1" dirty="0" smtClean="0">
                <a:solidFill>
                  <a:schemeClr val="bg1"/>
                </a:solidFill>
              </a:rPr>
              <a:t>1 There shall come forth a Rod from the stem of Jesse, And a Branch shall grow out of his roots. </a:t>
            </a:r>
          </a:p>
          <a:p>
            <a:r>
              <a:rPr lang="en-US" sz="3600" i="1" dirty="0" smtClean="0">
                <a:solidFill>
                  <a:schemeClr val="bg1"/>
                </a:solidFill>
              </a:rPr>
              <a:t>2 The Spirit of the LORD shall rest upon Him, The Spirit of wisdom and understanding, The Spirit of counsel and might, The Spirit of knowledge and of the fear of the LORD. </a:t>
            </a:r>
            <a:endParaRPr lang="en-US" sz="3600" i="1"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1754326"/>
          </a:xfrm>
          <a:prstGeom prst="rect">
            <a:avLst/>
          </a:prstGeom>
          <a:noFill/>
        </p:spPr>
        <p:txBody>
          <a:bodyPr wrap="square" rtlCol="0">
            <a:spAutoFit/>
          </a:bodyPr>
          <a:lstStyle/>
          <a:p>
            <a:r>
              <a:rPr lang="en-US" sz="3600" dirty="0" smtClean="0">
                <a:solidFill>
                  <a:schemeClr val="bg1"/>
                </a:solidFill>
              </a:rPr>
              <a:t>Signs</a:t>
            </a:r>
            <a:r>
              <a:rPr lang="en-US" sz="3600" dirty="0" smtClean="0">
                <a:solidFill>
                  <a:schemeClr val="bg1"/>
                </a:solidFill>
              </a:rPr>
              <a:t>, wonders and miracles and supernatural things take place through us because the Spirit of might releases His power through us.</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might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3970318"/>
          </a:xfrm>
          <a:prstGeom prst="rect">
            <a:avLst/>
          </a:prstGeom>
          <a:noFill/>
        </p:spPr>
        <p:txBody>
          <a:bodyPr wrap="square" rtlCol="0">
            <a:spAutoFit/>
          </a:bodyPr>
          <a:lstStyle/>
          <a:p>
            <a:r>
              <a:rPr lang="en-US" sz="3600" dirty="0" smtClean="0">
                <a:solidFill>
                  <a:schemeClr val="bg1"/>
                </a:solidFill>
              </a:rPr>
              <a:t>He reveals the knowledge of God to us.</a:t>
            </a:r>
          </a:p>
          <a:p>
            <a:endParaRPr lang="en-US" sz="3600" dirty="0" smtClean="0">
              <a:solidFill>
                <a:schemeClr val="bg1"/>
              </a:solidFill>
            </a:endParaRPr>
          </a:p>
          <a:p>
            <a:r>
              <a:rPr lang="en-US" sz="3600" dirty="0" smtClean="0">
                <a:solidFill>
                  <a:schemeClr val="bg1"/>
                </a:solidFill>
              </a:rPr>
              <a:t>He </a:t>
            </a:r>
            <a:r>
              <a:rPr lang="en-US" sz="3600" dirty="0" smtClean="0">
                <a:solidFill>
                  <a:schemeClr val="bg1"/>
                </a:solidFill>
              </a:rPr>
              <a:t>reveals the things God has prepared, for each of us (1 Corinthians 2:9-12)</a:t>
            </a:r>
          </a:p>
          <a:p>
            <a:endParaRPr lang="en-US" sz="3600" dirty="0" smtClean="0">
              <a:solidFill>
                <a:schemeClr val="bg1"/>
              </a:solidFill>
            </a:endParaRPr>
          </a:p>
          <a:p>
            <a:r>
              <a:rPr lang="en-US" sz="3600" dirty="0" smtClean="0">
                <a:solidFill>
                  <a:schemeClr val="bg1"/>
                </a:solidFill>
              </a:rPr>
              <a:t>He </a:t>
            </a:r>
            <a:r>
              <a:rPr lang="en-US" sz="3600" dirty="0" smtClean="0">
                <a:solidFill>
                  <a:schemeClr val="bg1"/>
                </a:solidFill>
              </a:rPr>
              <a:t>reveals and guides us into all truth (John </a:t>
            </a:r>
            <a:r>
              <a:rPr lang="en-US" sz="3600" dirty="0" smtClean="0">
                <a:solidFill>
                  <a:schemeClr val="bg1"/>
                </a:solidFill>
              </a:rPr>
              <a:t>16:13)</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knowledge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2862322"/>
          </a:xfrm>
          <a:prstGeom prst="rect">
            <a:avLst/>
          </a:prstGeom>
          <a:noFill/>
        </p:spPr>
        <p:txBody>
          <a:bodyPr wrap="square" rtlCol="0">
            <a:spAutoFit/>
          </a:bodyPr>
          <a:lstStyle/>
          <a:p>
            <a:r>
              <a:rPr lang="en-US" sz="3600" dirty="0" smtClean="0">
                <a:solidFill>
                  <a:schemeClr val="bg1"/>
                </a:solidFill>
              </a:rPr>
              <a:t>He imparts reverence for God and relationship with God in our hearts</a:t>
            </a:r>
            <a:r>
              <a:rPr lang="en-US" sz="3600" dirty="0" smtClean="0">
                <a:solidFill>
                  <a:schemeClr val="bg1"/>
                </a:solidFill>
              </a:rPr>
              <a:t>.</a:t>
            </a:r>
          </a:p>
          <a:p>
            <a:endParaRPr lang="en-US" sz="3600" dirty="0" smtClean="0">
              <a:solidFill>
                <a:schemeClr val="bg1"/>
              </a:solidFill>
            </a:endParaRPr>
          </a:p>
          <a:p>
            <a:r>
              <a:rPr lang="en-US" sz="3600" dirty="0" smtClean="0">
                <a:solidFill>
                  <a:schemeClr val="bg1"/>
                </a:solidFill>
              </a:rPr>
              <a:t>For the unsaved, He brings about conviction for sin, righteousness and judgment (John 16:8-11</a:t>
            </a:r>
            <a:r>
              <a:rPr lang="en-US" sz="3600" dirty="0" smtClean="0">
                <a:solidFill>
                  <a:schemeClr val="bg1"/>
                </a:solidFill>
              </a:rPr>
              <a:t>).</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the fear of the LORD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2862322"/>
          </a:xfrm>
          <a:prstGeom prst="rect">
            <a:avLst/>
          </a:prstGeom>
          <a:noFill/>
        </p:spPr>
        <p:txBody>
          <a:bodyPr wrap="square" rtlCol="0">
            <a:spAutoFit/>
          </a:bodyPr>
          <a:lstStyle/>
          <a:p>
            <a:endParaRPr lang="en-US" sz="3600" dirty="0" smtClean="0">
              <a:solidFill>
                <a:schemeClr val="bg1"/>
              </a:solidFill>
            </a:endParaRPr>
          </a:p>
          <a:p>
            <a:r>
              <a:rPr lang="en-US" sz="3600" dirty="0" smtClean="0">
                <a:solidFill>
                  <a:schemeClr val="bg1"/>
                </a:solidFill>
              </a:rPr>
              <a:t>For </a:t>
            </a:r>
            <a:r>
              <a:rPr lang="en-US" sz="3600" dirty="0" smtClean="0">
                <a:solidFill>
                  <a:schemeClr val="bg1"/>
                </a:solidFill>
              </a:rPr>
              <a:t>the believer He leads us into deeper realms of reverence, worship, and obedience to God.</a:t>
            </a:r>
          </a:p>
          <a:p>
            <a:r>
              <a:rPr lang="en-US" sz="3600" dirty="0" smtClean="0">
                <a:solidFill>
                  <a:schemeClr val="bg1"/>
                </a:solidFill>
              </a:rPr>
              <a:t>He empowers us to righteousness and holiness.</a:t>
            </a:r>
          </a:p>
          <a:p>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the fear of the LORD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2308324"/>
          </a:xfrm>
          <a:prstGeom prst="rect">
            <a:avLst/>
          </a:prstGeom>
          <a:noFill/>
        </p:spPr>
        <p:txBody>
          <a:bodyPr wrap="square" rtlCol="0">
            <a:spAutoFit/>
          </a:bodyPr>
          <a:lstStyle/>
          <a:p>
            <a:endParaRPr lang="en-US" sz="3600" dirty="0" smtClean="0">
              <a:solidFill>
                <a:schemeClr val="bg1"/>
              </a:solidFill>
            </a:endParaRPr>
          </a:p>
          <a:p>
            <a:r>
              <a:rPr lang="en-US" sz="3600" dirty="0" smtClean="0">
                <a:solidFill>
                  <a:schemeClr val="bg1"/>
                </a:solidFill>
              </a:rPr>
              <a:t>We must learn to draw from the Spirit of God in these areas, through our communion and partnership with Him.</a:t>
            </a:r>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209800"/>
            <a:ext cx="9144000" cy="1754326"/>
          </a:xfrm>
          <a:prstGeom prst="rect">
            <a:avLst/>
          </a:prstGeom>
          <a:noFill/>
        </p:spPr>
        <p:txBody>
          <a:bodyPr wrap="square" rtlCol="0">
            <a:spAutoFit/>
          </a:bodyPr>
          <a:lstStyle/>
          <a:p>
            <a:r>
              <a:rPr lang="en-US" sz="3600" i="1" dirty="0" smtClean="0">
                <a:solidFill>
                  <a:schemeClr val="bg1"/>
                </a:solidFill>
              </a:rPr>
              <a:t>Ephesians 4:4  </a:t>
            </a:r>
          </a:p>
          <a:p>
            <a:r>
              <a:rPr lang="en-US" sz="3600" i="1" dirty="0" smtClean="0">
                <a:solidFill>
                  <a:schemeClr val="bg1"/>
                </a:solidFill>
              </a:rPr>
              <a:t>4 There </a:t>
            </a:r>
            <a:r>
              <a:rPr lang="en-US" sz="3600" i="1" dirty="0" smtClean="0">
                <a:solidFill>
                  <a:schemeClr val="bg1"/>
                </a:solidFill>
              </a:rPr>
              <a:t>is one body and one Spirit, just as you were called in one hope of your calling;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209800"/>
            <a:ext cx="9144000" cy="3970318"/>
          </a:xfrm>
          <a:prstGeom prst="rect">
            <a:avLst/>
          </a:prstGeom>
          <a:noFill/>
        </p:spPr>
        <p:txBody>
          <a:bodyPr wrap="square" rtlCol="0">
            <a:spAutoFit/>
          </a:bodyPr>
          <a:lstStyle/>
          <a:p>
            <a:r>
              <a:rPr lang="en-US" sz="3600" dirty="0" smtClean="0">
                <a:solidFill>
                  <a:schemeClr val="bg1"/>
                </a:solidFill>
              </a:rPr>
              <a:t>The Spirit of the LORD </a:t>
            </a:r>
          </a:p>
          <a:p>
            <a:r>
              <a:rPr lang="en-US" sz="3600" dirty="0" smtClean="0">
                <a:solidFill>
                  <a:schemeClr val="bg1"/>
                </a:solidFill>
              </a:rPr>
              <a:t>The Spirit of wisdom</a:t>
            </a:r>
          </a:p>
          <a:p>
            <a:r>
              <a:rPr lang="en-US" sz="3600" dirty="0" smtClean="0">
                <a:solidFill>
                  <a:schemeClr val="bg1"/>
                </a:solidFill>
              </a:rPr>
              <a:t>The Spirit of understanding</a:t>
            </a:r>
          </a:p>
          <a:p>
            <a:r>
              <a:rPr lang="en-US" sz="3600" dirty="0" smtClean="0">
                <a:solidFill>
                  <a:schemeClr val="bg1"/>
                </a:solidFill>
              </a:rPr>
              <a:t>The Spirit of counsel</a:t>
            </a:r>
          </a:p>
          <a:p>
            <a:r>
              <a:rPr lang="en-US" sz="3600" dirty="0" smtClean="0">
                <a:solidFill>
                  <a:schemeClr val="bg1"/>
                </a:solidFill>
              </a:rPr>
              <a:t>The Spirit of might</a:t>
            </a:r>
          </a:p>
          <a:p>
            <a:r>
              <a:rPr lang="en-US" sz="3600" dirty="0" smtClean="0">
                <a:solidFill>
                  <a:schemeClr val="bg1"/>
                </a:solidFill>
              </a:rPr>
              <a:t>The Spirit of knowledge</a:t>
            </a:r>
          </a:p>
          <a:p>
            <a:r>
              <a:rPr lang="en-US" sz="3600" dirty="0" smtClean="0">
                <a:solidFill>
                  <a:schemeClr val="bg1"/>
                </a:solidFill>
              </a:rPr>
              <a:t>The Spirit of the fear of the LORD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3970318"/>
          </a:xfrm>
          <a:prstGeom prst="rect">
            <a:avLst/>
          </a:prstGeom>
          <a:noFill/>
        </p:spPr>
        <p:txBody>
          <a:bodyPr wrap="square" rtlCol="0">
            <a:spAutoFit/>
          </a:bodyPr>
          <a:lstStyle/>
          <a:p>
            <a:r>
              <a:rPr lang="en-US" sz="3600" dirty="0" smtClean="0">
                <a:solidFill>
                  <a:schemeClr val="bg1"/>
                </a:solidFill>
              </a:rPr>
              <a:t>The Holy Spirit is eternal, self-existent One and sovereign</a:t>
            </a:r>
            <a:r>
              <a:rPr lang="en-US" sz="3600" dirty="0" smtClean="0">
                <a:solidFill>
                  <a:schemeClr val="bg1"/>
                </a:solidFill>
              </a:rPr>
              <a:t>.</a:t>
            </a:r>
          </a:p>
          <a:p>
            <a:endParaRPr lang="en-US" sz="3600" dirty="0" smtClean="0">
              <a:solidFill>
                <a:schemeClr val="bg1"/>
              </a:solidFill>
            </a:endParaRPr>
          </a:p>
          <a:p>
            <a:r>
              <a:rPr lang="en-US" sz="3600" dirty="0" smtClean="0">
                <a:solidFill>
                  <a:schemeClr val="bg1"/>
                </a:solidFill>
              </a:rPr>
              <a:t>We honor, worship and reverence Him</a:t>
            </a:r>
            <a:r>
              <a:rPr lang="en-US" sz="3600" dirty="0" smtClean="0">
                <a:solidFill>
                  <a:schemeClr val="bg1"/>
                </a:solidFill>
              </a:rPr>
              <a:t>.</a:t>
            </a:r>
          </a:p>
          <a:p>
            <a:endParaRPr lang="en-US" sz="3600" dirty="0" smtClean="0">
              <a:solidFill>
                <a:schemeClr val="bg1"/>
              </a:solidFill>
            </a:endParaRPr>
          </a:p>
          <a:p>
            <a:r>
              <a:rPr lang="en-US" sz="3600" dirty="0" smtClean="0">
                <a:solidFill>
                  <a:schemeClr val="bg1"/>
                </a:solidFill>
              </a:rPr>
              <a:t>We yield to His sovereignty, as He chooses to work as He pleases</a:t>
            </a:r>
            <a:r>
              <a:rPr lang="en-US" sz="3600" dirty="0" smtClean="0">
                <a:solidFill>
                  <a:schemeClr val="bg1"/>
                </a:solidFill>
              </a:rPr>
              <a:t>.</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the LORD (Jehovah)</a:t>
            </a:r>
            <a:endParaRPr lang="en-US" sz="4000" b="1"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1754326"/>
          </a:xfrm>
          <a:prstGeom prst="rect">
            <a:avLst/>
          </a:prstGeom>
          <a:noFill/>
        </p:spPr>
        <p:txBody>
          <a:bodyPr wrap="square" rtlCol="0">
            <a:spAutoFit/>
          </a:bodyPr>
          <a:lstStyle/>
          <a:p>
            <a:r>
              <a:rPr lang="en-US" sz="3600" dirty="0" smtClean="0">
                <a:solidFill>
                  <a:schemeClr val="bg1"/>
                </a:solidFill>
              </a:rPr>
              <a:t>We celebrate </a:t>
            </a:r>
            <a:r>
              <a:rPr lang="en-US" sz="3600" dirty="0" smtClean="0">
                <a:solidFill>
                  <a:schemeClr val="bg1"/>
                </a:solidFill>
              </a:rPr>
              <a:t>how He works through each one</a:t>
            </a:r>
            <a:r>
              <a:rPr lang="en-US" sz="3600" dirty="0" smtClean="0">
                <a:solidFill>
                  <a:schemeClr val="bg1"/>
                </a:solidFill>
              </a:rPr>
              <a:t>.</a:t>
            </a:r>
          </a:p>
          <a:p>
            <a:endParaRPr lang="en-US" sz="3600" dirty="0" smtClean="0">
              <a:solidFill>
                <a:schemeClr val="bg1"/>
              </a:solidFill>
            </a:endParaRPr>
          </a:p>
          <a:p>
            <a:r>
              <a:rPr lang="en-US" sz="3600" dirty="0" smtClean="0">
                <a:solidFill>
                  <a:schemeClr val="bg1"/>
                </a:solidFill>
              </a:rPr>
              <a:t>There </a:t>
            </a:r>
            <a:r>
              <a:rPr lang="en-US" sz="3600" dirty="0" smtClean="0">
                <a:solidFill>
                  <a:schemeClr val="bg1"/>
                </a:solidFill>
              </a:rPr>
              <a:t>are diversities of gifts and manifestations.</a:t>
            </a: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the LORD (Jehovah)</a:t>
            </a:r>
            <a:endParaRPr lang="en-US" sz="4000" b="1" dirty="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3046274"/>
            <a:ext cx="9144000" cy="1754326"/>
          </a:xfrm>
          <a:prstGeom prst="rect">
            <a:avLst/>
          </a:prstGeom>
          <a:noFill/>
        </p:spPr>
        <p:txBody>
          <a:bodyPr wrap="square" rtlCol="0">
            <a:spAutoFit/>
          </a:bodyPr>
          <a:lstStyle/>
          <a:p>
            <a:r>
              <a:rPr lang="en-US" sz="3600" dirty="0" smtClean="0">
                <a:solidFill>
                  <a:schemeClr val="bg1"/>
                </a:solidFill>
              </a:rPr>
              <a:t>Wisdom is the ability to know and reveal the mind of God, what God wants done in a particular situation</a:t>
            </a:r>
            <a:r>
              <a:rPr lang="en-US" sz="3600" dirty="0" smtClean="0">
                <a:solidFill>
                  <a:schemeClr val="bg1"/>
                </a:solidFill>
              </a:rPr>
              <a:t>.</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a:t>
            </a:r>
            <a:r>
              <a:rPr lang="en-US" sz="4000" b="1" dirty="0" smtClean="0">
                <a:solidFill>
                  <a:srgbClr val="FFFF00"/>
                </a:solidFill>
              </a:rPr>
              <a:t>wisdom</a:t>
            </a:r>
            <a:endParaRPr lang="en-US" sz="4000" b="1" dirty="0" smtClean="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1754326"/>
          </a:xfrm>
          <a:prstGeom prst="rect">
            <a:avLst/>
          </a:prstGeom>
          <a:noFill/>
        </p:spPr>
        <p:txBody>
          <a:bodyPr wrap="square" rtlCol="0">
            <a:spAutoFit/>
          </a:bodyPr>
          <a:lstStyle/>
          <a:p>
            <a:r>
              <a:rPr lang="en-US" sz="3600" dirty="0" smtClean="0">
                <a:solidFill>
                  <a:schemeClr val="bg1"/>
                </a:solidFill>
              </a:rPr>
              <a:t>Wisdom </a:t>
            </a:r>
            <a:r>
              <a:rPr lang="en-US" sz="3600" dirty="0" smtClean="0">
                <a:solidFill>
                  <a:schemeClr val="bg1"/>
                </a:solidFill>
              </a:rPr>
              <a:t>is the ability to see solutions to problems and determine the right course of action</a:t>
            </a:r>
            <a:r>
              <a:rPr lang="en-US" sz="3600" dirty="0" smtClean="0">
                <a:solidFill>
                  <a:schemeClr val="bg1"/>
                </a:solidFill>
              </a:rPr>
              <a:t>.</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a:t>
            </a:r>
            <a:r>
              <a:rPr lang="en-US" sz="4000" b="1" dirty="0" smtClean="0">
                <a:solidFill>
                  <a:srgbClr val="FFFF00"/>
                </a:solidFill>
              </a:rPr>
              <a:t>wisdom</a:t>
            </a:r>
            <a:endParaRPr lang="en-US" sz="4000" b="1" dirty="0" smtClean="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014-03-16-Seven-Facets-of-the-Spirit-PPT-Header.jpg"/>
          <p:cNvPicPr>
            <a:picLocks noChangeAspect="1"/>
          </p:cNvPicPr>
          <p:nvPr/>
        </p:nvPicPr>
        <p:blipFill>
          <a:blip r:embed="rId2" cstate="print"/>
          <a:stretch>
            <a:fillRect/>
          </a:stretch>
        </p:blipFill>
        <p:spPr>
          <a:xfrm>
            <a:off x="0" y="0"/>
            <a:ext cx="9144000" cy="1375172"/>
          </a:xfrm>
          <a:prstGeom prst="rect">
            <a:avLst/>
          </a:prstGeom>
        </p:spPr>
      </p:pic>
      <p:sp>
        <p:nvSpPr>
          <p:cNvPr id="6" name="TextBox 5"/>
          <p:cNvSpPr txBox="1"/>
          <p:nvPr/>
        </p:nvSpPr>
        <p:spPr>
          <a:xfrm>
            <a:off x="0" y="2590800"/>
            <a:ext cx="9144000" cy="1754326"/>
          </a:xfrm>
          <a:prstGeom prst="rect">
            <a:avLst/>
          </a:prstGeom>
          <a:noFill/>
        </p:spPr>
        <p:txBody>
          <a:bodyPr wrap="square" rtlCol="0">
            <a:spAutoFit/>
          </a:bodyPr>
          <a:lstStyle/>
          <a:p>
            <a:r>
              <a:rPr lang="en-US" sz="3600" dirty="0" smtClean="0">
                <a:solidFill>
                  <a:schemeClr val="bg1"/>
                </a:solidFill>
              </a:rPr>
              <a:t>Wisdom </a:t>
            </a:r>
            <a:r>
              <a:rPr lang="en-US" sz="3600" dirty="0" smtClean="0">
                <a:solidFill>
                  <a:schemeClr val="bg1"/>
                </a:solidFill>
              </a:rPr>
              <a:t>is the ability to foresee the future and determine what we should do now to be ready for things yet to come.</a:t>
            </a:r>
            <a:endParaRPr lang="en-US" sz="3600" dirty="0" smtClean="0">
              <a:solidFill>
                <a:schemeClr val="bg1"/>
              </a:solidFill>
            </a:endParaRPr>
          </a:p>
        </p:txBody>
      </p:sp>
      <p:sp>
        <p:nvSpPr>
          <p:cNvPr id="4" name="TextBox 3"/>
          <p:cNvSpPr txBox="1"/>
          <p:nvPr/>
        </p:nvSpPr>
        <p:spPr>
          <a:xfrm>
            <a:off x="0" y="1676400"/>
            <a:ext cx="9144000" cy="707886"/>
          </a:xfrm>
          <a:prstGeom prst="rect">
            <a:avLst/>
          </a:prstGeom>
          <a:noFill/>
        </p:spPr>
        <p:txBody>
          <a:bodyPr wrap="square" rtlCol="0">
            <a:spAutoFit/>
          </a:bodyPr>
          <a:lstStyle/>
          <a:p>
            <a:r>
              <a:rPr lang="en-US" sz="4000" b="1" dirty="0" smtClean="0">
                <a:solidFill>
                  <a:srgbClr val="FFFF00"/>
                </a:solidFill>
              </a:rPr>
              <a:t>The Spirit of </a:t>
            </a:r>
            <a:r>
              <a:rPr lang="en-US" sz="4000" b="1" dirty="0" smtClean="0">
                <a:solidFill>
                  <a:srgbClr val="FFFF00"/>
                </a:solidFill>
              </a:rPr>
              <a:t>wisdom</a:t>
            </a:r>
            <a:endParaRPr lang="en-US" sz="4000" b="1" dirty="0" smtClean="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785</Words>
  <Application>Microsoft Office PowerPoint</Application>
  <PresentationFormat>On-screen Show (4:3)</PresentationFormat>
  <Paragraphs>84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Ashish Raichur</dc:creator>
  <cp:lastModifiedBy>Ashish Raichur</cp:lastModifiedBy>
  <cp:revision>41</cp:revision>
  <dcterms:created xsi:type="dcterms:W3CDTF">2006-08-16T00:00:00Z</dcterms:created>
  <dcterms:modified xsi:type="dcterms:W3CDTF">2014-03-15T09:39:11Z</dcterms:modified>
</cp:coreProperties>
</file>