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4/24/13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1012161-F1A1-4131-81F1-D12141A1B151}" type="slidenum">
              <a:rPr lang="en-US">
                <a:solidFill>
                  <a:srgbClr val="000000"/>
                </a:solidFill>
                <a:latin typeface="Calibri"/>
              </a:rPr>
              <a:t>‹#›</a:t>
            </a:fld>
            <a:endParaRPr/>
          </a:p>
        </p:txBody>
      </p:sp>
      <p:pic>
        <p:nvPicPr>
          <p:cNvPr id="4" name="Picture 3"/>
          <p:cNvPicPr/>
          <p:nvPr/>
        </p:nvPicPr>
        <p:blipFill>
          <a:blip r:embed="rId14"/>
          <a:stretch>
            <a:fillRect/>
          </a:stretch>
        </p:blipFill>
        <p:spPr>
          <a:xfrm>
            <a:off x="91440" y="91440"/>
            <a:ext cx="3533400" cy="2039040"/>
          </a:xfrm>
          <a:prstGeom prst="rect">
            <a:avLst/>
          </a:prstGeom>
        </p:spPr>
      </p:pic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938920" y="3652920"/>
            <a:ext cx="3204720" cy="3204720"/>
          </a:xfrm>
          <a:prstGeom prst="rect">
            <a:avLst/>
          </a:prstGeom>
        </p:spPr>
      </p:pic>
      <p:pic>
        <p:nvPicPr>
          <p:cNvPr id="39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40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4584960" y="1867320"/>
            <a:ext cx="2771280" cy="1647360"/>
          </a:xfrm>
          <a:prstGeom prst="rect">
            <a:avLst/>
          </a:prstGeom>
        </p:spPr>
      </p:pic>
      <p:pic>
        <p:nvPicPr>
          <p:cNvPr id="41" name="Picture 40"/>
          <p:cNvPicPr/>
          <p:nvPr/>
        </p:nvPicPr>
        <p:blipFill>
          <a:blip r:embed="rId5"/>
          <a:stretch>
            <a:fillRect/>
          </a:stretch>
        </p:blipFill>
        <p:spPr>
          <a:xfrm>
            <a:off x="548640" y="640080"/>
            <a:ext cx="3533400" cy="5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69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70" name="CustomShape 2"/>
          <p:cNvSpPr/>
          <p:nvPr/>
        </p:nvSpPr>
        <p:spPr>
          <a:xfrm>
            <a:off x="1219320" y="2819520"/>
            <a:ext cx="708624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So easy to get in, so hard to get out. The way in is a road of pleasure. The way out is a path of pain.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72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73" name="CustomShape 2"/>
          <p:cNvSpPr/>
          <p:nvPr/>
        </p:nvSpPr>
        <p:spPr>
          <a:xfrm>
            <a:off x="1737360" y="2196360"/>
            <a:ext cx="7086240" cy="2284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John 8:34,36</a:t>
            </a:r>
            <a:endParaRPr/>
          </a:p>
          <a:p>
            <a:pPr>
              <a:lnSpc>
                <a:spcPct val="100000"/>
              </a:lnSpc>
            </a:pPr>
            <a:r>
              <a:rPr lang="en-US" b="1" i="1">
                <a:solidFill>
                  <a:srgbClr val="FFFF00"/>
                </a:solidFill>
                <a:latin typeface="Calibri"/>
              </a:rPr>
              <a:t>34</a:t>
            </a:r>
            <a:r>
              <a:rPr lang="en-US" b="1">
                <a:solidFill>
                  <a:srgbClr val="FFFF00"/>
                </a:solidFill>
                <a:latin typeface="Calibri"/>
              </a:rPr>
              <a:t> 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Jesus answered them, "Most assuredly, I say to you, whoever commits sin is a slave of sin.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 b="1" i="1">
                <a:solidFill>
                  <a:srgbClr val="FFFF00"/>
                </a:solidFill>
                <a:latin typeface="Calibri"/>
              </a:rPr>
              <a:t>36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 Therefore if the Son </a:t>
            </a:r>
            <a:r>
              <a:rPr lang="en-US" sz="2400" b="1" i="1">
                <a:solidFill>
                  <a:srgbClr val="FFFF00"/>
                </a:solidFill>
                <a:latin typeface="Calibri"/>
              </a:rPr>
              <a:t>(Jesus)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makes you free, you shall be free indeed.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7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76" name="CustomShape 2"/>
          <p:cNvSpPr/>
          <p:nvPr/>
        </p:nvSpPr>
        <p:spPr>
          <a:xfrm>
            <a:off x="457200" y="2819520"/>
            <a:ext cx="8229240" cy="1552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“Truth is temporarily painful, but permanently liberating”.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All permanent change comes from within.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7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79" name="CustomShape 2"/>
          <p:cNvSpPr/>
          <p:nvPr/>
        </p:nvSpPr>
        <p:spPr>
          <a:xfrm>
            <a:off x="457200" y="2819520"/>
            <a:ext cx="8076960" cy="1552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Proverbs 28:13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He who covers his sins will not prosper, But whoever confesses and forsakes them will have mercy. </a:t>
            </a:r>
            <a:endParaRPr/>
          </a:p>
        </p:txBody>
      </p:sp>
      <p:sp>
        <p:nvSpPr>
          <p:cNvPr id="80" name="CustomShape 3"/>
          <p:cNvSpPr/>
          <p:nvPr/>
        </p:nvSpPr>
        <p:spPr>
          <a:xfrm>
            <a:off x="3505320" y="762120"/>
            <a:ext cx="5409720" cy="82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1. Recognize there is a problem and that it is sinful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82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83" name="CustomShape 2"/>
          <p:cNvSpPr/>
          <p:nvPr/>
        </p:nvSpPr>
        <p:spPr>
          <a:xfrm>
            <a:off x="457200" y="2819520"/>
            <a:ext cx="807696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“Sin is not hurtful because it is forbidden but sin is forbidden because it is hurtful” (Arthur H. Elfstrand)</a:t>
            </a: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3505320" y="762120"/>
            <a:ext cx="5409720" cy="82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1. Recognize there is a problem and that it is sinful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8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87" name="CustomShape 2"/>
          <p:cNvSpPr/>
          <p:nvPr/>
        </p:nvSpPr>
        <p:spPr>
          <a:xfrm>
            <a:off x="457200" y="2819520"/>
            <a:ext cx="8076960" cy="8211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You will never correct what you are unwilling to confront.</a:t>
            </a:r>
            <a:endParaRPr/>
          </a:p>
        </p:txBody>
      </p:sp>
      <p:sp>
        <p:nvSpPr>
          <p:cNvPr id="88" name="CustomShape 3"/>
          <p:cNvSpPr/>
          <p:nvPr/>
        </p:nvSpPr>
        <p:spPr>
          <a:xfrm>
            <a:off x="3505320" y="762120"/>
            <a:ext cx="540972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2. Take responsibility. Never blame someone else for your sin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90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91" name="CustomShape 2"/>
          <p:cNvSpPr/>
          <p:nvPr/>
        </p:nvSpPr>
        <p:spPr>
          <a:xfrm>
            <a:off x="457200" y="2362320"/>
            <a:ext cx="8076960" cy="1918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Romans 7: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
15  For what I am doing, I do not understand. For what I will to do, that I do not practice; but what I hate, that I do. </a:t>
            </a:r>
            <a:endParaRPr/>
          </a:p>
        </p:txBody>
      </p:sp>
      <p:sp>
        <p:nvSpPr>
          <p:cNvPr id="92" name="CustomShape 3"/>
          <p:cNvSpPr/>
          <p:nvPr/>
        </p:nvSpPr>
        <p:spPr>
          <a:xfrm>
            <a:off x="3505320" y="762120"/>
            <a:ext cx="540972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3. Understand that will power alone can’t break addictions</a:t>
            </a:r>
            <a:endParaRPr/>
          </a:p>
        </p:txBody>
      </p:sp>
      <p:sp>
        <p:nvSpPr>
          <p:cNvPr id="93" name="CustomShape 4"/>
          <p:cNvSpPr/>
          <p:nvPr/>
        </p:nvSpPr>
        <p:spPr>
          <a:xfrm>
            <a:off x="3429000" y="3810960"/>
            <a:ext cx="5714640" cy="30157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18  For I know that in me (that is, in my flesh) nothing good dwells; for to will is present with me, but how to perform what is good I do not find.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19  For the good that I will to do, I do not do; but the evil I will not to do, that I practice.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9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96" name="CustomShape 2"/>
          <p:cNvSpPr/>
          <p:nvPr/>
        </p:nvSpPr>
        <p:spPr>
          <a:xfrm>
            <a:off x="457200" y="2598120"/>
            <a:ext cx="807696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Be willing to receive God's help through His Word, His Holy spirit, and sometimes through other people. </a:t>
            </a:r>
            <a:endParaRPr/>
          </a:p>
        </p:txBody>
      </p:sp>
      <p:sp>
        <p:nvSpPr>
          <p:cNvPr id="97" name="CustomShape 3"/>
          <p:cNvSpPr/>
          <p:nvPr/>
        </p:nvSpPr>
        <p:spPr>
          <a:xfrm>
            <a:off x="3505320" y="762120"/>
            <a:ext cx="540972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3. Understand that will power alone can’t break addictions</a:t>
            </a:r>
            <a:endParaRPr/>
          </a:p>
        </p:txBody>
      </p:sp>
      <p:sp>
        <p:nvSpPr>
          <p:cNvPr id="98" name="CustomShape 4"/>
          <p:cNvSpPr/>
          <p:nvPr/>
        </p:nvSpPr>
        <p:spPr>
          <a:xfrm>
            <a:off x="3429000" y="4274280"/>
            <a:ext cx="571464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Christ broke the power of sin over your life through His death on the Cross.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00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01" name="CustomShape 2"/>
          <p:cNvSpPr/>
          <p:nvPr/>
        </p:nvSpPr>
        <p:spPr>
          <a:xfrm>
            <a:off x="457200" y="2598120"/>
            <a:ext cx="8076960" cy="1918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Hebrews 2:18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
For in that He Himself has suffered, being tempted, He is able to aid those who are tempted. </a:t>
            </a:r>
            <a:endParaRPr/>
          </a:p>
        </p:txBody>
      </p:sp>
      <p:sp>
        <p:nvSpPr>
          <p:cNvPr id="102" name="CustomShape 3"/>
          <p:cNvSpPr/>
          <p:nvPr/>
        </p:nvSpPr>
        <p:spPr>
          <a:xfrm>
            <a:off x="3505320" y="762120"/>
            <a:ext cx="5409720" cy="82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4. Pray and submit to God. Come to Him for help</a:t>
            </a:r>
            <a:endParaRPr/>
          </a:p>
        </p:txBody>
      </p:sp>
      <p:sp>
        <p:nvSpPr>
          <p:cNvPr id="103" name="CustomShape 4"/>
          <p:cNvSpPr/>
          <p:nvPr/>
        </p:nvSpPr>
        <p:spPr>
          <a:xfrm>
            <a:off x="3429000" y="4274280"/>
            <a:ext cx="5714640" cy="2284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Hebrews 4:16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
Let us therefore come boldly to the throne of grace, that we may obtain mercy and find grace to help in time of need.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0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06" name="CustomShape 2"/>
          <p:cNvSpPr/>
          <p:nvPr/>
        </p:nvSpPr>
        <p:spPr>
          <a:xfrm>
            <a:off x="274320" y="2194560"/>
            <a:ext cx="8899920" cy="2101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John 8: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
31  Then Jesus said to those Jews who believed Him, "If you abide in My word, you are My disciples indeed. 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32  And you shall know the truth, and the truth shall make you free."</a:t>
            </a:r>
            <a:endParaRPr/>
          </a:p>
        </p:txBody>
      </p:sp>
      <p:sp>
        <p:nvSpPr>
          <p:cNvPr id="107" name="CustomShape 3"/>
          <p:cNvSpPr/>
          <p:nvPr/>
        </p:nvSpPr>
        <p:spPr>
          <a:xfrm>
            <a:off x="3505320" y="762120"/>
            <a:ext cx="5409720" cy="4561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5. Get God's Word in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43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44" name="CustomShape 1"/>
          <p:cNvSpPr/>
          <p:nvPr/>
        </p:nvSpPr>
        <p:spPr>
          <a:xfrm>
            <a:off x="1295280" y="2971800"/>
            <a:ext cx="670536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An addiction is a compulsive obsessive behavior that controls a person.</a:t>
            </a:r>
            <a:endParaRPr/>
          </a:p>
        </p:txBody>
      </p:sp>
      <p:sp>
        <p:nvSpPr>
          <p:cNvPr id="45" name="CustomShape 2"/>
          <p:cNvSpPr/>
          <p:nvPr/>
        </p:nvSpPr>
        <p:spPr>
          <a:xfrm>
            <a:off x="3429000" y="4971960"/>
            <a:ext cx="5714640" cy="1552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An addict is someone who surrenders himself or herself to something habitually or obsessively.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09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10" name="CustomShape 2"/>
          <p:cNvSpPr/>
          <p:nvPr/>
        </p:nvSpPr>
        <p:spPr>
          <a:xfrm>
            <a:off x="3732480" y="1548000"/>
            <a:ext cx="4983120" cy="5273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Matthew 5: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29  If your right eye causes you to sin, pluck it out and cast it from you; for it is more profitable for you that one of your members perish, than for your whole body to be cast into hell.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FFFFFF"/>
                </a:solidFill>
                <a:latin typeface="Calibri"/>
              </a:rPr>
              <a:t>30  And if your right hand causes you to sin, cut it off and cast it from you; for it is more profitable for you that one of your members perish, than for your whole body to be cast into hell.</a:t>
            </a:r>
            <a:endParaRPr/>
          </a:p>
        </p:txBody>
      </p:sp>
      <p:sp>
        <p:nvSpPr>
          <p:cNvPr id="111" name="CustomShape 3"/>
          <p:cNvSpPr/>
          <p:nvPr/>
        </p:nvSpPr>
        <p:spPr>
          <a:xfrm>
            <a:off x="3505320" y="762120"/>
            <a:ext cx="5409720" cy="82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6. Put away/Stay away from what causes you to sin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14" name="CustomShape 2"/>
          <p:cNvSpPr/>
          <p:nvPr/>
        </p:nvSpPr>
        <p:spPr>
          <a:xfrm>
            <a:off x="3246480" y="2287800"/>
            <a:ext cx="5714640" cy="1918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FFFFFF"/>
                </a:solidFill>
                <a:latin typeface="Calibri"/>
              </a:rPr>
              <a:t>James 4:7 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FFFFFF"/>
                </a:solidFill>
                <a:latin typeface="Calibri"/>
              </a:rPr>
              <a:t>
Therefore submit to God. Resist the devil and he will flee from you. </a:t>
            </a:r>
            <a:endParaRPr dirty="0"/>
          </a:p>
        </p:txBody>
      </p:sp>
      <p:sp>
        <p:nvSpPr>
          <p:cNvPr id="115" name="CustomShape 3"/>
          <p:cNvSpPr/>
          <p:nvPr/>
        </p:nvSpPr>
        <p:spPr>
          <a:xfrm>
            <a:off x="3505320" y="762120"/>
            <a:ext cx="5409720" cy="4561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400" b="1" i="1" dirty="0" smtClean="0">
                <a:solidFill>
                  <a:srgbClr val="FFFF00"/>
                </a:solidFill>
                <a:latin typeface="Calibri"/>
              </a:rPr>
              <a:t>7.Resist </a:t>
            </a:r>
            <a:r>
              <a:rPr lang="en-US" sz="2400" b="1" i="1" dirty="0">
                <a:solidFill>
                  <a:srgbClr val="FFFF00"/>
                </a:solidFill>
                <a:latin typeface="Calibri"/>
              </a:rPr>
              <a:t>demonic influences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17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18" name="CustomShape 2"/>
          <p:cNvSpPr/>
          <p:nvPr/>
        </p:nvSpPr>
        <p:spPr>
          <a:xfrm>
            <a:off x="3337920" y="2286000"/>
            <a:ext cx="5714640" cy="2649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1 John 5:18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
We know that whoever is born of God does not sin; but he who has been born of God keeps himself, and the wicked one does not touch him.</a:t>
            </a: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3505320" y="762120"/>
            <a:ext cx="5409720" cy="8211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7. Resist demonic influences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3809880" y="0"/>
            <a:ext cx="53337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u="sng">
                <a:solidFill>
                  <a:srgbClr val="FFFFFF"/>
                </a:solidFill>
                <a:latin typeface="Calibri"/>
              </a:rPr>
              <a:t>The Road to Freedom</a:t>
            </a:r>
            <a:endParaRPr/>
          </a:p>
        </p:txBody>
      </p:sp>
      <p:pic>
        <p:nvPicPr>
          <p:cNvPr id="121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626720"/>
            <a:ext cx="3352320" cy="2230920"/>
          </a:xfrm>
          <a:prstGeom prst="rect">
            <a:avLst/>
          </a:prstGeom>
        </p:spPr>
      </p:pic>
      <p:sp>
        <p:nvSpPr>
          <p:cNvPr id="122" name="CustomShape 2"/>
          <p:cNvSpPr/>
          <p:nvPr/>
        </p:nvSpPr>
        <p:spPr>
          <a:xfrm>
            <a:off x="3337920" y="2377440"/>
            <a:ext cx="5714640" cy="2649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2 Corinthians 5:17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
Therefore, if anyone is in Christ, he is a new creation; old things have passed away; behold, all things have become new. </a:t>
            </a:r>
            <a:endParaRPr/>
          </a:p>
        </p:txBody>
      </p:sp>
      <p:sp>
        <p:nvSpPr>
          <p:cNvPr id="123" name="CustomShape 3"/>
          <p:cNvSpPr/>
          <p:nvPr/>
        </p:nvSpPr>
        <p:spPr>
          <a:xfrm>
            <a:off x="3931920" y="1302480"/>
            <a:ext cx="4983120" cy="82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Jesus, makes you a brand new person, inside out!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2338920" y="3581280"/>
            <a:ext cx="4694400" cy="3123720"/>
          </a:xfrm>
          <a:prstGeom prst="rect">
            <a:avLst/>
          </a:prstGeom>
        </p:spPr>
      </p:pic>
      <p:sp>
        <p:nvSpPr>
          <p:cNvPr id="125" name="CustomShape 1"/>
          <p:cNvSpPr/>
          <p:nvPr/>
        </p:nvSpPr>
        <p:spPr>
          <a:xfrm>
            <a:off x="182880" y="2295360"/>
            <a:ext cx="8778240" cy="1552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Jesus,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makes you a brand new person,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inside out!</a:t>
            </a:r>
            <a:endParaRPr/>
          </a:p>
        </p:txBody>
      </p:sp>
      <p:pic>
        <p:nvPicPr>
          <p:cNvPr id="126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738600" y="0"/>
            <a:ext cx="1895040" cy="2209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47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48" name="CustomShape 1"/>
          <p:cNvSpPr/>
          <p:nvPr/>
        </p:nvSpPr>
        <p:spPr>
          <a:xfrm>
            <a:off x="1295280" y="2971800"/>
            <a:ext cx="6705360" cy="11869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There are some needs that we are born with, and some that are acquired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50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51" name="CustomShape 1"/>
          <p:cNvSpPr/>
          <p:nvPr/>
        </p:nvSpPr>
        <p:spPr>
          <a:xfrm>
            <a:off x="1295280" y="2971800"/>
            <a:ext cx="6705360" cy="1552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Real freedom is not the liberty to do anything you feel like doing, but the ability to do the right you know you should be doing.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53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54" name="CustomShape 1"/>
          <p:cNvSpPr/>
          <p:nvPr/>
        </p:nvSpPr>
        <p:spPr>
          <a:xfrm>
            <a:off x="1371600" y="2514600"/>
            <a:ext cx="6705360" cy="2284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u="sng">
                <a:solidFill>
                  <a:srgbClr val="FFFFFF"/>
                </a:solidFill>
                <a:latin typeface="Calibri"/>
              </a:rPr>
              <a:t>Things could we be addicted to: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Substances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Behavior patterns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Things that bring pleasure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Things we do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56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57" name="CustomShape 1"/>
          <p:cNvSpPr/>
          <p:nvPr/>
        </p:nvSpPr>
        <p:spPr>
          <a:xfrm>
            <a:off x="1371600" y="2514600"/>
            <a:ext cx="6705360" cy="2284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u="sng">
                <a:solidFill>
                  <a:srgbClr val="FFC000"/>
                </a:solidFill>
                <a:latin typeface="Calibri"/>
              </a:rPr>
              <a:t>Why would addictions be wrong?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Wrong personally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Wrong morally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Wrong spiritually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Wrong communally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5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60" name="CustomShape 1"/>
          <p:cNvSpPr/>
          <p:nvPr/>
        </p:nvSpPr>
        <p:spPr>
          <a:xfrm>
            <a:off x="1371600" y="2514600"/>
            <a:ext cx="6705360" cy="2284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u="sng">
                <a:solidFill>
                  <a:srgbClr val="FFFF00"/>
                </a:solidFill>
                <a:latin typeface="Calibri"/>
              </a:rPr>
              <a:t>What causes/initiates addictions?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Calibri"/>
              </a:rPr>
              <a:t> </a:t>
            </a:r>
            <a:r>
              <a:rPr lang="en-US" sz="2400" b="1" i="1">
                <a:solidFill>
                  <a:srgbClr val="FFFF00"/>
                </a:solidFill>
                <a:latin typeface="Calibri"/>
              </a:rPr>
              <a:t>Peer-pressure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Rebellion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Escape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Curiosity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 i="1">
                <a:solidFill>
                  <a:srgbClr val="FFFF00"/>
                </a:solidFill>
                <a:latin typeface="Calibri"/>
              </a:rPr>
              <a:t>Family Environment</a:t>
            </a:r>
            <a:r>
              <a:rPr lang="en-US" sz="2400" b="1">
                <a:solidFill>
                  <a:srgbClr val="FFFF00"/>
                </a:solidFill>
                <a:latin typeface="Calibri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676920" y="0"/>
            <a:ext cx="2466720" cy="1847520"/>
          </a:xfrm>
          <a:prstGeom prst="rect">
            <a:avLst/>
          </a:prstGeom>
        </p:spPr>
      </p:pic>
      <p:pic>
        <p:nvPicPr>
          <p:cNvPr id="62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5133960"/>
            <a:ext cx="2771280" cy="1647360"/>
          </a:xfrm>
          <a:prstGeom prst="rect">
            <a:avLst/>
          </a:prstGeom>
        </p:spPr>
      </p:pic>
      <p:sp>
        <p:nvSpPr>
          <p:cNvPr id="63" name="CustomShape 1"/>
          <p:cNvSpPr/>
          <p:nvPr/>
        </p:nvSpPr>
        <p:spPr>
          <a:xfrm>
            <a:off x="228600" y="2514600"/>
            <a:ext cx="8915040" cy="30157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u="sng">
                <a:solidFill>
                  <a:srgbClr val="FFC000"/>
                </a:solidFill>
                <a:latin typeface="Calibri"/>
              </a:rPr>
              <a:t>How do addictions develop?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Initial Experiment  </a:t>
            </a:r>
            <a:r>
              <a:rPr lang="en-US" sz="2400" b="1">
                <a:solidFill>
                  <a:srgbClr val="FFC000"/>
                </a:solidFill>
                <a:latin typeface="Wingdings"/>
              </a:rPr>
              <a:t></a:t>
            </a:r>
            <a:r>
              <a:rPr lang="en-US" sz="2400" b="1">
                <a:solidFill>
                  <a:srgbClr val="FFC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                               Recurring Desire </a:t>
            </a:r>
            <a:r>
              <a:rPr lang="en-US" sz="2400" b="1">
                <a:solidFill>
                  <a:srgbClr val="FFC000"/>
                </a:solidFill>
                <a:latin typeface="Wingdings"/>
              </a:rPr>
              <a:t></a:t>
            </a:r>
            <a:r>
              <a:rPr lang="en-US" sz="2400" b="1">
                <a:solidFill>
                  <a:srgbClr val="FFC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                                                          Obsessive Habit </a:t>
            </a:r>
            <a:r>
              <a:rPr lang="en-US" sz="2400" b="1">
                <a:solidFill>
                  <a:srgbClr val="FFC000"/>
                </a:solidFill>
                <a:latin typeface="Wingdings"/>
              </a:rPr>
              <a:t></a:t>
            </a:r>
            <a:r>
              <a:rPr lang="en-US" sz="2400" b="1">
                <a:solidFill>
                  <a:srgbClr val="FFC000"/>
                </a:solidFill>
                <a:latin typeface="Calibri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C000"/>
                </a:solidFill>
                <a:latin typeface="Calibri"/>
              </a:rPr>
              <a:t>                                                                                     Powerless Control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2057400" y="2514600"/>
            <a:ext cx="7086240" cy="2650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u="sng">
                <a:solidFill>
                  <a:srgbClr val="FFFFFF"/>
                </a:solidFill>
                <a:latin typeface="Calibri"/>
              </a:rPr>
              <a:t>The world of an addict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 </a:t>
            </a:r>
            <a:r>
              <a:rPr lang="en-US" sz="2400" b="1">
                <a:solidFill>
                  <a:srgbClr val="FFFFFF"/>
                </a:solidFill>
                <a:latin typeface="Calibri"/>
              </a:rPr>
              <a:t>Fear</a:t>
            </a:r>
            <a:r>
              <a:rPr lang="en-US" sz="2400">
                <a:solidFill>
                  <a:srgbClr val="FFFFFF"/>
                </a:solidFill>
                <a:latin typeface="Calibri"/>
              </a:rPr>
              <a:t> 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Pain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Withdrawal</a:t>
            </a:r>
            <a:r>
              <a:rPr lang="en-US" sz="2400">
                <a:solidFill>
                  <a:srgbClr val="FFFFFF"/>
                </a:solidFill>
                <a:latin typeface="Calibri"/>
              </a:rPr>
              <a:t> 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Denial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Pre-occupation</a:t>
            </a:r>
            <a:endParaRPr/>
          </a:p>
        </p:txBody>
      </p:sp>
      <p:pic>
        <p:nvPicPr>
          <p:cNvPr id="65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629400" y="4484880"/>
            <a:ext cx="2514240" cy="2372760"/>
          </a:xfrm>
          <a:prstGeom prst="rect">
            <a:avLst/>
          </a:prstGeom>
        </p:spPr>
      </p:pic>
      <p:pic>
        <p:nvPicPr>
          <p:cNvPr id="66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524640" y="0"/>
            <a:ext cx="2619000" cy="1742760"/>
          </a:xfrm>
          <a:prstGeom prst="rect">
            <a:avLst/>
          </a:prstGeom>
        </p:spPr>
      </p:pic>
      <p:pic>
        <p:nvPicPr>
          <p:cNvPr id="67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4200480"/>
            <a:ext cx="1714320" cy="2657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642</Words>
  <Application>Microsoft Office PowerPoint</Application>
  <PresentationFormat>On-screen Show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aji_anna</dc:creator>
  <cp:lastModifiedBy>aji_anna</cp:lastModifiedBy>
  <cp:revision>2</cp:revision>
  <dcterms:modified xsi:type="dcterms:W3CDTF">2013-04-24T05:35:46Z</dcterms:modified>
</cp:coreProperties>
</file>